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1"/>
  </p:notesMasterIdLst>
  <p:handoutMasterIdLst>
    <p:handoutMasterId r:id="rId92"/>
  </p:handoutMasterIdLst>
  <p:sldIdLst>
    <p:sldId id="1511" r:id="rId2"/>
    <p:sldId id="590" r:id="rId3"/>
    <p:sldId id="1450" r:id="rId4"/>
    <p:sldId id="1445" r:id="rId5"/>
    <p:sldId id="1442" r:id="rId6"/>
    <p:sldId id="1456" r:id="rId7"/>
    <p:sldId id="584" r:id="rId8"/>
    <p:sldId id="582" r:id="rId9"/>
    <p:sldId id="1451" r:id="rId10"/>
    <p:sldId id="576" r:id="rId11"/>
    <p:sldId id="583" r:id="rId12"/>
    <p:sldId id="1457" r:id="rId13"/>
    <p:sldId id="666" r:id="rId14"/>
    <p:sldId id="1452" r:id="rId15"/>
    <p:sldId id="1455" r:id="rId16"/>
    <p:sldId id="1464" r:id="rId17"/>
    <p:sldId id="1439" r:id="rId18"/>
    <p:sldId id="1476" r:id="rId19"/>
    <p:sldId id="1465" r:id="rId20"/>
    <p:sldId id="502" r:id="rId21"/>
    <p:sldId id="514" r:id="rId22"/>
    <p:sldId id="516" r:id="rId23"/>
    <p:sldId id="1473" r:id="rId24"/>
    <p:sldId id="1467" r:id="rId25"/>
    <p:sldId id="1468" r:id="rId26"/>
    <p:sldId id="1490" r:id="rId27"/>
    <p:sldId id="1447" r:id="rId28"/>
    <p:sldId id="1477" r:id="rId29"/>
    <p:sldId id="517" r:id="rId30"/>
    <p:sldId id="1509" r:id="rId31"/>
    <p:sldId id="597" r:id="rId32"/>
    <p:sldId id="599" r:id="rId33"/>
    <p:sldId id="595" r:id="rId34"/>
    <p:sldId id="1499" r:id="rId35"/>
    <p:sldId id="592" r:id="rId36"/>
    <p:sldId id="598" r:id="rId37"/>
    <p:sldId id="1478" r:id="rId38"/>
    <p:sldId id="1503" r:id="rId39"/>
    <p:sldId id="270" r:id="rId40"/>
    <p:sldId id="1500" r:id="rId41"/>
    <p:sldId id="1501" r:id="rId42"/>
    <p:sldId id="282" r:id="rId43"/>
    <p:sldId id="288" r:id="rId44"/>
    <p:sldId id="286" r:id="rId45"/>
    <p:sldId id="289" r:id="rId46"/>
    <p:sldId id="290" r:id="rId47"/>
    <p:sldId id="292" r:id="rId48"/>
    <p:sldId id="294" r:id="rId49"/>
    <p:sldId id="1513" r:id="rId50"/>
    <p:sldId id="1514" r:id="rId51"/>
    <p:sldId id="1515" r:id="rId52"/>
    <p:sldId id="1516" r:id="rId53"/>
    <p:sldId id="1517" r:id="rId54"/>
    <p:sldId id="1512" r:id="rId55"/>
    <p:sldId id="1496" r:id="rId56"/>
    <p:sldId id="1491" r:id="rId57"/>
    <p:sldId id="1507" r:id="rId58"/>
    <p:sldId id="1504" r:id="rId59"/>
    <p:sldId id="1492" r:id="rId60"/>
    <p:sldId id="1493" r:id="rId61"/>
    <p:sldId id="1494" r:id="rId62"/>
    <p:sldId id="1505" r:id="rId63"/>
    <p:sldId id="1487" r:id="rId64"/>
    <p:sldId id="1484" r:id="rId65"/>
    <p:sldId id="1481" r:id="rId66"/>
    <p:sldId id="1483" r:id="rId67"/>
    <p:sldId id="1480" r:id="rId68"/>
    <p:sldId id="1485" r:id="rId69"/>
    <p:sldId id="1489" r:id="rId70"/>
    <p:sldId id="665" r:id="rId71"/>
    <p:sldId id="1488" r:id="rId72"/>
    <p:sldId id="1469" r:id="rId73"/>
    <p:sldId id="1470" r:id="rId74"/>
    <p:sldId id="512" r:id="rId75"/>
    <p:sldId id="1486" r:id="rId76"/>
    <p:sldId id="490" r:id="rId77"/>
    <p:sldId id="1474" r:id="rId78"/>
    <p:sldId id="1475" r:id="rId79"/>
    <p:sldId id="1444" r:id="rId80"/>
    <p:sldId id="1449" r:id="rId81"/>
    <p:sldId id="1462" r:id="rId82"/>
    <p:sldId id="1454" r:id="rId83"/>
    <p:sldId id="518" r:id="rId84"/>
    <p:sldId id="589" r:id="rId85"/>
    <p:sldId id="587" r:id="rId86"/>
    <p:sldId id="1460" r:id="rId87"/>
    <p:sldId id="1506" r:id="rId88"/>
    <p:sldId id="1497" r:id="rId89"/>
    <p:sldId id="573" r:id="rId9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00F20317-B64B-4C8C-AEE9-446F576DD983}">
          <p14:sldIdLst>
            <p14:sldId id="1511"/>
            <p14:sldId id="590"/>
          </p14:sldIdLst>
        </p14:section>
        <p14:section name="background" id="{26A0CEF7-AB35-4020-A1DE-255853F8534A}">
          <p14:sldIdLst>
            <p14:sldId id="1450"/>
            <p14:sldId id="1445"/>
            <p14:sldId id="1442"/>
            <p14:sldId id="1456"/>
            <p14:sldId id="584"/>
            <p14:sldId id="582"/>
            <p14:sldId id="1451"/>
            <p14:sldId id="576"/>
            <p14:sldId id="583"/>
            <p14:sldId id="1457"/>
            <p14:sldId id="666"/>
            <p14:sldId id="1452"/>
            <p14:sldId id="1455"/>
            <p14:sldId id="1464"/>
            <p14:sldId id="1439"/>
            <p14:sldId id="1476"/>
            <p14:sldId id="1465"/>
            <p14:sldId id="502"/>
            <p14:sldId id="514"/>
            <p14:sldId id="516"/>
            <p14:sldId id="1473"/>
            <p14:sldId id="1467"/>
            <p14:sldId id="1468"/>
            <p14:sldId id="1490"/>
          </p14:sldIdLst>
        </p14:section>
        <p14:section name="Hichub" id="{4A910B9C-2A02-43C3-A7EE-573BE65F0061}">
          <p14:sldIdLst>
            <p14:sldId id="1447"/>
            <p14:sldId id="1477"/>
            <p14:sldId id="517"/>
            <p14:sldId id="1509"/>
            <p14:sldId id="597"/>
            <p14:sldId id="599"/>
            <p14:sldId id="595"/>
            <p14:sldId id="1499"/>
            <p14:sldId id="592"/>
            <p14:sldId id="598"/>
            <p14:sldId id="1478"/>
          </p14:sldIdLst>
        </p14:section>
        <p14:section name="Tech_Support" id="{16C99AC3-9DE0-4BC4-BD4F-5D74399F0284}">
          <p14:sldIdLst>
            <p14:sldId id="1503"/>
            <p14:sldId id="270"/>
            <p14:sldId id="1500"/>
            <p14:sldId id="1501"/>
          </p14:sldIdLst>
        </p14:section>
        <p14:section name="GH" id="{157FD28C-F080-594A-8C50-ABEEB649819C}">
          <p14:sldIdLst>
            <p14:sldId id="282"/>
            <p14:sldId id="288"/>
            <p14:sldId id="286"/>
            <p14:sldId id="289"/>
            <p14:sldId id="290"/>
            <p14:sldId id="292"/>
            <p14:sldId id="294"/>
          </p14:sldIdLst>
        </p14:section>
        <p14:section name="Sana" id="{3C220462-8020-4547-9DC2-04C1361C8CF1}">
          <p14:sldIdLst>
            <p14:sldId id="1513"/>
            <p14:sldId id="1514"/>
            <p14:sldId id="1515"/>
          </p14:sldIdLst>
        </p14:section>
        <p14:section name="Collaboration" id="{5DF99A33-AB31-4962-84AA-E033419B6796}">
          <p14:sldIdLst>
            <p14:sldId id="1516"/>
            <p14:sldId id="1517"/>
          </p14:sldIdLst>
        </p14:section>
        <p14:section name="Paul_Topipotent" id="{8C360FFD-1D11-E44C-A7E5-C3E0CB691A9D}">
          <p14:sldIdLst>
            <p14:sldId id="1512"/>
          </p14:sldIdLst>
        </p14:section>
        <p14:section name="Q&amp;A" id="{6E5D1447-3FDB-4C18-AC71-C0BF3D70FFE1}">
          <p14:sldIdLst>
            <p14:sldId id="1496"/>
            <p14:sldId id="1491"/>
            <p14:sldId id="1507"/>
            <p14:sldId id="1504"/>
            <p14:sldId id="1492"/>
            <p14:sldId id="1493"/>
            <p14:sldId id="1494"/>
            <p14:sldId id="1505"/>
          </p14:sldIdLst>
        </p14:section>
        <p14:section name="Bio_Validation" id="{B6A5B4C7-204D-41E0-A5D6-3153CC7EAE28}">
          <p14:sldIdLst>
            <p14:sldId id="1487"/>
            <p14:sldId id="1484"/>
            <p14:sldId id="1481"/>
            <p14:sldId id="1483"/>
            <p14:sldId id="1480"/>
            <p14:sldId id="1485"/>
          </p14:sldIdLst>
        </p14:section>
        <p14:section name="Diff_Bind_Mode" id="{584676DB-2FC7-4B85-8B84-2237526F93E0}">
          <p14:sldIdLst>
            <p14:sldId id="1489"/>
            <p14:sldId id="665"/>
            <p14:sldId id="1488"/>
            <p14:sldId id="1469"/>
            <p14:sldId id="1470"/>
            <p14:sldId id="512"/>
          </p14:sldIdLst>
        </p14:section>
        <p14:section name="Cell_Identity" id="{F0E830CC-CBF7-4797-8B05-9A87DACFA6CB}">
          <p14:sldIdLst>
            <p14:sldId id="1486"/>
            <p14:sldId id="490"/>
            <p14:sldId id="1474"/>
            <p14:sldId id="1475"/>
            <p14:sldId id="1444"/>
          </p14:sldIdLst>
        </p14:section>
        <p14:section name="Protocol_bp" id="{BB7F5356-3C4C-4515-939B-F2D5A9E528D3}">
          <p14:sldIdLst>
            <p14:sldId id="1449"/>
            <p14:sldId id="1462"/>
            <p14:sldId id="1454"/>
            <p14:sldId id="518"/>
            <p14:sldId id="589"/>
            <p14:sldId id="587"/>
            <p14:sldId id="1460"/>
          </p14:sldIdLst>
        </p14:section>
        <p14:section name="appendix" id="{78ABCED0-6BF5-1549-9AE9-25D49A8BF2DA}">
          <p14:sldIdLst>
            <p14:sldId id="1506"/>
            <p14:sldId id="1497"/>
            <p14:sldId id="573"/>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iang Li" initials="XL" lastIdx="2" clrIdx="0">
    <p:extLst>
      <p:ext uri="{19B8F6BF-5375-455C-9EA6-DF929625EA0E}">
        <p15:presenceInfo xmlns:p15="http://schemas.microsoft.com/office/powerpoint/2012/main" userId="df63d4432fbe9b0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95C"/>
    <a:srgbClr val="000042"/>
    <a:srgbClr val="2C2CFF"/>
    <a:srgbClr val="AA9767"/>
    <a:srgbClr val="2B6D06"/>
    <a:srgbClr val="FF0000"/>
    <a:srgbClr val="F9F2E0"/>
    <a:srgbClr val="FFC90E"/>
    <a:srgbClr val="4F4FFF"/>
    <a:srgbClr val="0000F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07" autoAdjust="0"/>
    <p:restoredTop sz="82162" autoAdjust="0"/>
  </p:normalViewPr>
  <p:slideViewPr>
    <p:cSldViewPr snapToGrid="0">
      <p:cViewPr varScale="1">
        <p:scale>
          <a:sx n="79" d="100"/>
          <a:sy n="79" d="100"/>
        </p:scale>
        <p:origin x="1392" y="184"/>
      </p:cViewPr>
      <p:guideLst>
        <p:guide orient="horz" pos="2160"/>
        <p:guide pos="3840"/>
      </p:guideLst>
    </p:cSldViewPr>
  </p:slideViewPr>
  <p:notesTextViewPr>
    <p:cViewPr>
      <p:scale>
        <a:sx n="100" d="100"/>
        <a:sy n="100" d="100"/>
      </p:scale>
      <p:origin x="0" y="0"/>
    </p:cViewPr>
  </p:notesTextViewPr>
  <p:sorterViewPr>
    <p:cViewPr>
      <p:scale>
        <a:sx n="100" d="100"/>
        <a:sy n="100" d="100"/>
      </p:scale>
      <p:origin x="0" y="-3336"/>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commentAuthors" Target="commentAuthor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59D66EB9-ED76-4A4D-87BE-584BEDA149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22E59FF-77F2-4F7C-A479-95E732E5ADC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9135700-D05B-412F-97BF-BC51A62666FB}" type="datetime1">
              <a:rPr lang="en-US" smtClean="0"/>
              <a:t>2/17/22</a:t>
            </a:fld>
            <a:endParaRPr lang="en-US"/>
          </a:p>
        </p:txBody>
      </p:sp>
      <p:sp>
        <p:nvSpPr>
          <p:cNvPr id="4" name="Footer Placeholder 3">
            <a:extLst>
              <a:ext uri="{FF2B5EF4-FFF2-40B4-BE49-F238E27FC236}">
                <a16:creationId xmlns:a16="http://schemas.microsoft.com/office/drawing/2014/main" id="{D2AC5D23-C372-4378-A5AC-8C46CC42945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503B290B-C958-46E4-BBDE-6D407B4A2E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871239C-8BB0-4AB4-A663-BFEB0AD8BD96}" type="slidenum">
              <a:rPr lang="en-US" smtClean="0"/>
              <a:t>‹#›</a:t>
            </a:fld>
            <a:endParaRPr lang="en-US"/>
          </a:p>
        </p:txBody>
      </p:sp>
    </p:spTree>
    <p:extLst>
      <p:ext uri="{BB962C8B-B14F-4D97-AF65-F5344CB8AC3E}">
        <p14:creationId xmlns:p14="http://schemas.microsoft.com/office/powerpoint/2010/main" val="1383443884"/>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0"/>
    </inkml:context>
    <inkml:brush xml:id="br0">
      <inkml:brushProperty name="width" value="0.05" units="cm"/>
      <inkml:brushProperty name="height" value="0.05" units="cm"/>
      <inkml:brushProperty name="color" value="#333333"/>
    </inkml:brush>
  </inkml:definitions>
  <inkml:trace contextRef="#ctx0" brushRef="#br0">0 40 24575,'28'0'0,"3"0"0,37 0 0,-15 0 0,25 0 0,-19 0 0,11 0 0,-11 0 0,-2 0 0,1 0 0,-8 0 0,7 0 0,-18 0 0,7 0 0,-15 0 0,6 0 0,-8 0 0,0 0 0,0 0 0,0 0 0,-7 0 0,5 0 0,-12 0 0,12 0 0,-12 0 0,12 0 0,3 0 0,1 0 0,15 0 0,-15 0 0,15 0 0,-7 0 0,8 0 0,-7 0 0,-3 0 0,0 0 0,-13 0 0,19 0 0,-11 0 0,15 0 0,1 0 0,0 0 0,-1 0 0,1 0 0,-1 0 0,11 0 0,-8 0 0,7 0 0,-10 0 0,11 0 0,-8 0 0,7 0 0,0 0 0,-7 0 0,8 0 0,-11 0 0,1 0 0,9 0 0,-15 0 0,13 0 0,-16 0 0,9 0 0,-9 0 0,-2 0 0,-8 0 0,8 0 0,-5 0 0,13 0 0,-6 0 0,9 0 0,0 0 0,9 0 0,-7 0 0,17 0 0,-18 0 0,9 0 0,-11 0 0,-8 0 0,7 0 0,-15 0 0,14 0 0,-14 0 0,15 0 0,-15 0 0,15 0 0,-7 0 0,9 0 0,-1 0 0,1 0 0,-9 0 0,7 0 0,-7 0 0,9 0 0,-1 0 0,1 0 0,-1 0 0,10 0 0,-7 0 0,7 0 0,0 0 0,-15 0 0,13 0 0,-16 0 0,9 0 0,-9 0 0,7 0 0,-15 0 0,15 0 0,-15 0 0,14 0 0,-14 0 0,-1 0 0,-2 0 0,-13 0 0,5 0 0,-7 0 0,4 0 0,5 0 0,13 0 0,-5 0 0,16 0 0,-15 0 0,6 0 0,-8 0 0,0 0 0,0 0 0,0 0 0,0 0 0,0 0 0,-1 0 0,1 0 0,-7 0 0,6 0 0,-14 0 0,14 0 0,-7 0 0,1 0 0,5 0 0,-12 0 0,12 0 0,-12 0 0,12 0 0,-12 0 0,12 0 0,-12 0 0,5 0 0,-6 0 0,-1 0 0,7 0 0,-5 0 0,12 0 0,-5 0 0,7 0 0,0 0 0,-1 0 0,1 0 0,9 0 0,-7 0 0,6 0 0,-8-6 0,-8 4 0,6-4 0,-5 6 0,0 0 0,5 0 0,-5 0 0,0 0 0,5 0 0,-5 0 0,7 0 0,0 0 0,0 0 0,0 0 0,0 0 0,0 0 0,-7 0 0,5 0 0,-5 0 0,7 0 0,-7 0 0,5 0 0,3 0 0,1 0 0,6 0 0,-8 0 0,0 0 0,0 0 0,0 0 0,0 0 0,-7 0 0,5 0 0,-12 0 0,5 0 0,-7 0 0,0 0 0,0 0 0,0 0 0,7 0 0,1 0 0,8 0 0,-9 0 0,7 0 0,-12 0 0,12 0 0,-5 0 0,0 0 0,-2 0 0,-7 0 0,7 0 0,-5 0 0,5 0 0,-7 0 0,0 0 0,0 0 0,8 0 0,-7 0 0,14 0 0,-13 0 0,12 0 0,-5 0 0,0 0 0,-2 0 0,0 0 0,-5 0 0,12 0 0,-12 0 0,12 0 0,-12 0 0,12 0 0,-5 0 0,7 0 0,-7 0 0,5 0 0,-5 0 0,0 0 0,-2 0 0,0 0 0,-5 0 0,5 0 0,0 0 0,2 0 0,0 0 0,5 0 0,-5 0 0,-1 0 0,7 0 0,-6 0 0,0 0 0,11 0 0,-10 0 0,12 0 0,-13 0 0,5 0 0,-5 0 0,7 0 0,0 0 0,-7 0 0,-2 0 0,0 0 0,-5 0 0,5 0 0,-7 0 0,0 0 0,0 0 0,0 0 0,0 0 0,10 0 0,17 0 0,4 0 0,23 0 0,-7 0 0,20 0 0,-9 0 0,9 0 0,-11 0 0,-9 0 0,7 0 0,-17 0 0,7 0 0,-10 0 0,-7 0 0,5 0 0,-6 0 0,1 0 0,-3 6 0,-8-4 0,-7 4 0,5 0 0,-12-4 0,5 4 0,0-6 0,2 7 0,-1-6 0,7 6 0,-7-7 0,8 0 0,0 0 0,-7 0 0,5 0 0,-12 0 0,12 0 0,-12 0 0,5 0 0,1 0 0,-7 0 0,14 0 0,-6 0 0,6 0 0,10 0 0,1 0 0,0 0 0,7 0 0,-15 0 0,14 0 0,-14 0 0,15 0 0,-15 0 0,14 0 0,-14 0 0,15 0 0,-7 0 0,1 0 0,5 0 0,-14 0 0,15 0 0,-15 0 0,14 0 0,-14 0 0,7 0 0,-9 0 0,0 0 0,0 0 0,0 0 0,-8 0 0,7 0 0,-6 0 0,-1 0 0,0 0 0,-1 0 0,2 0 0,6 0 0,-6 0 0,5 0 0,-5 0 0,15 0 0,-6 0 0,36 0 0,-22 0 0,23 0 0,-20 0 0,0 0 0,-1 0 0,1 0 0,-9 0 0,7 0 0,-15 0 0,6 0 0,0 0 0,-6 0 0,7 0 0,-9 0 0,-1 0 0,-6 0 0,6 0 0,-7 0 0,1 0 0,-1 0 0,-8 0 0,0 0 0,0 0 0,0 0 0,0 0 0,0 0 0,-1 0 0,1 0 0,0 0 0,0-6 0,0 4 0,0-4 0,0 6 0,0-6 0,0 5 0,0-5 0,0 6 0,0 0 0,0-6 0,7 5 0,2-5 0,7 6 0,-7-6 0,5 4 0,-5-4 0,0 6 0,5-6 0,-12 4 0,5-4 0,-7 6 0,0 0 0,0 0 0,0 0 0,-11 0 0,2 5 0,-9-3 0,5 3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1"/>
    </inkml:context>
    <inkml:brush xml:id="br0">
      <inkml:brushProperty name="width" value="0.05" units="cm"/>
      <inkml:brushProperty name="height" value="0.05" units="cm"/>
      <inkml:brushProperty name="color" value="#333333"/>
    </inkml:brush>
  </inkml:definitions>
  <inkml:trace contextRef="#ctx0" brushRef="#br0">720 5871 24575,'-19'0'0,"-6"0"0,3 0 0,-7 0 0,0 0 0,-9 0 0,-1-14 0,-9 11 0,0-26 0,0 11 0,1-6 0,-1-7 0,0 14 0,8-12 0,3 5 0,8-5 0,7 7 0,-5-5 0,11 5 0,-4 0 0,6 1 0,6 1 0,-4 5 0,11-5 0,-5 6 0,6 1 0,0 1 0,0-1 0,0 1 0,0-1 0,0 1 0,0-1 0,0 1 0,0-1 0,6 7 0,-5-6 0,11 5 0,-5-6 0,0-1 0,6-6 0,-6 5 0,7-12 0,-6 12 0,5-13 0,-5 6 0,6-7 0,-6 0 0,5 7 0,-5-6 0,6-2 0,1-1 0,0-7 0,0 1 0,0 5 0,7-13 0,2 5 0,0 1 0,6-7 0,-13 15 0,5-15 0,0 15 0,-6-7 0,6 1 0,-1 6 0,-5-7 0,13 1 0,-12-3 0,12 1 0,-5-7 0,7 6 0,-7 1 0,4 2 0,-5 7 0,-1 1 0,6 0 0,-12 0 0,4 7 0,1-6 0,-6 13 0,12-6 0,-12 1 0,13 3 0,-13-3 0,12 6 0,-12 6 0,12-5 0,-12 6 0,12-8 0,-5 1 0,7 6 0,8-6 0,3-2 0,7-2 0,11-13 0,1 12 0,11-14 0,-2 6 0,13 0 0,-10-6 0,9 5 0,-11 1 0,1-6 0,-1 14 0,0-14 0,0 14 0,11-15 0,-8 14-302,-14 6 1,0 0 301,20-4 0,-20 8 0,1 0 0,36-9 0,1 0 0,-37 13 0,0 1 0,-4 0 0,-1 2 0,0 2 0,1 2 0,4-1 0,-1 0 0,39 0 0,-44 0 0,0 0 0,40 0 0,1 0 0,-1 0 0,-10 0 0,8 0 0,-8 8 0,10 2 0,1 9 0,-32-6 0,0 0 0,-11-2 0,-1-1 0,8 3 0,-2 0 0,24 5 0,-11-1 0,-9-1 0,-3 1 0,-9-1 0,-9-1 0,-9 0 603,6 7-603,-20-13 0,28 5 0,-3-14 0,19 0 0,32 0-1065,6 0 1065,-38 0 0,1 0 0,36 0 0,-17 0 0,-1 0 0,7 0 0,-1 1 0,2-2 0,-35-3 0,-3-1 0,17 4 0,3 0 0,-2-8 0,-1-1 0,-9 5 0,-2-1 0,5-4 0,-1 0-333,35 0 333,-1-7 0,-10 7 0,8-8 0,-19 0 0,19-1 0,-8 1 0,11-1 0,-1-8 0,-10 7 0,8-8 0,-19 19 0,8-7 0,-11 6 0,0-7 0,0 7 0,-9-5 0,6 6 1046,-6-8-1046,0 7 352,6-5-352,-6 5 0,0-7 0,6 7 0,-6-4 0,9 4 0,11-8 0,-8 8 0,18-6 0,-7 5 0,0-7 0,8 7-547,-8-5 547,10 6 0,1-9 0,-11 9 0,8 1 0,-29 9 0,6-7 0,-21 5 0,-7-5 0,-3 7 0,-15 0 0,-2 0 547,-8 0-547,16 0 0,4 0 0,16-7 0,-9 5 0,7-12 0,-15 6 0,-1-1 0,-10-3 0,-7 4 0,0 1 0,0-5 0,0 5 0,0-7 0,1 1 0,6-1 0,-6 1 0,14-8 0,-14 6 0,7-13 0,-1 13 0,-3-13 0,10 12 0,-5-12 0,1 6 0,4-1 0,-4-5 0,6 12 0,-7-12 0,6 12 0,-6-11 0,0 11 0,-2-4 0,-7 6 0,8 0 0,-7 1 0,6-1 0,-6 1 0,-1 0 0,0-1 0,0 1 0,0 0 0,0-1 0,0 7 0,0-5 0,-6 5 0,5-1 0,-10-3 0,9 3 0,-4-5 0,0 0 0,-1 0 0,-1 0 0,-3 0 0,4 0 0,0 6 0,-5-5 0,5 5 0,-6-6 0,0 1 0,6-1 0,-5-7 0,11 5 0,-11-13 0,11 6 0,-4-7 0,1 0 0,3 0 0,-4 0 0,7-1 0,-7 1 0,5 0 0,-5 0 0,0 0 0,5 0 0,-12 7 0,6-6 0,-1 6 0,-4 0 0,4-5 0,0 12 0,-4-12 0,10 5 0,-11-8 0,12 8 0,-12-5 0,5 5 0,0 0 0,-5-6 0,5 13 0,0-12 0,-4 12 0,4-12 0,0 12 0,-4-13 0,4 13 0,-6-12 0,6 5 0,-4 0 0,4-6 0,-6 13 0,0-12 0,0 12 0,0-13 0,0 6 0,6-7 0,-4 0 0,5 0 0,-7 0 0,0-1 0,0 1 0,0 0 0,0 0 0,0 0 0,0 0 0,0-1 0,0 1 0,0 7 0,0-5 0,0 5 0,0-1 0,0-4 0,0 12 0,0-12 0,0 12 0,0-13 0,0 13 0,0-12 0,0 12 0,0-13 0,0 13 0,0-5 0,0 7 0,0-1 0,0 1 0,0 0 0,0 0 0,0-1 0,0 1 0,0 0 0,0 0 0,0-1 0,0 1 0,0 0 0,0-1 0,0 1 0,0 0 0,0 0 0,0-1 0,0 1 0,0 0 0,0 0 0,0-1 0,0 1 0,0 0 0,0 0 0,0 1 0,0-2 0,0 2 0,0-1 0,0 0 0,0 0 0,0 6 0,0 2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2"/>
    </inkml:context>
    <inkml:brush xml:id="br0">
      <inkml:brushProperty name="width" value="0.05" units="cm"/>
      <inkml:brushProperty name="height" value="0.05" units="cm"/>
      <inkml:brushProperty name="color" value="#333333"/>
    </inkml:brush>
  </inkml:definitions>
  <inkml:trace contextRef="#ctx0" brushRef="#br0">74 0 24575,'0'19'0,"0"-2"0,0-4 0,0 0 0,0 0 0,0 7 0,0 2 0,0 7 0,0 0 0,0 0 0,0 0 0,0 0 0,0 8 0,0-6 0,0 6 0,0-8 0,0 0 0,0 8 0,-7-6 0,5 7 0,-4-1 0,6-6 0,-7 15 0,-2-15 0,1 6 0,1 0 0,1-6 0,4-1 0,-5-2 0,7-14 0,0 7 0,0-8 0,0 0 0,0 0 0,0 0 0,0 0 0,-5 0 0,3 0 0,-4 0 0,6 0 0,0 0 0,0-1 0,0 1 0,0-1 0,0 1 0,0-1 0,0 1 0,0 0 0,0 0 0,0 0 0,0 0 0,0 0 0,0 0 0,0 0 0,0 0 0,0 0 0,0 0 0,0-1 0,0 1 0,0-1 0,0 1 0,0-1 0,0 1 0,0-1 0,0 0 0,0-5 0,0-2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3"/>
    </inkml:context>
    <inkml:brush xml:id="br0">
      <inkml:brushProperty name="width" value="0.05" units="cm"/>
      <inkml:brushProperty name="height" value="0.05" units="cm"/>
      <inkml:brushProperty name="color" value="#333333"/>
    </inkml:brush>
  </inkml:definitions>
  <inkml:trace contextRef="#ctx0" brushRef="#br0">474 0 24575,'0'12'0,"0"8"0,0 2 0,0 0 0,0 5 0,0-5 0,0 15 0,0 2 0,0 9 0,0 9 0,-8-7 0,-1 17 0,-8-7 0,0 9 0,-8 0 0,5 0 0,-5 0 0,0 1 0,6-1 0,-6-9 0,0 6 0,7-16 0,-6-1 0,15-11 0,-4-9 0,5 0 0,0 0 0,-4-8 0,10 7 0,-10-14 0,11 22 0,-11-12 0,10 13 0,-11-8 0,4 8 0,1-6 0,-6 6 0,6-8 0,0 0 0,-5 0 0,11-7 0,-10-2 0,11 0 0,-5-5 0,-1 12 0,5-12 0,-11 12 0,12-12 0,-6 12 0,1-12 0,5 12 0,-5-12 0,6 5 0,0-7 0,0 0 0,0 0 0,0 0 0,0 0 0,0 0 0,0 0 0,0 0 0,0 0 0,0 7 0,0-5 0,0 12 0,0-12 0,0 12 0,0-12 0,0 13 0,0-14 0,0 14 0,0-7 0,0 8 0,0-7 0,0 14 0,0-19 0,0 18 0,0 0 0,0 5 0,0 4 0,0-7 0,0 1 0,0 1 0,0 9 0,7-1 0,-5 1 0,12-1 0,-12 1 0,12 0 0,-13-9 0,7 7 0,-2-15 0,-4 6 0,4-8 0,0 0 0,-4 0 0,11 0 0,-5-1 0,0 1 0,5 0 0,-6-7 0,1 5 0,4-5 0,-10 7 0,11 0 0,-12 0 0,12 0 0,-5 0 0,6-7 0,1 5 0,-2-5 0,2 7 0,6 0 0,1 0 0,7 0 0,-6 0 0,12 1 0,-10-7 0,12 5 0,0-4 0,-6-1 0,15 7 0,-7-13 0,9 6 0,0 0 0,-9-6 0,6 5 0,-14-7 0,6 0 0,-15-1 0,6 0 0,-8-1 0,9 2 0,-9-2 0,8-5 0,-7 4 0,17-3 0,-7 5 0,6 1 0,0 0 0,-6 0 0,-1-1 0,-3 1 0,-5-8 0,0 5 0,-2-4 0,-7 5 0,0 0 0,0 0 0,8 1 0,-7-1 0,13 1 0,-12-1 0,13 8 0,-14-6 0,14 6 0,-13-1 0,5-5 0,-5 13 0,5-6 0,-5-1 0,6 7 0,-1-6 0,3 7 0,6-1 0,-7 1 0,6 0 0,-6 0 0,7 0 0,-6 0 0,4 0 0,-12-7 0,6 5 0,-8-12 0,2 12 0,-2-12 0,1 5 0,-7-7 0,5 0 0,-11 0 0,5 1 0,0-1 0,-5 0 0,5 0 0,0 0 0,1 6 0,0-5 0,-1 5 0,0-6 0,-5 0 0,5 0 0,0 0 0,-5 0 0,5 0 0,0 0 0,2 8 0,-1 0 0,6 8 0,-11 0 0,11 0 0,-12 0 0,12 0 0,-11 0 0,11 9 0,-11-7 0,12 14 0,-5-6 0,0 9 0,5 0 0,-12-9 0,12 7 0,-13-7 0,13 0 0,-12 7 0,10-22 0,-11 11 0,5-20 0,-6 5 0,0-7 0,0 1 0,0-1 0,0-1 0,0 1 0,0-2 0,0 1 0,0 1 0,0-1 0,0 1 0,0 7 0,0 2 0,0 7 0,0 0 0,0 0 0,0-7 0,0 5 0,0-5 0,0 0 0,0 5 0,0-12 0,0 5 0,0-7 0,0 0 0,0 0 0,0 0 0,0-1 0,0 0 0,0 0 0,0 0 0,0 1 0,0-1 0,0 0 0,0 0 0,0 0 0,-6 0 0,-1 1 0,0 0 0,-5 0 0,11 0 0,-11 0 0,11 0 0,-11 0 0,5 0 0,-1-1 0,-3-5 0,10 5 0,-5-6 0,0 1 0,5 4 0,-5-4 0,6 4 0,-5-4 0,3 4 0,-3-4 0,5 5 0,-5 0 0,3 0 0,-9 0 0,10 1 0,-10-7 0,9 6 0,-8-11 0,8 11 0,-9-11 0,10 10 0,-9-9 0,8 8 0,-3-3 0,5 5 0,-13-6 0,10 5 0,-10-4 0,7-1 0,4 5 0,-9-10 0,10 10 0,-10-10 0,4 4 0,-5 1 0,0-5 0,0 4 0,5 0 0,-3-3 0,8 9 0,-8-10 0,3 5 0,-5-1 0,0-3 0,5 9 0,2-5 0,-1 2 0,0-3 0,-1 0 0,-4-3 0,4 3 0,-5 0 0,6 2 0,-5 0 0,4-2 0,0 0 0,-4-3 0,9 9 0,-9-10 0,9 10 0,-9-10 0,4 4 0,-5-5 0,0 0 0,-1 0 0,7 6 0,-5-5 0,4 4 0,0-5 0,2 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0"/>
    </inkml:context>
    <inkml:brush xml:id="br0">
      <inkml:brushProperty name="width" value="0.05" units="cm"/>
      <inkml:brushProperty name="height" value="0.05" units="cm"/>
      <inkml:brushProperty name="color" value="#00A0D7"/>
    </inkml:brush>
  </inkml:definitions>
  <inkml:trace contextRef="#ctx0" brushRef="#br0">1 566 24575,'43'-7'0,"6"-11"0,20-9 0,3-17 0,-2 7 0,12-9 0,-56 34 0</inkml:trace>
  <inkml:trace contextRef="#ctx0" brushRef="#br0" timeOffset="1">808 182 24575,'22'-6'0,"0"-6"0,-2 10 0,-7-10 0,0 11 0,0-5 0,0 0 0,-1-1 0,8-7 0,2 0 0,0 6 0,5-5 0,-5 11 0,0-10 0,-2 10 0,-7-4 0,0 0 0,0 5 0,0-5 0,0 6 0,-1 0 0,8-6 0,-2 4 0</inkml:trace>
  <inkml:trace contextRef="#ctx0" brushRef="#br0" timeOffset="2">1602 5 24575,'31'-4'0,"26"4"0,-7 0 0,17 0 0,-17 0 0,17 0 0,-17 0 0,17 0 0,-18 0 0,9 0 0,-47 0 0</inkml:trace>
  <inkml:trace contextRef="#ctx0" brushRef="#br0" timeOffset="3">2555 87 24575,'16'5'0,"6"8"0,5 2 0,-5-1 0,7 0 0,0 1 0,-15-10 0</inkml:trace>
  <inkml:trace contextRef="#ctx0" brushRef="#br0" timeOffset="4">3110 320 24575,'11'1'0,"18"12"0,0-12 0,8 6 0,-6-1 0,15-4 0,-15 11 0,-6-13 0</inkml:trace>
  <inkml:trace contextRef="#ctx0" brushRef="#br0" timeOffset="5">3745 448 24575,'14'1'0,"-1"5"0,0 0 0,0-5 0,0 5 0,0-6 0,0 0 0,-5 5 0,3-3 0,-10 8 0,5-3 0,-1-1 0,-4 5 0,10-4 0,-4 5 0,5 1 0,1-1 0,7 2 0,-5-1 0,5 1 0,-7-1 0,0-6 0,0 5 0,0-11 0,-6 5 0,-1-6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16"/>
    </inkml:context>
    <inkml:brush xml:id="br0">
      <inkml:brushProperty name="width" value="0.05" units="cm"/>
      <inkml:brushProperty name="height" value="0.05" units="cm"/>
      <inkml:brushProperty name="color" value="#00A0D7"/>
    </inkml:brush>
  </inkml:definitions>
  <inkml:trace contextRef="#ctx0" brushRef="#br0">0 0 24575,'12'0'0,"0"0"0,1 6 0,7-5 0,2 5 0,7-6 0,8 7 0,2-5 0,9 12 0,-29-14 0</inkml:trace>
  <inkml:trace contextRef="#ctx0" brushRef="#br0" timeOffset="1">646 61 24575,'35'6'0,"13"-4"0,9 5 0,-7-7 0,17 0 0,-8 0 0,-16 0 0</inkml:trace>
  <inkml:trace contextRef="#ctx0" brushRef="#br0" timeOffset="2">1400 76 24575,'19'0'0,"39"0"0,-2 0 0,-6 0 0,17 0 0,-38 0 0</inkml:trace>
  <inkml:trace contextRef="#ctx0" brushRef="#br0" timeOffset="3">2075 76 24575,'33'0'0,"6"0"0,9 0 0,-1 0 0,1 7 0,-1-5 0,1 12 0,9-12 0,-7 12 0,7-12 0,-54-1 0</inkml:trace>
  <inkml:trace contextRef="#ctx0" brushRef="#br0" timeOffset="4">2948 171 24575,'43'5'0,"37"3"0,-18-6 0,16 6 0,-28-8 0,7 7 0,-18-5 0,-10 4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4"/>
    </inkml:context>
    <inkml:brush xml:id="br0">
      <inkml:brushProperty name="width" value="0.05" units="cm"/>
      <inkml:brushProperty name="height" value="0.05" units="cm"/>
      <inkml:brushProperty name="color" value="#00A0D7"/>
    </inkml:brush>
  </inkml:definitions>
  <inkml:trace contextRef="#ctx0" brushRef="#br0">1 269 24575,'9'0'0,"1"0"0,0 0 0,-1 0 0,0 0 0,1 0 0,-1 0 0,1-4 0,0 3 0,0-4 0,0 0 0,0 4 0,1-3 0,-1-1 0,0 4 0,0-8 0,0 8 0,1-4 0,-1 0 0,0 4 0,0-8 0,0 8 0,0-4 0,-6 4 0</inkml:trace>
  <inkml:trace contextRef="#ctx0" brushRef="#br0" timeOffset="1">629 70 24575,'7'-1'0,"4"-4"0,11 4 0,-5-4 0,5 0 0,1 4 0,0-9 0,-6 8 0,4-3 0,-4 0 0,6 4 0,-6-4 0,4 5 0,-10 0 0,5 0 0,-6 0 0,1-5 0,-1 4 0,0-3 0,-1 4 0</inkml:trace>
  <inkml:trace contextRef="#ctx0" brushRef="#br0" timeOffset="2">1343 1 24575,'7'0'0,"9"0"0,-1 0 0,-3 0 0,4 0 0,-1 0 0,-3 0 0,9 0 0,-4 0 0,0 0 0,5 0 0,-5 0 0,0 0 0,4 0 0,-9 0 0,3 0 0,-4 0 0,-1 0 0,0 0 0,0 0 0,0 0 0,5 0 0,-14 0 0</inkml:trace>
  <inkml:trace contextRef="#ctx0" brushRef="#br0" timeOffset="3">2057 1 24575,'2'0'0,"8"0"0,-1 0 0,1 0 0,0 0 0,0 0 0,0 4 0,12-2 0,-3 2 0,17-4 0,-12 0 0,11 6 0,-10-5 0,-2 5 0,-1-6 0,-11 0 0,5 0 0,-6 0 0,-4 4 0,3-3 0,-8 8 0,4-4 0,-1 0 0,2 4 0,3-3 0,2 4 0,-1 0 0,0 0 0,0 0 0,0 0 0,6 1 0,-5-1 0,5 1 0,-6-1 0,1-4 0,-1 3 0,-4-4 0,2 1 0,-7 2 0,4-6 0,-5 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598"/>
    </inkml:context>
    <inkml:brush xml:id="br0">
      <inkml:brushProperty name="width" value="0.05" units="cm"/>
      <inkml:brushProperty name="height" value="0.05" units="cm"/>
      <inkml:brushProperty name="color" value="#00A0D7"/>
    </inkml:brush>
  </inkml:definitions>
  <inkml:trace contextRef="#ctx0" brushRef="#br0">146 1 24575,'-6'36'0,"-1"9"0,-7 1 0,-5 9 0,4-9 0,-4 6 0,12-13 0,1-14 0</inkml:trace>
  <inkml:trace contextRef="#ctx0" brushRef="#br0" timeOffset="1">0 741 24575,'0'8'0,"0"15"0,0-6 0,0-1 0,0-1 0,0-3 0,0 4 0,0-6 0,0 6 0,0-5 0,0 10 0,0-9 0,0 4 0,0-1 0,0-3 0,0 4 0,0-6 0,0 6 0,0-5 0,0 5 0,0-6 0,0 0 0,0 1 0,0-1 0,0 6 0,0-5 0,0 5 0,0-6 0,0 0 0,0 1 0,0-1 0,0 0 0,0 0 0,0-7 0</inkml:trace>
  <inkml:trace contextRef="#ctx0" brushRef="#br0" timeOffset="2">54 1574 24575,'3'11'0,"-2"35"0,11 8 0,-10-7 0,9-3 0,-9-6 0,9-1 0,-11-35 0</inkml:trace>
  <inkml:trace contextRef="#ctx0" brushRef="#br0" timeOffset="3">188 2249 24575,'2'4'0,"2"7"0,-2-1 0,2 0 0,-4 0 0,4-4 0,-3 3 0,8-4 0,-8 5 0,7-1 0,-6 2 0,7-1 0,-3 5 0,5 3 0,0 4 0,1 7 0,-6-4 0,5 4 0,-5-7 0,5 1 0,-8-13 0</inkml:trace>
  <inkml:trace contextRef="#ctx0" brushRef="#br0" timeOffset="4">418 2884 24575,'3'3'0,"-2"6"0,3-4 0,0 5 0,-2 6 0,7 1 0,-3 6 0,6 6 0,0-5 0,-6 5 0,4-6 0,-3-1 0,-1 1 0,-1-6 0,0-1 0,-4-6 0,3 0 0,-4-4 0,0-2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1-09-13T20:55:23.603"/>
    </inkml:context>
    <inkml:brush xml:id="br0">
      <inkml:brushProperty name="width" value="0.05" units="cm"/>
      <inkml:brushProperty name="height" value="0.05" units="cm"/>
      <inkml:brushProperty name="color" value="#00A0D7"/>
    </inkml:brush>
  </inkml:definitions>
  <inkml:trace contextRef="#ctx0" brushRef="#br0">1 1 24575,'39'0'0,"-4"0"0,10 5 0,-8 2 0,7 6 0,-4 0 0,-2-1 0,-3 0 0,-10 0 0,4-6 0,-7 4 0,1-8 0,-10 5 0</inkml:trace>
  <inkml:trace contextRef="#ctx0" brushRef="#br0" timeOffset="1">822 194 24575,'4'2'0,"17"8"0,-4-9 0,6 9 0,-1-9 0,1 9 0,-1-9 0,1 10 0,0-10 0,-1 4 0,1 0 0,0-4 0,-1 4 0,1 0 0,-1-4 0,-16 0 0</inkml:trace>
  <inkml:trace contextRef="#ctx0" brushRef="#br0" timeOffset="2">1537 324 24575,'1'0'0,"36"11"0,0-4 0,0 0 0,-6 3 0,5-3 0,-5 5 0,6 0 0,0 1 0,8-1 0,-6 1 0,5 0 0,-7-1 0,-9-3 0</inkml:trace>
  <inkml:trace contextRef="#ctx0" brushRef="#br0" timeOffset="3">2410 576 24575,'18'1'0,"6"9"0,12-9 0,2 10 0,1-9 0,13 4 0,-13-1 0,13-3 0,-5 9 0,-1-9 0,-39-2 0</inkml:trace>
  <inkml:trace contextRef="#ctx0" brushRef="#br0" timeOffset="4">3204 671 24575,'25'0'0,"-1"5"0,5-4 0,-7 4 0,1-5 0,-6 5 0,4-4 0,-9 3 0,19 1 0,-11-3 0,13 8 0,-11-9 0,1 4 0,6 0 0,-5-3 0,-21-2 0</inkml:trace>
  <inkml:trace contextRef="#ctx0" brushRef="#br0" timeOffset="5">3958 811 24575,'20'9'0,"10"-2"0,-6 0 0,5 3 0,0-3 0,-5 4 0,5-4 0,-6 3 0,0-4 0,-15-2 0</inkml:trace>
  <inkml:trace contextRef="#ctx0" brushRef="#br0" timeOffset="6">4528 1113 24575,'3'4'0,"7"-3"0,-5 8 0,3-8 0,1 7 0,2-2 0,9 4 0,-9 1 0,10 0 0,-9-1 0,4 1 0,-6-1 0,0-4 0,1-2 0,-6 1 0,0-4 0,-5 3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228E3F-49AF-44D8-99EE-12BF060611C3}" type="datetime1">
              <a:rPr lang="en-US" smtClean="0"/>
              <a:t>2/17/22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D506281-8A9A-4A5A-A064-771FC2D09D4B}" type="slidenum">
              <a:rPr lang="en-US" smtClean="0"/>
              <a:t>‹#›</a:t>
            </a:fld>
            <a:endParaRPr lang="en-US"/>
          </a:p>
        </p:txBody>
      </p:sp>
    </p:spTree>
    <p:extLst>
      <p:ext uri="{BB962C8B-B14F-4D97-AF65-F5344CB8AC3E}">
        <p14:creationId xmlns:p14="http://schemas.microsoft.com/office/powerpoint/2010/main" val="3535202612"/>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today, Especially for your time spent to make this interview possible.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The “</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dirty="0">
              <a:solidFill>
                <a:srgbClr val="000000"/>
              </a:solidFill>
              <a:effectLst/>
              <a:latin typeface="Noto Serif"/>
            </a:endParaRPr>
          </a:p>
        </p:txBody>
      </p:sp>
      <p:sp>
        <p:nvSpPr>
          <p:cNvPr id="4" name="Date Placeholder 3"/>
          <p:cNvSpPr>
            <a:spLocks noGrp="1"/>
          </p:cNvSpPr>
          <p:nvPr>
            <p:ph type="dt" idx="1"/>
          </p:nvPr>
        </p:nvSpPr>
        <p:spPr/>
        <p:txBody>
          <a:bodyPr/>
          <a:lstStyle/>
          <a:p>
            <a:fld id="{97962A03-75BD-4332-903E-730A394AFAB6}"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a:t>
            </a:fld>
            <a:endParaRPr lang="en-US"/>
          </a:p>
        </p:txBody>
      </p:sp>
    </p:spTree>
    <p:extLst>
      <p:ext uri="{BB962C8B-B14F-4D97-AF65-F5344CB8AC3E}">
        <p14:creationId xmlns:p14="http://schemas.microsoft.com/office/powerpoint/2010/main" val="2055216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Genome-wide RNA-seq analysis was performed</a:t>
            </a:r>
            <a:r>
              <a:rPr lang="en-US" sz="1200" b="0" i="0" dirty="0">
                <a:solidFill>
                  <a:srgbClr val="4D4E53"/>
                </a:solidFill>
                <a:effectLst/>
                <a:latin typeface="Univers55Roman"/>
                <a:ea typeface="Times New Roman" panose="02020603050405020304" pitchFamily="18" charset="0"/>
              </a:rPr>
              <a:t> between WT and </a:t>
            </a:r>
            <a:r>
              <a:rPr lang="en-US" sz="12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a:t>
            </a:r>
          </a:p>
          <a:p>
            <a:r>
              <a:rPr lang="en-US" sz="1800" dirty="0">
                <a:solidFill>
                  <a:srgbClr val="000000"/>
                </a:solidFill>
                <a:effectLst/>
                <a:latin typeface="Times New Roman" panose="02020603050405020304" pitchFamily="18" charset="0"/>
                <a:ea typeface="SimSun" panose="02010600030101010101" pitchFamily="2" charset="-122"/>
              </a:rPr>
              <a:t>Combining with other RNA-seq data from a study that characterized 86 immune cell populations in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From certain immune cell types, such as T cell (including CD8, CD4 and Treg cells) and B, NK, DC, monocytes and granulocytes.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We took a simple algorithm to extract signature genes, summarized in this heatmap.</a:t>
            </a:r>
          </a:p>
          <a:p>
            <a:r>
              <a:rPr lang="en-US" sz="1800" dirty="0">
                <a:solidFill>
                  <a:srgbClr val="000000"/>
                </a:solidFill>
                <a:effectLst/>
                <a:latin typeface="Times New Roman" panose="02020603050405020304" pitchFamily="18" charset="0"/>
                <a:ea typeface="SimSun" panose="02010600030101010101" pitchFamily="2" charset="-122"/>
              </a:rPr>
              <a:t>Here, Each row represents a gene with expression value in different cell types, </a:t>
            </a:r>
          </a:p>
          <a:p>
            <a:r>
              <a:rPr lang="en-US" sz="1800" dirty="0">
                <a:solidFill>
                  <a:srgbClr val="000000"/>
                </a:solidFill>
                <a:effectLst/>
                <a:latin typeface="Times New Roman" panose="02020603050405020304" pitchFamily="18" charset="0"/>
                <a:ea typeface="SimSun" panose="02010600030101010101" pitchFamily="2" charset="-122"/>
              </a:rPr>
              <a:t>for instance, the genes in this cluster is define as the T signature genes.</a:t>
            </a:r>
          </a:p>
          <a:p>
            <a:r>
              <a:rPr lang="en-US" sz="1800" dirty="0">
                <a:solidFill>
                  <a:srgbClr val="000000"/>
                </a:solidFill>
                <a:effectLst/>
                <a:latin typeface="Times New Roman" panose="02020603050405020304" pitchFamily="18" charset="0"/>
                <a:ea typeface="SimSun" panose="02010600030101010101" pitchFamily="2" charset="-122"/>
              </a:rPr>
              <a:t>Then, we used gene set enrichment analysis (GSEA) to assess the behavior of each cluster in two groups. Summarized in the right panel.</a:t>
            </a:r>
          </a:p>
          <a:p>
            <a:r>
              <a:rPr lang="en-US" sz="1800" dirty="0">
                <a:solidFill>
                  <a:srgbClr val="000000"/>
                </a:solidFill>
                <a:effectLst/>
                <a:latin typeface="Times New Roman" panose="02020603050405020304" pitchFamily="18" charset="0"/>
                <a:ea typeface="SimSun" panose="02010600030101010101" pitchFamily="2" charset="-122"/>
              </a:rPr>
              <a:t>In this plot, the y axis represents the enrichment score and green curve shows the cumulative value, where close to the right means these genes are more expressed in WT.</a:t>
            </a:r>
          </a:p>
          <a:p>
            <a:r>
              <a:rPr lang="en-US" sz="1800" dirty="0">
                <a:solidFill>
                  <a:srgbClr val="000000"/>
                </a:solidFill>
                <a:effectLst/>
                <a:latin typeface="Times New Roman" panose="02020603050405020304" pitchFamily="18" charset="0"/>
                <a:ea typeface="SimSun" panose="02010600030101010101" pitchFamily="2" charset="-122"/>
              </a:rPr>
              <a:t>Such as for T cell signature genes, the majority of genes enriched in WT and the top 20 enriched genes and their behavior in each three replicates are shown here.</a:t>
            </a:r>
          </a:p>
          <a:p>
            <a:r>
              <a:rPr lang="en-US" sz="1800" dirty="0">
                <a:solidFill>
                  <a:srgbClr val="000000"/>
                </a:solidFill>
                <a:effectLst/>
                <a:latin typeface="Times New Roman" panose="02020603050405020304" pitchFamily="18" charset="0"/>
                <a:ea typeface="SimSun" panose="02010600030101010101" pitchFamily="2" charset="-122"/>
              </a:rPr>
              <a:t>After z score normalization, it is clear the expression of these genes are significantly reduced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means these genes were promoted by Tcf1.</a:t>
            </a:r>
          </a:p>
          <a:p>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SimSun" panose="02010600030101010101" pitchFamily="2" charset="-122"/>
              </a:rPr>
              <a:t>And the following example is B signature genes, on the opposite, the gene set is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surprisingly, not only B cells, </a:t>
            </a:r>
            <a:r>
              <a:rPr lang="en-US" sz="1200" dirty="0">
                <a:solidFill>
                  <a:srgbClr val="000000"/>
                </a:solidFill>
                <a:effectLst/>
                <a:latin typeface="Times New Roman" panose="02020603050405020304" pitchFamily="18" charset="0"/>
                <a:ea typeface="SimSun" panose="02010600030101010101" pitchFamily="2" charset="-122"/>
              </a:rPr>
              <a:t>all non-T cell signature genes were significantly increased in </a:t>
            </a:r>
            <a:r>
              <a:rPr lang="en-US" sz="1200" dirty="0" err="1">
                <a:solidFill>
                  <a:srgbClr val="000000"/>
                </a:solidFill>
                <a:effectLst/>
                <a:latin typeface="Times New Roman" panose="02020603050405020304" pitchFamily="18" charset="0"/>
                <a:ea typeface="SimSun" panose="02010600030101010101" pitchFamily="2" charset="-122"/>
              </a:rPr>
              <a:t>dKO</a:t>
            </a:r>
            <a:r>
              <a:rPr lang="en-US" sz="1200" dirty="0">
                <a:solidFill>
                  <a:srgbClr val="000000"/>
                </a:solidFill>
                <a:effectLst/>
                <a:latin typeface="Times New Roman" panose="02020603050405020304" pitchFamily="18" charset="0"/>
                <a:ea typeface="SimSun" panose="02010600030101010101" pitchFamily="2" charset="-122"/>
              </a:rPr>
              <a:t>, which shows these gene were strongly repressed by Tcf1.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10</a:t>
            </a:fld>
            <a:endParaRPr lang="en-US"/>
          </a:p>
        </p:txBody>
      </p:sp>
    </p:spTree>
    <p:extLst>
      <p:ext uri="{BB962C8B-B14F-4D97-AF65-F5344CB8AC3E}">
        <p14:creationId xmlns:p14="http://schemas.microsoft.com/office/powerpoint/2010/main" val="1649860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800" dirty="0">
                <a:solidFill>
                  <a:srgbClr val="000000"/>
                </a:solidFill>
                <a:effectLst/>
                <a:latin typeface="Times New Roman" panose="02020603050405020304" pitchFamily="18" charset="0"/>
                <a:ea typeface="SimSun" panose="02010600030101010101" pitchFamily="2" charset="-122"/>
              </a:rPr>
              <a:t>And the following example is B cell, on the opposite, B signature genes is enriched in the other side.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surprisingly, not only B cells, </a:t>
            </a:r>
            <a:r>
              <a:rPr lang="en-US" sz="1800" dirty="0">
                <a:solidFill>
                  <a:srgbClr val="000000"/>
                </a:solidFill>
                <a:effectLst/>
                <a:latin typeface="Times New Roman" panose="02020603050405020304" pitchFamily="18" charset="0"/>
                <a:ea typeface="SimSun" panose="02010600030101010101" pitchFamily="2" charset="-122"/>
              </a:rPr>
              <a:t>all non-T cell signature genes were enriched in </a:t>
            </a:r>
            <a:r>
              <a:rPr lang="en-US" sz="1800" dirty="0" err="1">
                <a:solidFill>
                  <a:srgbClr val="000000"/>
                </a:solidFill>
                <a:effectLst/>
                <a:latin typeface="Times New Roman" panose="02020603050405020304" pitchFamily="18" charset="0"/>
                <a:ea typeface="SimSun" panose="02010600030101010101" pitchFamily="2" charset="-122"/>
              </a:rPr>
              <a:t>dKO</a:t>
            </a:r>
            <a:r>
              <a:rPr lang="en-US" sz="1800" dirty="0">
                <a:solidFill>
                  <a:srgbClr val="000000"/>
                </a:solidFill>
                <a:effectLst/>
                <a:latin typeface="Times New Roman" panose="02020603050405020304" pitchFamily="18" charset="0"/>
                <a:ea typeface="SimSun" panose="02010600030101010101" pitchFamily="2" charset="-122"/>
              </a:rPr>
              <a:t>, which shows these gene were repressed by Tcf1. Such as NK, DC , Mo and Gr.</a:t>
            </a:r>
            <a:endParaRPr lang="en-US" sz="1800" dirty="0">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These observations suggest that in mature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Tcf1/Lef1 TFs are required to </a:t>
            </a:r>
            <a:r>
              <a:rPr lang="en-US" sz="1800" dirty="0">
                <a:solidFill>
                  <a:srgbClr val="00395C"/>
                </a:solidFill>
              </a:rPr>
              <a:t>maintain CD8 T cell identity through promoting T signature genes,</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repressing</a:t>
            </a:r>
            <a:r>
              <a:rPr lang="en-US" sz="1800" dirty="0">
                <a:effectLst/>
                <a:latin typeface="Times New Roman" panose="02020603050405020304" pitchFamily="18" charset="0"/>
                <a:ea typeface="SimSun" panose="02010600030101010101" pitchFamily="2" charset="-122"/>
                <a:cs typeface="Times New Roman" panose="02020603050405020304" pitchFamily="18" charset="0"/>
              </a:rPr>
              <a:t> non-T cell lineage associated signature genes.</a:t>
            </a:r>
            <a:endParaRPr lang="en-US" sz="1800" b="1" kern="1200" dirty="0">
              <a:solidFill>
                <a:schemeClr val="tx1"/>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 </a:t>
            </a:r>
          </a:p>
        </p:txBody>
      </p:sp>
      <p:sp>
        <p:nvSpPr>
          <p:cNvPr id="4" name="Slide Number Placeholder 3"/>
          <p:cNvSpPr>
            <a:spLocks noGrp="1"/>
          </p:cNvSpPr>
          <p:nvPr>
            <p:ph type="sldNum" sz="quarter" idx="10"/>
          </p:nvPr>
        </p:nvSpPr>
        <p:spPr/>
        <p:txBody>
          <a:bodyPr/>
          <a:lstStyle/>
          <a:p>
            <a:fld id="{FFFD2612-DEFE-4ACC-8924-D53ECD5A6EEA}" type="slidenum">
              <a:rPr lang="en-US" smtClean="0"/>
              <a:t>11</a:t>
            </a:fld>
            <a:endParaRPr lang="en-US"/>
          </a:p>
        </p:txBody>
      </p:sp>
    </p:spTree>
    <p:extLst>
      <p:ext uri="{BB962C8B-B14F-4D97-AF65-F5344CB8AC3E}">
        <p14:creationId xmlns:p14="http://schemas.microsoft.com/office/powerpoint/2010/main" val="35134842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kern="1200" dirty="0">
                <a:solidFill>
                  <a:schemeClr val="tx1"/>
                </a:solidFill>
                <a:effectLst/>
                <a:latin typeface="+mn-lt"/>
                <a:ea typeface="+mn-ea"/>
                <a:cs typeface="+mn-cs"/>
              </a:rPr>
              <a:t>The next question is: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00395C"/>
                </a:solidFill>
              </a:rPr>
              <a:t>How is TCF1/LEF1 able to do this?</a:t>
            </a:r>
            <a:r>
              <a:rPr lang="en-US" sz="1200" b="1"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understand how these genes are regulated through Tcf1.</a:t>
            </a:r>
          </a:p>
          <a:p>
            <a:pPr marL="0" indent="0">
              <a:buNone/>
            </a:pPr>
            <a:r>
              <a:rPr lang="en-US" dirty="0"/>
              <a:t>Let’s go back to transcriptional control model. </a:t>
            </a:r>
            <a:endParaRPr lang="en-US" sz="1200" b="0" kern="1200" dirty="0">
              <a:solidFill>
                <a:schemeClr val="tx1"/>
              </a:solidFill>
              <a:effectLst/>
              <a:latin typeface="+mn-lt"/>
              <a:ea typeface="+mn-ea"/>
              <a:cs typeface="+mn-cs"/>
            </a:endParaRPr>
          </a:p>
          <a:p>
            <a:pPr marL="0" indent="0">
              <a:buNone/>
            </a:pPr>
            <a:r>
              <a:rPr lang="en-US" sz="1200" b="0" kern="1200" dirty="0">
                <a:solidFill>
                  <a:schemeClr val="tx1"/>
                </a:solidFill>
                <a:effectLst/>
                <a:latin typeface="+mn-lt"/>
                <a:ea typeface="+mn-ea"/>
                <a:cs typeface="+mn-cs"/>
              </a:rPr>
              <a:t>In a regulatory region near the gene, a transcription factor (such as Tcf1) can make chromatin open, recruiting other active regulatory elements,</a:t>
            </a:r>
          </a:p>
          <a:p>
            <a:pPr marL="0" indent="0">
              <a:buNone/>
            </a:pPr>
            <a:r>
              <a:rPr lang="en-US" sz="1200" b="0" kern="1200" dirty="0">
                <a:solidFill>
                  <a:schemeClr val="tx1"/>
                </a:solidFill>
                <a:effectLst/>
                <a:latin typeface="+mn-lt"/>
                <a:ea typeface="+mn-ea"/>
                <a:cs typeface="+mn-cs"/>
              </a:rPr>
              <a:t>modifying the state of histone (such as H3K27ac) and regulating gene transcription.</a:t>
            </a:r>
            <a:endParaRPr lang="en-US" sz="1200" b="0" i="0" u="none" strike="noStrike" kern="1200" baseline="0" dirty="0">
              <a:solidFill>
                <a:srgbClr val="4D4E53"/>
              </a:solidFill>
              <a:effectLst/>
              <a:latin typeface="Univers55Roman"/>
              <a:ea typeface="+mn-ea"/>
              <a:cs typeface="+mn-cs"/>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Each term I mentioned here corresponds one type of data and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combined these data, it can help us study the transcriptional control mechanism.</a:t>
            </a:r>
          </a:p>
          <a:p>
            <a:r>
              <a:rPr lang="en-US" dirty="0"/>
              <a:t>To begin with, we first examine the impact of Tcf1 on chromatin accessibility.</a:t>
            </a:r>
          </a:p>
        </p:txBody>
      </p:sp>
      <p:sp>
        <p:nvSpPr>
          <p:cNvPr id="4" name="Date Placeholder 3"/>
          <p:cNvSpPr>
            <a:spLocks noGrp="1"/>
          </p:cNvSpPr>
          <p:nvPr>
            <p:ph type="dt" idx="1"/>
          </p:nvPr>
        </p:nvSpPr>
        <p:spPr/>
        <p:txBody>
          <a:bodyPr/>
          <a:lstStyle/>
          <a:p>
            <a:fld id="{FE45989D-2381-48ED-8FBD-7A52DD03B993}"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12</a:t>
            </a:fld>
            <a:endParaRPr lang="en-US"/>
          </a:p>
        </p:txBody>
      </p:sp>
    </p:spTree>
    <p:extLst>
      <p:ext uri="{BB962C8B-B14F-4D97-AF65-F5344CB8AC3E}">
        <p14:creationId xmlns:p14="http://schemas.microsoft.com/office/powerpoint/2010/main" val="42568191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begin with, we first examine the impact of Tcf1 on chromatin accessibility.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here, I took a gene-centric approach, I selected top differential expressed genes, separated in two groups by direction of change.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Each gene is annotated in this picture and the height of each gene along y axis shows the fold change of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Gene associated open chromatin sites are draw as a stack of triangles on top of each gene name.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each triangle, the color shows the fold change of chromatin accessibility, such as the red color means increased accessibility in </a:t>
            </a:r>
            <a:r>
              <a:rPr lang="en-US" dirty="0" err="1"/>
              <a:t>dKO</a:t>
            </a: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As you can see, such as the top group of genes, these upregulated genes are more enriched with increased accessibility sites. For the bottom group, vice versa.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This observation is as expected, the chromatin accessibility correlates with gene expression.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It also shows that the Tcf1 can both increase and decrease chromatin accessibility for different sites.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13</a:t>
            </a:fld>
            <a:endParaRPr lang="en-US"/>
          </a:p>
        </p:txBody>
      </p:sp>
    </p:spTree>
    <p:extLst>
      <p:ext uri="{BB962C8B-B14F-4D97-AF65-F5344CB8AC3E}">
        <p14:creationId xmlns:p14="http://schemas.microsoft.com/office/powerpoint/2010/main" val="1731703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Why is that?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Worth to mention, we find that different binding modes of Tcf1 have distinct impact.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Tcf1 can directly bind into regions with specific matched sequence, called Motif.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Tcf1 can also bind some regions indirectly through other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study the difference of binding mode.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 examined </a:t>
            </a:r>
            <a:r>
              <a:rPr lang="en-US" sz="1800" dirty="0" err="1">
                <a:effectLst/>
                <a:latin typeface="Times New Roman" panose="02020603050405020304" pitchFamily="18" charset="0"/>
                <a:ea typeface="Times New Roman" panose="02020603050405020304" pitchFamily="18" charset="0"/>
              </a:rPr>
              <a:t>ChrAcc</a:t>
            </a:r>
            <a:r>
              <a:rPr lang="en-US" sz="1800" dirty="0">
                <a:effectLst/>
                <a:latin typeface="Times New Roman" panose="02020603050405020304" pitchFamily="18" charset="0"/>
                <a:ea typeface="Times New Roman" panose="02020603050405020304" pitchFamily="18" charset="0"/>
              </a:rPr>
              <a:t> around Tcf1 peaks (such as 1 kb extend with respect to peak summit),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As you can see, the y axis shows accessibility strength with respect to distance.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the sites with Tcf1 direct binding, </a:t>
            </a:r>
            <a:r>
              <a:rPr lang="en-US" sz="1800" dirty="0">
                <a:effectLst/>
                <a:latin typeface="Times New Roman" panose="02020603050405020304" pitchFamily="18" charset="0"/>
                <a:ea typeface="Times New Roman" panose="02020603050405020304" pitchFamily="18" charset="0"/>
              </a:rPr>
              <a:t>Chromatin Accessibility are more likely to decrease upon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whereas that at indirect binding sites, they are similar on average.</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Th</a:t>
            </a:r>
            <a:r>
              <a:rPr lang="en-US" sz="1800" dirty="0">
                <a:effectLst/>
                <a:latin typeface="Times New Roman" panose="02020603050405020304" pitchFamily="18" charset="0"/>
                <a:ea typeface="Times New Roman" panose="02020603050405020304" pitchFamily="18" charset="0"/>
              </a:rPr>
              <a:t>ese data indicate that </a:t>
            </a:r>
            <a:r>
              <a:rPr lang="en-US" sz="1800" b="0" kern="1200" dirty="0">
                <a:solidFill>
                  <a:schemeClr val="tx1"/>
                </a:solidFill>
                <a:effectLst/>
                <a:latin typeface="+mn-lt"/>
                <a:ea typeface="+mn-ea"/>
                <a:cs typeface="+mn-cs"/>
              </a:rPr>
              <a:t>direct binding of Tcf1 tend to maintain chromatin at open state. while indirect binding suggests more complex interaction. Which partially answer the previous question.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My original plan in here is to introduce more works such as Histone modification association with expression, co-binding events and so on.</a:t>
            </a:r>
            <a:endParaRPr lang="en-US" sz="18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kern="1200" dirty="0">
                <a:solidFill>
                  <a:schemeClr val="tx1"/>
                </a:solidFill>
                <a:effectLst/>
                <a:latin typeface="+mn-lt"/>
                <a:ea typeface="+mn-ea"/>
                <a:cs typeface="+mn-cs"/>
              </a:rPr>
              <a:t>For time concern, I will skip these works and more detail about binding mode will be talked later.</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So far, all these works are focusing on the impact close to nucleosome level</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b="0" kern="1200" dirty="0">
              <a:solidFill>
                <a:schemeClr val="tx1"/>
              </a:solidFill>
              <a:effectLst/>
              <a:latin typeface="+mn-lt"/>
              <a:ea typeface="+mn-ea"/>
              <a:cs typeface="+mn-cs"/>
            </a:endParaRPr>
          </a:p>
        </p:txBody>
      </p:sp>
      <p:sp>
        <p:nvSpPr>
          <p:cNvPr id="4" name="Date Placeholder 3"/>
          <p:cNvSpPr>
            <a:spLocks noGrp="1"/>
          </p:cNvSpPr>
          <p:nvPr>
            <p:ph type="dt" idx="1"/>
          </p:nvPr>
        </p:nvSpPr>
        <p:spPr/>
        <p:txBody>
          <a:bodyPr/>
          <a:lstStyle/>
          <a:p>
            <a:fld id="{24A5CFAB-48BB-434F-8D1A-704705F37B4B}"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14</a:t>
            </a:fld>
            <a:endParaRPr lang="en-US"/>
          </a:p>
        </p:txBody>
      </p:sp>
    </p:spTree>
    <p:extLst>
      <p:ext uri="{BB962C8B-B14F-4D97-AF65-F5344CB8AC3E}">
        <p14:creationId xmlns:p14="http://schemas.microsoft.com/office/powerpoint/2010/main" val="16475519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b="1"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at distal Tcf1 direct binding sites decreases upon loss of Tcf1 and Lef1.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direct and Motif</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Tcf1 indirect binding sites were identified in Tcf1 peaks in distal regulatory regions (&gt;1 kb from TSS), and then analyzed separately for aggregated </a:t>
            </a:r>
            <a:r>
              <a:rPr lang="en-US" sz="1800" kern="1200" dirty="0" err="1">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ChrAcc</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profiles in WT and </a:t>
            </a:r>
            <a:r>
              <a:rPr lang="en-US" sz="1800" kern="1200" dirty="0" err="1">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dKO</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CD8</a:t>
            </a:r>
            <a:r>
              <a:rPr lang="en-US" sz="1800" kern="1200" baseline="300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800" kern="1200" dirty="0">
                <a:solidFill>
                  <a:srgbClr val="000000"/>
                </a:solidFill>
                <a:effectLst/>
                <a:latin typeface="Times New Roman" panose="02020603050405020304" pitchFamily="18" charset="0"/>
                <a:ea typeface="Times New Roman" panose="02020603050405020304" pitchFamily="18" charset="0"/>
                <a:cs typeface="Times New Roman" panose="02020603050405020304" pitchFamily="18" charset="0"/>
              </a:rPr>
              <a:t> T cells. The statistical significance was calculated using one-sided Wilcoxon signed rank test.</a:t>
            </a:r>
            <a:r>
              <a:rPr lang="en-US" sz="1800" kern="1200" dirty="0">
                <a:solidFill>
                  <a:srgbClr val="FF0000"/>
                </a:solidFill>
                <a:effectLst/>
                <a:latin typeface="Times New Roman" panose="02020603050405020304" pitchFamily="18" charset="0"/>
                <a:ea typeface="Times New Roman" panose="02020603050405020304" pitchFamily="18" charset="0"/>
                <a:cs typeface="Times New Roman" panose="02020603050405020304" pitchFamily="18" charset="0"/>
              </a:rPr>
              <a:t> </a:t>
            </a:r>
            <a:endParaRPr lang="en-US" sz="1800" kern="1200" dirty="0">
              <a:solidFill>
                <a:srgbClr val="000000"/>
              </a:solidFill>
              <a:effectLst/>
              <a:latin typeface="Times New Roman" panose="02020603050405020304" pitchFamily="18" charset="0"/>
              <a:ea typeface="SimSun" panose="02010600030101010101" pitchFamily="2" charset="-122"/>
            </a:endParaRPr>
          </a:p>
          <a:p>
            <a:endParaRPr lang="en-US" dirty="0"/>
          </a:p>
        </p:txBody>
      </p:sp>
      <p:sp>
        <p:nvSpPr>
          <p:cNvPr id="4" name="Date Placeholder 3"/>
          <p:cNvSpPr>
            <a:spLocks noGrp="1"/>
          </p:cNvSpPr>
          <p:nvPr>
            <p:ph type="dt" idx="1"/>
          </p:nvPr>
        </p:nvSpPr>
        <p:spPr/>
        <p:txBody>
          <a:bodyPr/>
          <a:lstStyle/>
          <a:p>
            <a:fld id="{8A0EC9BF-E622-4E46-86E2-2E70A6758A4A}"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15</a:t>
            </a:fld>
            <a:endParaRPr lang="en-US"/>
          </a:p>
        </p:txBody>
      </p:sp>
    </p:spTree>
    <p:extLst>
      <p:ext uri="{BB962C8B-B14F-4D97-AF65-F5344CB8AC3E}">
        <p14:creationId xmlns:p14="http://schemas.microsoft.com/office/powerpoint/2010/main" val="3944813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these works are focusing on the impact close to nucleosome level.</a:t>
            </a:r>
          </a:p>
          <a:p>
            <a:r>
              <a:rPr lang="en-US" dirty="0"/>
              <a:t>…</a:t>
            </a:r>
          </a:p>
          <a:p>
            <a:r>
              <a:rPr lang="en-US" dirty="0"/>
              <a:t>Another important question is that will Tcf1 also impact on large scales, the genome structure.</a:t>
            </a:r>
          </a:p>
          <a:p>
            <a:r>
              <a:rPr lang="en-US" dirty="0"/>
              <a:t>Yes. </a:t>
            </a:r>
          </a:p>
          <a:p>
            <a:r>
              <a:rPr lang="en-US" sz="1800" kern="1200" dirty="0">
                <a:solidFill>
                  <a:srgbClr val="000000"/>
                </a:solidFill>
                <a:effectLst/>
                <a:latin typeface="Times New Roman" panose="02020603050405020304" pitchFamily="18" charset="0"/>
                <a:ea typeface="SimSun" panose="02010600030101010101" pitchFamily="2" charset="-122"/>
              </a:rPr>
              <a:t>From the fundamental unit, nucleosomes, chromatin can be further organized into different levels, </a:t>
            </a:r>
          </a:p>
          <a:p>
            <a:r>
              <a:rPr lang="en-US" sz="1800" kern="1200" dirty="0">
                <a:solidFill>
                  <a:srgbClr val="000000"/>
                </a:solidFill>
                <a:effectLst/>
                <a:latin typeface="Times New Roman" panose="02020603050405020304" pitchFamily="18" charset="0"/>
                <a:ea typeface="SimSun" panose="02010600030101010101" pitchFamily="2" charset="-122"/>
              </a:rPr>
              <a:t>Such as chromatin loops, topologically associating domains (TADs) and A/B compartments. corresponding to “active” and “inactive” chromatin. </a:t>
            </a:r>
          </a:p>
          <a:p>
            <a:r>
              <a:rPr lang="en-US" dirty="0"/>
              <a:t>We studied these hierarchical levels and each level reflects the correlation between structure and function. </a:t>
            </a:r>
          </a:p>
          <a:p>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endParaRPr lang="en-US" dirty="0"/>
          </a:p>
        </p:txBody>
      </p:sp>
      <p:sp>
        <p:nvSpPr>
          <p:cNvPr id="4" name="Date Placeholder 3"/>
          <p:cNvSpPr>
            <a:spLocks noGrp="1"/>
          </p:cNvSpPr>
          <p:nvPr>
            <p:ph type="dt" idx="1"/>
          </p:nvPr>
        </p:nvSpPr>
        <p:spPr/>
        <p:txBody>
          <a:bodyPr/>
          <a:lstStyle/>
          <a:p>
            <a:fld id="{2490E74F-98EF-4E7D-91EA-9B067B9A481F}"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16</a:t>
            </a:fld>
            <a:endParaRPr lang="en-US"/>
          </a:p>
        </p:txBody>
      </p:sp>
    </p:spTree>
    <p:extLst>
      <p:ext uri="{BB962C8B-B14F-4D97-AF65-F5344CB8AC3E}">
        <p14:creationId xmlns:p14="http://schemas.microsoft.com/office/powerpoint/2010/main" val="87473800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We studied these hierarchical level and each level reflects the correlation between structure and function.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how to measure the structure of genome? </a:t>
            </a:r>
          </a:p>
          <a:p>
            <a:r>
              <a:rPr lang="en-US" sz="1200" b="0" i="0" kern="1200" dirty="0">
                <a:solidFill>
                  <a:schemeClr val="tx1"/>
                </a:solidFill>
                <a:effectLst/>
                <a:latin typeface="+mn-lt"/>
                <a:ea typeface="+mn-ea"/>
                <a:cs typeface="+mn-cs"/>
              </a:rPr>
              <a:t>Here is the workflow of protocol </a:t>
            </a:r>
            <a:r>
              <a:rPr lang="en-US" sz="1200" b="0" i="0" kern="1200" dirty="0" err="1">
                <a:solidFill>
                  <a:schemeClr val="tx1"/>
                </a:solidFill>
                <a:effectLst/>
                <a:latin typeface="+mn-lt"/>
                <a:ea typeface="+mn-ea"/>
                <a:cs typeface="+mn-cs"/>
              </a:rPr>
              <a:t>HiC</a:t>
            </a:r>
            <a:r>
              <a:rPr lang="en-US" sz="1200" b="0" i="0" kern="1200" dirty="0">
                <a:solidFill>
                  <a:schemeClr val="tx1"/>
                </a:solidFill>
                <a:effectLst/>
                <a:latin typeface="+mn-lt"/>
                <a:ea typeface="+mn-ea"/>
                <a:cs typeface="+mn-cs"/>
              </a:rPr>
              <a:t>, basically first crosslink DNA that are physically close, then cut with restriction enzyme </a:t>
            </a:r>
          </a:p>
          <a:p>
            <a:r>
              <a:rPr lang="en-US" sz="1200" b="0" i="0" kern="1200" dirty="0">
                <a:solidFill>
                  <a:schemeClr val="tx1"/>
                </a:solidFill>
                <a:effectLst/>
                <a:latin typeface="+mn-lt"/>
                <a:ea typeface="+mn-ea"/>
                <a:cs typeface="+mn-cs"/>
              </a:rPr>
              <a:t>Fill ends and mark with biotin then ligate and sequencing.</a:t>
            </a:r>
          </a:p>
          <a:p>
            <a:r>
              <a:rPr lang="en-US" sz="1200" b="0" i="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And the data we generated is typical looks like these:</a:t>
            </a:r>
            <a:endParaRPr lang="en-US" b="0" i="0" dirty="0">
              <a:solidFill>
                <a:srgbClr val="202122"/>
              </a:solidFill>
              <a:effectLst/>
              <a:latin typeface="Arial" panose="020B0604020202020204" pitchFamily="34" charset="0"/>
            </a:endParaRPr>
          </a:p>
        </p:txBody>
      </p:sp>
      <p:sp>
        <p:nvSpPr>
          <p:cNvPr id="4" name="Date Placeholder 3"/>
          <p:cNvSpPr>
            <a:spLocks noGrp="1"/>
          </p:cNvSpPr>
          <p:nvPr>
            <p:ph type="dt" idx="1"/>
          </p:nvPr>
        </p:nvSpPr>
        <p:spPr/>
        <p:txBody>
          <a:bodyPr/>
          <a:lstStyle/>
          <a:p>
            <a:fld id="{E110F663-8029-48DF-ABCC-2276A9BDD292}"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17</a:t>
            </a:fld>
            <a:endParaRPr lang="en-US"/>
          </a:p>
        </p:txBody>
      </p:sp>
    </p:spTree>
    <p:extLst>
      <p:ext uri="{BB962C8B-B14F-4D97-AF65-F5344CB8AC3E}">
        <p14:creationId xmlns:p14="http://schemas.microsoft.com/office/powerpoint/2010/main" val="124446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data we generated typically looks like these,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displayed in the left panel. </a:t>
            </a:r>
            <a:r>
              <a:rPr lang="en-US" dirty="0"/>
              <a:t>A contact matrix is used as a representation for genome structure.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Simply speaking, the pixel here represents the interaction strength between bin1 and bin2.</a:t>
            </a:r>
          </a:p>
          <a:p>
            <a:r>
              <a:rPr lang="en-US" dirty="0"/>
              <a:t>For time concern, please allow me quickly go over several results in different scales, </a:t>
            </a:r>
          </a:p>
          <a:p>
            <a:r>
              <a:rPr lang="en-US" dirty="0"/>
              <a:t>For example, here shows </a:t>
            </a:r>
            <a:r>
              <a:rPr lang="en-US" sz="1800" dirty="0">
                <a:solidFill>
                  <a:srgbClr val="000000"/>
                </a:solidFill>
                <a:effectLst/>
                <a:latin typeface="Times New Roman" panose="02020603050405020304" pitchFamily="18" charset="0"/>
                <a:ea typeface="Times New Roman" panose="02020603050405020304" pitchFamily="18" charset="0"/>
              </a:rPr>
              <a:t>a chromatin loop linking two genes in WT, with a Tcf1 peak at the </a:t>
            </a:r>
            <a:r>
              <a:rPr lang="en-US" sz="1800" i="1" dirty="0">
                <a:solidFill>
                  <a:srgbClr val="000000"/>
                </a:solidFill>
                <a:effectLst/>
                <a:latin typeface="Times New Roman" panose="02020603050405020304" pitchFamily="18" charset="0"/>
                <a:ea typeface="Times New Roman" panose="02020603050405020304" pitchFamily="18" charset="0"/>
              </a:rPr>
              <a:t>Rbm45 promoter,</a:t>
            </a:r>
          </a:p>
          <a:p>
            <a:r>
              <a:rPr lang="en-US" sz="1800" dirty="0">
                <a:solidFill>
                  <a:srgbClr val="000000"/>
                </a:solidFill>
                <a:effectLst/>
                <a:latin typeface="Times New Roman" panose="02020603050405020304" pitchFamily="18" charset="0"/>
                <a:ea typeface="Times New Roman" panose="02020603050405020304" pitchFamily="18" charset="0"/>
              </a:rPr>
              <a:t>This interaction was</a:t>
            </a:r>
            <a:r>
              <a:rPr lang="en-US" sz="1800" dirty="0">
                <a:effectLst/>
                <a:latin typeface="Times New Roman" panose="02020603050405020304" pitchFamily="18" charset="0"/>
                <a:ea typeface="Times New Roman" panose="02020603050405020304" pitchFamily="18" charset="0"/>
              </a:rPr>
              <a:t> gone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a:t>
            </a:r>
          </a:p>
          <a:p>
            <a:r>
              <a:rPr lang="en-US" dirty="0"/>
              <a:t>And a genome-wide comparison summarized in the right boxplot, divided into three columns, </a:t>
            </a:r>
          </a:p>
          <a:p>
            <a:r>
              <a:rPr lang="en-US" dirty="0"/>
              <a:t>First column is the looping with Tcf1 direct binding in both anchors</a:t>
            </a:r>
            <a:r>
              <a:rPr lang="en-US" sz="1800" dirty="0">
                <a:effectLst/>
                <a:latin typeface="Times New Roman" panose="02020603050405020304" pitchFamily="18" charset="0"/>
                <a:ea typeface="Times New Roman" panose="02020603050405020304" pitchFamily="18" charset="0"/>
              </a:rPr>
              <a:t>. second only shows in one anchor, </a:t>
            </a:r>
          </a:p>
          <a:p>
            <a:r>
              <a:rPr lang="en-US" sz="1800" dirty="0">
                <a:effectLst/>
                <a:latin typeface="Times New Roman" panose="02020603050405020304" pitchFamily="18" charset="0"/>
                <a:ea typeface="Times New Roman" panose="02020603050405020304" pitchFamily="18" charset="0"/>
              </a:rPr>
              <a:t>the third shows all </a:t>
            </a:r>
            <a:r>
              <a:rPr lang="en-US" sz="1800" dirty="0" err="1">
                <a:effectLst/>
                <a:latin typeface="Times New Roman" panose="02020603050405020304" pitchFamily="18" charset="0"/>
                <a:ea typeface="Times New Roman" panose="02020603050405020304" pitchFamily="18" charset="0"/>
              </a:rPr>
              <a:t>loopings</a:t>
            </a:r>
            <a:r>
              <a:rPr lang="en-US" sz="1800" dirty="0">
                <a:effectLst/>
                <a:latin typeface="Times New Roman" panose="02020603050405020304" pitchFamily="18" charset="0"/>
                <a:ea typeface="Times New Roman" panose="02020603050405020304" pitchFamily="18" charset="0"/>
              </a:rPr>
              <a:t>, serve as the control group.</a:t>
            </a:r>
          </a:p>
          <a:p>
            <a:r>
              <a:rPr lang="en-US" dirty="0"/>
              <a:t>The conclusion is more Tcf1 peaks being deleted means more lost of interaction. </a:t>
            </a:r>
          </a:p>
        </p:txBody>
      </p:sp>
      <p:sp>
        <p:nvSpPr>
          <p:cNvPr id="4" name="Date Placeholder 3"/>
          <p:cNvSpPr>
            <a:spLocks noGrp="1"/>
          </p:cNvSpPr>
          <p:nvPr>
            <p:ph type="dt" idx="1"/>
          </p:nvPr>
        </p:nvSpPr>
        <p:spPr/>
        <p:txBody>
          <a:bodyPr/>
          <a:lstStyle/>
          <a:p>
            <a:fld id="{78DCC54E-0CAF-4E55-B161-7608E23E90D6}"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18</a:t>
            </a:fld>
            <a:endParaRPr lang="en-US"/>
          </a:p>
        </p:txBody>
      </p:sp>
    </p:spTree>
    <p:extLst>
      <p:ext uri="{BB962C8B-B14F-4D97-AF65-F5344CB8AC3E}">
        <p14:creationId xmlns:p14="http://schemas.microsoft.com/office/powerpoint/2010/main" val="75102939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More Tcf1 peaks being deleted means more lost of interaction.</a:t>
            </a:r>
          </a:p>
          <a:p>
            <a:r>
              <a:rPr lang="en-US" dirty="0"/>
              <a:t>…</a:t>
            </a:r>
          </a:p>
          <a:p>
            <a:r>
              <a:rPr lang="en-US" dirty="0"/>
              <a:t>Similar observation were also found in large scales such as </a:t>
            </a:r>
            <a:r>
              <a:rPr lang="en-US" sz="1200" kern="1200" dirty="0">
                <a:solidFill>
                  <a:srgbClr val="000000"/>
                </a:solidFill>
                <a:effectLst/>
                <a:latin typeface="Times New Roman" panose="02020603050405020304" pitchFamily="18" charset="0"/>
                <a:ea typeface="SimSun" panose="02010600030101010101" pitchFamily="2" charset="-122"/>
              </a:rPr>
              <a:t>topologically associating domains (TADs) and A/B compartments.</a:t>
            </a:r>
            <a:endParaRPr lang="en-US" dirty="0"/>
          </a:p>
          <a:p>
            <a:r>
              <a:rPr lang="en-US" dirty="0"/>
              <a:t>However, these association studies is generally easy to be diluted by the wide genome range. Such as TAD are generally in the level of Mbps. </a:t>
            </a:r>
          </a:p>
          <a:p>
            <a:r>
              <a:rPr lang="en-US" dirty="0"/>
              <a:t>And comparing with other features, such as open chromatin sites, which is just a </a:t>
            </a:r>
            <a:r>
              <a:rPr lang="en-US" altLang="zh-CN" dirty="0"/>
              <a:t>few hundred bps. </a:t>
            </a:r>
          </a:p>
          <a:p>
            <a:r>
              <a:rPr lang="en-US" altLang="zh-CN" dirty="0"/>
              <a:t>…</a:t>
            </a:r>
          </a:p>
          <a:p>
            <a:r>
              <a:rPr lang="en-US" altLang="zh-CN" dirty="0"/>
              <a:t>It is very tricky to find a straightforward representation between large scale structure and regulatory elements.</a:t>
            </a:r>
          </a:p>
        </p:txBody>
      </p:sp>
      <p:sp>
        <p:nvSpPr>
          <p:cNvPr id="4" name="Date Placeholder 3"/>
          <p:cNvSpPr>
            <a:spLocks noGrp="1"/>
          </p:cNvSpPr>
          <p:nvPr>
            <p:ph type="dt" idx="1"/>
          </p:nvPr>
        </p:nvSpPr>
        <p:spPr/>
        <p:txBody>
          <a:bodyPr/>
          <a:lstStyle/>
          <a:p>
            <a:fld id="{9C7A372A-F970-4652-92D3-09D11866065B}"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19</a:t>
            </a:fld>
            <a:endParaRPr lang="en-US"/>
          </a:p>
        </p:txBody>
      </p:sp>
    </p:spTree>
    <p:extLst>
      <p:ext uri="{BB962C8B-B14F-4D97-AF65-F5344CB8AC3E}">
        <p14:creationId xmlns:p14="http://schemas.microsoft.com/office/powerpoint/2010/main" val="22754380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three directions in the past few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my PhD work, </a:t>
            </a:r>
            <a:r>
              <a:rPr lang="en-US" sz="1200" b="0" i="0" dirty="0">
                <a:solidFill>
                  <a:srgbClr val="00395C"/>
                </a:solidFill>
                <a:effectLst/>
              </a:rPr>
              <a:t>Transcriptional regulation in T cells and down the road some computational study and a python package I developed for network analysis basing on 3D genome (</a:t>
            </a:r>
            <a:r>
              <a:rPr lang="en-US" sz="1200" b="0" i="0" dirty="0" err="1">
                <a:solidFill>
                  <a:srgbClr val="00395C"/>
                </a:solidFill>
                <a:effectLst/>
              </a:rPr>
              <a:t>HiCHub</a:t>
            </a:r>
            <a:r>
              <a:rPr lang="en-US" sz="1200" b="0" i="0" dirty="0">
                <a:solidFill>
                  <a:srgbClr val="00395C"/>
                </a:solidFill>
                <a:effectLst/>
              </a:rPr>
              <a:t>), now available in </a:t>
            </a:r>
            <a:r>
              <a:rPr lang="en-US" sz="1200" b="0" i="0" dirty="0" err="1">
                <a:solidFill>
                  <a:srgbClr val="00395C"/>
                </a:solidFill>
                <a:effectLst/>
              </a:rPr>
              <a:t>PyPi</a:t>
            </a:r>
            <a:r>
              <a:rPr lang="en-US" sz="1200" b="0" i="0" dirty="0">
                <a:solidFill>
                  <a:srgbClr val="00395C"/>
                </a:solidFill>
                <a:effectLst/>
              </a:rPr>
              <a:t>. And </a:t>
            </a:r>
            <a:r>
              <a:rPr lang="en-US" dirty="0"/>
              <a:t>the full scope of my research also cover part of post-transcriptional regulation in T cells, such as mRNA stability during T-cell activation. </a:t>
            </a:r>
          </a:p>
          <a:p>
            <a:r>
              <a:rPr lang="en-US" dirty="0"/>
              <a:t>Today I will mainly talk about the first two components. If possible, I wish to use some time that quickly go through my experience in industry and collaboration, to show my qualification for this position.</a:t>
            </a:r>
          </a:p>
          <a:p>
            <a:endParaRPr lang="en-US" dirty="0"/>
          </a:p>
        </p:txBody>
      </p:sp>
      <p:sp>
        <p:nvSpPr>
          <p:cNvPr id="4" name="Date Placeholder 3"/>
          <p:cNvSpPr>
            <a:spLocks noGrp="1"/>
          </p:cNvSpPr>
          <p:nvPr>
            <p:ph type="dt" idx="1"/>
          </p:nvPr>
        </p:nvSpPr>
        <p:spPr/>
        <p:txBody>
          <a:bodyPr/>
          <a:lstStyle/>
          <a:p>
            <a:fld id="{E1BAADCF-3A83-42A5-82C1-FE07CCC7E712}"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a:t>
            </a:fld>
            <a:endParaRPr lang="en-US"/>
          </a:p>
        </p:txBody>
      </p:sp>
    </p:spTree>
    <p:extLst>
      <p:ext uri="{BB962C8B-B14F-4D97-AF65-F5344CB8AC3E}">
        <p14:creationId xmlns:p14="http://schemas.microsoft.com/office/powerpoint/2010/main" val="19490271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To overcome these challenges and highly take fully advantage of genome structure information in epigenome analysis.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I developed a pipeline and turns out it can greatly improve the accuracy and efficiency of our multi-omics approach,</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(this pipeline finally became a tool called </a:t>
            </a:r>
            <a:r>
              <a:rPr lang="en-US" sz="1200" b="0" kern="1200" dirty="0" err="1">
                <a:solidFill>
                  <a:schemeClr val="tx1"/>
                </a:solidFill>
                <a:effectLst/>
                <a:latin typeface="Times New Roman" panose="02020603050405020304" pitchFamily="18" charset="0"/>
                <a:ea typeface="SimSun" panose="02010600030101010101" pitchFamily="2" charset="-122"/>
                <a:cs typeface="+mn-cs"/>
              </a:rPr>
              <a:t>HiCHub</a:t>
            </a:r>
            <a:r>
              <a:rPr lang="en-US" sz="1200" b="0" kern="1200" dirty="0">
                <a:solidFill>
                  <a:schemeClr val="tx1"/>
                </a:solidFill>
                <a:effectLst/>
                <a:latin typeface="Times New Roman" panose="02020603050405020304" pitchFamily="18" charset="0"/>
                <a:ea typeface="SimSun" panose="02010600030101010101" pitchFamily="2" charset="-122"/>
                <a:cs typeface="+mn-cs"/>
              </a:rPr>
              <a:t>)</a:t>
            </a:r>
            <a:r>
              <a:rPr lang="en-US" sz="1200" b="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which can integrate every epigenomics data into a network and practice comprehensive analysis with high computing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short, we convert contact matrix into a graph, and annotated each node with genomic features, such as gene promoter, open chromatin, binding proteins and others.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to connect structure with functionality, one of the key key component of this tool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to identify differential hubs, defined as the region of genome structure change. Then Rank by the significance of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a wide range of structure alteration can be found.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p:txBody>
      </p:sp>
      <p:sp>
        <p:nvSpPr>
          <p:cNvPr id="4" name="Slide Number Placeholder 3"/>
          <p:cNvSpPr>
            <a:spLocks noGrp="1"/>
          </p:cNvSpPr>
          <p:nvPr>
            <p:ph type="sldNum" sz="quarter" idx="10"/>
          </p:nvPr>
        </p:nvSpPr>
        <p:spPr/>
        <p:txBody>
          <a:bodyPr/>
          <a:lstStyle/>
          <a:p>
            <a:fld id="{FFFD2612-DEFE-4ACC-8924-D53ECD5A6EEA}" type="slidenum">
              <a:rPr lang="en-US" smtClean="0"/>
              <a:t>20</a:t>
            </a:fld>
            <a:endParaRPr lang="en-US"/>
          </a:p>
        </p:txBody>
      </p:sp>
    </p:spTree>
    <p:extLst>
      <p:ext uri="{BB962C8B-B14F-4D97-AF65-F5344CB8AC3E}">
        <p14:creationId xmlns:p14="http://schemas.microsoft.com/office/powerpoint/2010/main" val="498382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After I implemented this tool in our system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conduct a genome wide scanning for structure change.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The result of hub with high significance of change and gene identified is summarized in this scatterplot,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shows the change of hub against gene expression changes.</a:t>
            </a:r>
          </a:p>
          <a:p>
            <a:r>
              <a:rPr lang="en-US" sz="1200" kern="1200" dirty="0">
                <a:solidFill>
                  <a:schemeClr val="tx1"/>
                </a:solidFill>
                <a:effectLst/>
                <a:latin typeface="+mn-lt"/>
                <a:ea typeface="+mn-ea"/>
                <a:cs typeface="+mn-cs"/>
              </a:rPr>
              <a:t>In general, different quadrant suggests different function roles. </a:t>
            </a:r>
          </a:p>
          <a:p>
            <a:r>
              <a:rPr lang="en-US" sz="1200" kern="1200" dirty="0">
                <a:solidFill>
                  <a:schemeClr val="tx1"/>
                </a:solidFill>
                <a:effectLst/>
                <a:latin typeface="+mn-lt"/>
                <a:ea typeface="+mn-ea"/>
                <a:cs typeface="+mn-cs"/>
              </a:rPr>
              <a:t>Let me use two examples to illustrate the regulation models. </a:t>
            </a:r>
          </a:p>
        </p:txBody>
      </p:sp>
      <p:sp>
        <p:nvSpPr>
          <p:cNvPr id="4" name="Slide Number Placeholder 3"/>
          <p:cNvSpPr>
            <a:spLocks noGrp="1"/>
          </p:cNvSpPr>
          <p:nvPr>
            <p:ph type="sldNum" sz="quarter" idx="10"/>
          </p:nvPr>
        </p:nvSpPr>
        <p:spPr/>
        <p:txBody>
          <a:bodyPr/>
          <a:lstStyle/>
          <a:p>
            <a:fld id="{FFFD2612-DEFE-4ACC-8924-D53ECD5A6EEA}" type="slidenum">
              <a:rPr lang="en-US" smtClean="0"/>
              <a:t>21</a:t>
            </a:fld>
            <a:endParaRPr lang="en-US"/>
          </a:p>
        </p:txBody>
      </p:sp>
    </p:spTree>
    <p:extLst>
      <p:ext uri="{BB962C8B-B14F-4D97-AF65-F5344CB8AC3E}">
        <p14:creationId xmlns:p14="http://schemas.microsoft.com/office/powerpoint/2010/main" val="38502419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SimSun" panose="02010600030101010101" pitchFamily="2" charset="-122"/>
              </a:rPr>
              <a:t>The first example is an identified top WT specific hub contains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First of all, from RNA-seq the expression of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is almost silenced.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And look at the structure near gene </a:t>
            </a:r>
            <a:r>
              <a:rPr lang="en-US" sz="1800" dirty="0" err="1">
                <a:effectLst/>
                <a:latin typeface="Times New Roman" panose="02020603050405020304" pitchFamily="18" charset="0"/>
                <a:ea typeface="SimSun" panose="02010600030101010101" pitchFamily="2" charset="-122"/>
              </a:rPr>
              <a:t>Myb</a:t>
            </a:r>
            <a:r>
              <a:rPr lang="en-US" sz="1800" dirty="0">
                <a:effectLst/>
                <a:latin typeface="Times New Roman" panose="02020603050405020304" pitchFamily="18" charset="0"/>
                <a:ea typeface="SimSun" panose="02010600030101010101" pitchFamily="2" charset="-122"/>
              </a:rPr>
              <a:t>, It is clear that the strong interactions inside highlighted region are greatly decreased in DKO.</a:t>
            </a:r>
          </a:p>
          <a:p>
            <a:r>
              <a:rPr lang="en-US" sz="1800" dirty="0">
                <a:effectLst/>
                <a:latin typeface="Times New Roman" panose="02020603050405020304" pitchFamily="18" charset="0"/>
                <a:ea typeface="SimSun" panose="02010600030101010101" pitchFamily="2" charset="-122"/>
              </a:rPr>
              <a:t>Combining with other data types, As you can see, </a:t>
            </a:r>
          </a:p>
          <a:p>
            <a:r>
              <a:rPr lang="en-US" sz="1800" dirty="0">
                <a:effectLst/>
                <a:latin typeface="Times New Roman" panose="02020603050405020304" pitchFamily="18" charset="0"/>
                <a:ea typeface="SimSun" panose="02010600030101010101" pitchFamily="2" charset="-122"/>
              </a:rPr>
              <a:t>Tcf1 bound in multiple regions and three of them through direct binding.</a:t>
            </a:r>
          </a:p>
          <a:p>
            <a:r>
              <a:rPr lang="en-US" sz="1800" dirty="0">
                <a:effectLst/>
                <a:latin typeface="Times New Roman" panose="02020603050405020304" pitchFamily="18" charset="0"/>
                <a:ea typeface="SimSun" panose="02010600030101010101" pitchFamily="2" charset="-122"/>
              </a:rPr>
              <a:t>As result, multiple open chromatin in WT tend to close in </a:t>
            </a:r>
            <a:r>
              <a:rPr lang="en-US" sz="1800" dirty="0" err="1">
                <a:effectLst/>
                <a:latin typeface="Times New Roman" panose="02020603050405020304" pitchFamily="18" charset="0"/>
                <a:ea typeface="SimSun" panose="02010600030101010101" pitchFamily="2" charset="-122"/>
              </a:rPr>
              <a:t>dKO</a:t>
            </a:r>
            <a:r>
              <a:rPr lang="en-US" sz="1800" dirty="0">
                <a:effectLst/>
                <a:latin typeface="Times New Roman" panose="02020603050405020304" pitchFamily="18" charset="0"/>
                <a:ea typeface="SimSun" panose="02010600030101010101" pitchFamily="2" charset="-122"/>
              </a:rPr>
              <a:t> and H3K27ac also decreased significantly.</a:t>
            </a:r>
          </a:p>
          <a:p>
            <a:endParaRPr lang="en-US" sz="1800" dirty="0">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These evidences support a simple gene regulation picture. </a:t>
            </a:r>
          </a:p>
          <a:p>
            <a:endParaRPr lang="en-US" sz="18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22</a:t>
            </a:fld>
            <a:endParaRPr lang="en-US"/>
          </a:p>
        </p:txBody>
      </p:sp>
    </p:spTree>
    <p:extLst>
      <p:ext uri="{BB962C8B-B14F-4D97-AF65-F5344CB8AC3E}">
        <p14:creationId xmlns:p14="http://schemas.microsoft.com/office/powerpoint/2010/main" val="9720316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These evidences support a simple gene regulation picture. </a:t>
            </a:r>
          </a:p>
          <a:p>
            <a:r>
              <a:rPr lang="en-US" sz="1200" dirty="0">
                <a:effectLst/>
                <a:latin typeface="Times New Roman" panose="02020603050405020304" pitchFamily="18" charset="0"/>
                <a:ea typeface="SimSun" panose="02010600030101010101" pitchFamily="2" charset="-122"/>
              </a:rPr>
              <a:t>Which is through direct binding, Tcf1 participate the process to form a stable structure and open the chromatin for initiation of gene </a:t>
            </a:r>
            <a:r>
              <a:rPr lang="en-US" sz="1200" dirty="0" err="1">
                <a:effectLst/>
                <a:latin typeface="Times New Roman" panose="02020603050405020304" pitchFamily="18" charset="0"/>
                <a:ea typeface="SimSun" panose="02010600030101010101" pitchFamily="2" charset="-122"/>
              </a:rPr>
              <a:t>Myb</a:t>
            </a:r>
            <a:r>
              <a:rPr lang="en-US" sz="1200" dirty="0">
                <a:effectLst/>
                <a:latin typeface="Times New Roman" panose="02020603050405020304" pitchFamily="18" charset="0"/>
                <a:ea typeface="SimSun" panose="02010600030101010101" pitchFamily="2" charset="-122"/>
              </a:rPr>
              <a:t> transcription. </a:t>
            </a:r>
          </a:p>
          <a:p>
            <a:r>
              <a:rPr lang="en-US" sz="1200" dirty="0">
                <a:effectLst/>
                <a:latin typeface="Times New Roman" panose="02020603050405020304" pitchFamily="18" charset="0"/>
                <a:ea typeface="SimSun" panose="02010600030101010101" pitchFamily="2" charset="-122"/>
              </a:rPr>
              <a:t>Once the Tcf1 was gone, the dense structure unfolded and factory production line was off. </a:t>
            </a:r>
          </a:p>
          <a:p>
            <a:endParaRPr lang="en-US" sz="1200" dirty="0">
              <a:effectLst/>
              <a:latin typeface="Times New Roman" panose="02020603050405020304" pitchFamily="18" charset="0"/>
              <a:ea typeface="SimSun" panose="02010600030101010101" pitchFamily="2" charset="-122"/>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23</a:t>
            </a:fld>
            <a:endParaRPr lang="en-US"/>
          </a:p>
        </p:txBody>
      </p:sp>
    </p:spTree>
    <p:extLst>
      <p:ext uri="{BB962C8B-B14F-4D97-AF65-F5344CB8AC3E}">
        <p14:creationId xmlns:p14="http://schemas.microsoft.com/office/powerpoint/2010/main" val="218763789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effectLst/>
                <a:latin typeface="Times New Roman" panose="02020603050405020304" pitchFamily="18" charset="0"/>
                <a:ea typeface="SimSun" panose="02010600030101010101" pitchFamily="2" charset="-122"/>
              </a:rPr>
              <a:t>Another example is an identified top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specific hub contains gene </a:t>
            </a:r>
            <a:r>
              <a:rPr lang="en-US" sz="1200" dirty="0" err="1">
                <a:effectLst/>
                <a:latin typeface="Times New Roman" panose="02020603050405020304" pitchFamily="18" charset="0"/>
                <a:ea typeface="SimSun" panose="02010600030101010101" pitchFamily="2" charset="-122"/>
              </a:rPr>
              <a:t>Ccl</a:t>
            </a:r>
            <a:r>
              <a:rPr lang="en-US" sz="1200" dirty="0">
                <a:effectLst/>
                <a:latin typeface="Times New Roman" panose="02020603050405020304" pitchFamily="18" charset="0"/>
                <a:ea typeface="SimSun" panose="02010600030101010101" pitchFamily="2" charset="-122"/>
              </a:rPr>
              <a:t> family, especially Ccl5.</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Again, from RNA-seq the expression of gene Ccl5 is almost shut down in WT.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effectLst/>
                <a:latin typeface="Times New Roman" panose="02020603050405020304" pitchFamily="18" charset="0"/>
                <a:ea typeface="SimSun" panose="02010600030101010101" pitchFamily="2" charset="-122"/>
              </a:rPr>
              <a:t>And look at the structure near gene Ccl5, It is clear that strong interactions are greatly increased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a:t>
            </a:r>
          </a:p>
          <a:p>
            <a:r>
              <a:rPr lang="en-US" sz="1200" dirty="0">
                <a:effectLst/>
                <a:latin typeface="Times New Roman" panose="02020603050405020304" pitchFamily="18" charset="0"/>
                <a:ea typeface="SimSun" panose="02010600030101010101" pitchFamily="2" charset="-122"/>
              </a:rPr>
              <a:t>Combining with other data types, Tcf1 bound in multiple regions and interestingly, all of them are through indirect binding.</a:t>
            </a:r>
          </a:p>
          <a:p>
            <a:r>
              <a:rPr lang="en-US" sz="1200" dirty="0">
                <a:effectLst/>
                <a:latin typeface="Times New Roman" panose="02020603050405020304" pitchFamily="18" charset="0"/>
                <a:ea typeface="SimSun" panose="02010600030101010101" pitchFamily="2" charset="-122"/>
              </a:rPr>
              <a:t>As result, multiple sites tend to open more in </a:t>
            </a:r>
            <a:r>
              <a:rPr lang="en-US" sz="1200" dirty="0" err="1">
                <a:effectLst/>
                <a:latin typeface="Times New Roman" panose="02020603050405020304" pitchFamily="18" charset="0"/>
                <a:ea typeface="SimSun" panose="02010600030101010101" pitchFamily="2" charset="-122"/>
              </a:rPr>
              <a:t>dKO</a:t>
            </a:r>
            <a:r>
              <a:rPr lang="en-US" sz="1200" dirty="0">
                <a:effectLst/>
                <a:latin typeface="Times New Roman" panose="02020603050405020304" pitchFamily="18" charset="0"/>
                <a:ea typeface="SimSun" panose="02010600030101010101" pitchFamily="2" charset="-122"/>
              </a:rPr>
              <a:t> and H3K27ac also increased significantly.</a:t>
            </a:r>
          </a:p>
          <a:p>
            <a:endParaRPr lang="en-US" sz="1200" dirty="0">
              <a:effectLst/>
              <a:latin typeface="Times New Roman" panose="02020603050405020304" pitchFamily="18" charset="0"/>
              <a:ea typeface="SimSun" panose="02010600030101010101" pitchFamily="2" charset="-122"/>
            </a:endParaRPr>
          </a:p>
          <a:p>
            <a:r>
              <a:rPr lang="en-US" sz="1200" dirty="0">
                <a:effectLst/>
                <a:latin typeface="Times New Roman" panose="02020603050405020304" pitchFamily="18" charset="0"/>
                <a:ea typeface="SimSun" panose="02010600030101010101" pitchFamily="2" charset="-122"/>
              </a:rPr>
              <a:t>These evidences suggest another gene regulation picture. </a:t>
            </a:r>
          </a:p>
        </p:txBody>
      </p:sp>
      <p:sp>
        <p:nvSpPr>
          <p:cNvPr id="4" name="Date Placeholder 3"/>
          <p:cNvSpPr>
            <a:spLocks noGrp="1"/>
          </p:cNvSpPr>
          <p:nvPr>
            <p:ph type="dt" idx="1"/>
          </p:nvPr>
        </p:nvSpPr>
        <p:spPr/>
        <p:txBody>
          <a:bodyPr/>
          <a:lstStyle/>
          <a:p>
            <a:fld id="{A2EC6AF5-DC90-4971-A0D0-1121A4C07291}"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24</a:t>
            </a:fld>
            <a:endParaRPr lang="en-US"/>
          </a:p>
        </p:txBody>
      </p:sp>
    </p:spTree>
    <p:extLst>
      <p:ext uri="{BB962C8B-B14F-4D97-AF65-F5344CB8AC3E}">
        <p14:creationId xmlns:p14="http://schemas.microsoft.com/office/powerpoint/2010/main" val="6280509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800" u="none" strike="noStrike" baseline="30000" dirty="0">
              <a:solidFill>
                <a:srgbClr val="000000"/>
              </a:solidFill>
              <a:effectLst/>
              <a:latin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These evidences suggest another gene regulation picture.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Tcf1/Lef1 is actively involved but through indirect mechanism,</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Such as restrain chromatin accessibility and disengage chromatin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SimSun" panose="02010600030101010101" pitchFamily="2" charset="-122"/>
              </a:rPr>
              <a:t>in order to repress expression of gene Ccl5.</a:t>
            </a:r>
            <a:endParaRPr lang="en-US" dirty="0"/>
          </a:p>
        </p:txBody>
      </p:sp>
      <p:sp>
        <p:nvSpPr>
          <p:cNvPr id="4" name="Date Placeholder 3"/>
          <p:cNvSpPr>
            <a:spLocks noGrp="1"/>
          </p:cNvSpPr>
          <p:nvPr>
            <p:ph type="dt" idx="1"/>
          </p:nvPr>
        </p:nvSpPr>
        <p:spPr/>
        <p:txBody>
          <a:bodyPr/>
          <a:lstStyle/>
          <a:p>
            <a:fld id="{9C0318F7-8D15-4604-9FF7-75088D347C42}"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25</a:t>
            </a:fld>
            <a:endParaRPr lang="en-US"/>
          </a:p>
        </p:txBody>
      </p:sp>
    </p:spTree>
    <p:extLst>
      <p:ext uri="{BB962C8B-B14F-4D97-AF65-F5344CB8AC3E}">
        <p14:creationId xmlns:p14="http://schemas.microsoft.com/office/powerpoint/2010/main" val="194085789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published in nature communication.</a:t>
            </a:r>
          </a:p>
        </p:txBody>
      </p:sp>
      <p:sp>
        <p:nvSpPr>
          <p:cNvPr id="4" name="Slide Number Placeholder 3"/>
          <p:cNvSpPr>
            <a:spLocks noGrp="1"/>
          </p:cNvSpPr>
          <p:nvPr>
            <p:ph type="sldNum" sz="quarter" idx="10"/>
          </p:nvPr>
        </p:nvSpPr>
        <p:spPr/>
        <p:txBody>
          <a:bodyPr/>
          <a:lstStyle/>
          <a:p>
            <a:fld id="{FFFD2612-DEFE-4ACC-8924-D53ECD5A6EEA}" type="slidenum">
              <a:rPr lang="en-US" smtClean="0"/>
              <a:t>26</a:t>
            </a:fld>
            <a:endParaRPr lang="en-US"/>
          </a:p>
        </p:txBody>
      </p:sp>
    </p:spTree>
    <p:extLst>
      <p:ext uri="{BB962C8B-B14F-4D97-AF65-F5344CB8AC3E}">
        <p14:creationId xmlns:p14="http://schemas.microsoft.com/office/powerpoint/2010/main" val="366265959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work is being accepted by nature communication and get published soon.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endParaRPr lang="en-US" dirty="0"/>
          </a:p>
        </p:txBody>
      </p:sp>
      <p:sp>
        <p:nvSpPr>
          <p:cNvPr id="4" name="Date Placeholder 3"/>
          <p:cNvSpPr>
            <a:spLocks noGrp="1"/>
          </p:cNvSpPr>
          <p:nvPr>
            <p:ph type="dt" idx="1"/>
          </p:nvPr>
        </p:nvSpPr>
        <p:spPr/>
        <p:txBody>
          <a:bodyPr/>
          <a:lstStyle/>
          <a:p>
            <a:fld id="{BE228E3F-49AF-44D8-99EE-12BF060611C3}"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27</a:t>
            </a:fld>
            <a:endParaRPr lang="en-US"/>
          </a:p>
        </p:txBody>
      </p:sp>
    </p:spTree>
    <p:extLst>
      <p:ext uri="{BB962C8B-B14F-4D97-AF65-F5344CB8AC3E}">
        <p14:creationId xmlns:p14="http://schemas.microsoft.com/office/powerpoint/2010/main" val="183720022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the demo version of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it turns out that this framework offers extra power and bring more insights into our transcriptional regulation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Here I want to share more detail about the development process and some important technical challenges we solved.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First of all,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is now a standalone tool now and can be downloaded from </a:t>
            </a:r>
            <a:r>
              <a:rPr lang="en-US" sz="1200" kern="1200" dirty="0" err="1">
                <a:solidFill>
                  <a:schemeClr val="tx1"/>
                </a:solidFill>
                <a:effectLst/>
                <a:latin typeface="+mn-lt"/>
                <a:ea typeface="+mn-ea"/>
                <a:cs typeface="+mn-cs"/>
              </a:rPr>
              <a:t>github</a:t>
            </a:r>
            <a:r>
              <a:rPr lang="en-US" sz="1200" kern="1200" dirty="0">
                <a:solidFill>
                  <a:schemeClr val="tx1"/>
                </a:solidFill>
                <a:effectLst/>
                <a:latin typeface="+mn-lt"/>
                <a:ea typeface="+mn-ea"/>
                <a:cs typeface="+mn-cs"/>
              </a:rPr>
              <a:t> or </a:t>
            </a:r>
            <a:r>
              <a:rPr lang="en-US" sz="1200" kern="1200" dirty="0" err="1">
                <a:solidFill>
                  <a:schemeClr val="tx1"/>
                </a:solidFill>
                <a:effectLst/>
                <a:latin typeface="+mn-lt"/>
                <a:ea typeface="+mn-ea"/>
                <a:cs typeface="+mn-cs"/>
              </a:rPr>
              <a:t>PyPI</a:t>
            </a: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28</a:t>
            </a:fld>
            <a:endParaRPr lang="en-US"/>
          </a:p>
        </p:txBody>
      </p:sp>
    </p:spTree>
    <p:extLst>
      <p:ext uri="{BB962C8B-B14F-4D97-AF65-F5344CB8AC3E}">
        <p14:creationId xmlns:p14="http://schemas.microsoft.com/office/powerpoint/2010/main" val="396182968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Before that, I want to introduce the idea or motivation behind the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a:t>
            </a:r>
          </a:p>
          <a:p>
            <a:r>
              <a:rPr lang="en-US" sz="1200" b="0" i="0" kern="1200" dirty="0">
                <a:solidFill>
                  <a:schemeClr val="tx1"/>
                </a:solidFill>
                <a:effectLst/>
                <a:latin typeface="+mn-lt"/>
                <a:ea typeface="+mn-ea"/>
                <a:cs typeface="+mn-cs"/>
              </a:rPr>
              <a:t>In the previous work, in the conventional transcriptional regulation model, we did a lot of association studies and look at the correlation between different components. However, to understand how gene regulatory network actually works, this is far from enough. Or too time consuming.</a:t>
            </a:r>
          </a:p>
          <a:p>
            <a:r>
              <a:rPr lang="en-US" sz="1200" b="0" i="0" kern="1200" dirty="0">
                <a:solidFill>
                  <a:schemeClr val="tx1"/>
                </a:solidFill>
                <a:effectLst/>
                <a:latin typeface="+mn-lt"/>
                <a:ea typeface="+mn-ea"/>
                <a:cs typeface="+mn-cs"/>
              </a:rPr>
              <a:t>Then, probably it was in the middle of 2018, an idea was formed in my mind, I want to create an automation system that can integrate different data sites. The ultimate goal is something like for a given epigenomic landscape, we give the transcription outcome of nearby gene. </a:t>
            </a:r>
          </a:p>
          <a:p>
            <a:r>
              <a:rPr lang="en-US" sz="1200" b="0" i="0" kern="1200" dirty="0">
                <a:solidFill>
                  <a:schemeClr val="tx1"/>
                </a:solidFill>
                <a:effectLst/>
                <a:latin typeface="+mn-lt"/>
                <a:ea typeface="+mn-ea"/>
                <a:cs typeface="+mn-cs"/>
              </a:rPr>
              <a:t>Follow this lead, I first created a demo similar as genome browser, displayed in the left hand side. As you can see, I basically converted different data types (SE, Tcf1, Enhancer) into different rows. For a traditional ML problem, you were given a matrix with different features, and either it is a classification problem or regression problem. But generally, the format or the shape of input is fixed. (Such as in computer vision, object detection task.)</a:t>
            </a:r>
          </a:p>
          <a:p>
            <a:r>
              <a:rPr lang="en-US" sz="1200" kern="1200" dirty="0">
                <a:solidFill>
                  <a:schemeClr val="tx1"/>
                </a:solidFill>
                <a:effectLst/>
                <a:latin typeface="+mn-lt"/>
                <a:ea typeface="+mn-ea"/>
                <a:cs typeface="+mn-cs"/>
              </a:rPr>
              <a:t>That’s why I first tried something like choose the nearest 20 elements and use that to predict the output.</a:t>
            </a:r>
          </a:p>
          <a:p>
            <a:r>
              <a:rPr lang="en-US" sz="1200" kern="1200" dirty="0">
                <a:solidFill>
                  <a:schemeClr val="tx1"/>
                </a:solidFill>
                <a:effectLst/>
                <a:latin typeface="+mn-lt"/>
                <a:ea typeface="+mn-ea"/>
                <a:cs typeface="+mn-cs"/>
              </a:rPr>
              <a:t>As you probably expect, there could be so many options to choose which data type to include and not.</a:t>
            </a:r>
          </a:p>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29</a:t>
            </a:fld>
            <a:endParaRPr lang="en-US"/>
          </a:p>
        </p:txBody>
      </p:sp>
    </p:spTree>
    <p:extLst>
      <p:ext uri="{BB962C8B-B14F-4D97-AF65-F5344CB8AC3E}">
        <p14:creationId xmlns:p14="http://schemas.microsoft.com/office/powerpoint/2010/main" val="33436860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Okay, lets get start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First, Have you ever asked this question? </a:t>
            </a:r>
          </a:p>
          <a:p>
            <a:endParaRPr lang="en-US" dirty="0"/>
          </a:p>
          <a:p>
            <a:endParaRPr lang="en-US" dirty="0"/>
          </a:p>
        </p:txBody>
      </p:sp>
      <p:sp>
        <p:nvSpPr>
          <p:cNvPr id="4" name="Date Placeholder 3"/>
          <p:cNvSpPr>
            <a:spLocks noGrp="1"/>
          </p:cNvSpPr>
          <p:nvPr>
            <p:ph type="dt" idx="1"/>
          </p:nvPr>
        </p:nvSpPr>
        <p:spPr/>
        <p:txBody>
          <a:bodyPr/>
          <a:lstStyle/>
          <a:p>
            <a:fld id="{2D1EE69F-CF7C-4E6E-856B-FFEFDA0ECF31}"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a:t>
            </a:fld>
            <a:endParaRPr lang="en-US"/>
          </a:p>
        </p:txBody>
      </p:sp>
    </p:spTree>
    <p:extLst>
      <p:ext uri="{BB962C8B-B14F-4D97-AF65-F5344CB8AC3E}">
        <p14:creationId xmlns:p14="http://schemas.microsoft.com/office/powerpoint/2010/main" val="42832038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result isn’t good.</a:t>
            </a:r>
          </a:p>
          <a:p>
            <a:r>
              <a:rPr lang="en-US" sz="1200" kern="1200" dirty="0">
                <a:solidFill>
                  <a:schemeClr val="tx1"/>
                </a:solidFill>
                <a:effectLst/>
                <a:latin typeface="+mn-lt"/>
                <a:ea typeface="+mn-ea"/>
                <a:cs typeface="+mn-cs"/>
              </a:rPr>
              <a:t>…</a:t>
            </a:r>
          </a:p>
          <a:p>
            <a:r>
              <a:rPr lang="en-US" sz="1200" kern="1200" dirty="0">
                <a:solidFill>
                  <a:schemeClr val="tx1"/>
                </a:solidFill>
                <a:effectLst/>
                <a:latin typeface="+mn-lt"/>
                <a:ea typeface="+mn-ea"/>
                <a:cs typeface="+mn-cs"/>
              </a:rPr>
              <a:t>In here, I also tried something like HMM, a model people used in NLP. (And what I did is something similar to sentiment analysis, just to use probability to predict gene expression go up or down.)</a:t>
            </a:r>
          </a:p>
          <a:p>
            <a:r>
              <a:rPr lang="en-US" sz="1200" kern="1200" dirty="0">
                <a:solidFill>
                  <a:schemeClr val="tx1"/>
                </a:solidFill>
                <a:effectLst/>
                <a:latin typeface="+mn-lt"/>
                <a:ea typeface="+mn-ea"/>
                <a:cs typeface="+mn-cs"/>
              </a:rPr>
              <a:t>I remember it only returned good results in our target genes, but not enough to be generalized.</a:t>
            </a:r>
          </a:p>
          <a:p>
            <a:r>
              <a:rPr lang="en-US" sz="1200" kern="1200" dirty="0">
                <a:solidFill>
                  <a:schemeClr val="tx1"/>
                </a:solidFill>
                <a:effectLst/>
                <a:latin typeface="+mn-lt"/>
                <a:ea typeface="+mn-ea"/>
                <a:cs typeface="+mn-cs"/>
              </a:rPr>
              <a:t>The exploration process is challenging and sometimes very painful.</a:t>
            </a:r>
          </a:p>
          <a:p>
            <a:r>
              <a:rPr lang="en-US" sz="1200" kern="1200" dirty="0">
                <a:solidFill>
                  <a:schemeClr val="tx1"/>
                </a:solidFill>
                <a:effectLst/>
                <a:latin typeface="+mn-lt"/>
                <a:ea typeface="+mn-ea"/>
                <a:cs typeface="+mn-cs"/>
              </a:rPr>
              <a:t>Luckily, it is ultimately a bittersweet process.  </a:t>
            </a:r>
          </a:p>
          <a:p>
            <a:endParaRPr lang="en-US" sz="1200" kern="1200" dirty="0">
              <a:solidFill>
                <a:schemeClr val="tx1"/>
              </a:solidFill>
              <a:effectLst/>
              <a:latin typeface="+mn-lt"/>
              <a:ea typeface="+mn-ea"/>
              <a:cs typeface="+mn-cs"/>
            </a:endParaRP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30</a:t>
            </a:fld>
            <a:endParaRPr lang="en-US"/>
          </a:p>
        </p:txBody>
      </p:sp>
    </p:spTree>
    <p:extLst>
      <p:ext uri="{BB962C8B-B14F-4D97-AF65-F5344CB8AC3E}">
        <p14:creationId xmlns:p14="http://schemas.microsoft.com/office/powerpoint/2010/main" val="17543409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Luckily, it is ultimately a bittersweet process.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Because the exploration process leads me to believe a good framework good for data integration, computational efficiency and close to physical reality. The graph structure.</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The typical outcome contains structure information is a contact matrix, A contact matrix can be converted into a graph.</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Shown here on the left panel, you can think about a chromosome being divided into 5 regions,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with the 5 nodes (A, B, C, D &amp; E) in this graph and the contact matrix gives the weight of each edge.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rPr>
              <a:t>Such as the interaction strength between B and E is 6. </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summary, we convert the whole genome into graphs.</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node represents a genomic region and the connection between nodes were quantified by the element from contact matrix.</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p:txBody>
      </p:sp>
      <p:sp>
        <p:nvSpPr>
          <p:cNvPr id="4" name="Slide Number Placeholder 3"/>
          <p:cNvSpPr>
            <a:spLocks noGrp="1"/>
          </p:cNvSpPr>
          <p:nvPr>
            <p:ph type="sldNum" sz="quarter" idx="10"/>
          </p:nvPr>
        </p:nvSpPr>
        <p:spPr/>
        <p:txBody>
          <a:bodyPr/>
          <a:lstStyle/>
          <a:p>
            <a:fld id="{FFFD2612-DEFE-4ACC-8924-D53ECD5A6EEA}" type="slidenum">
              <a:rPr lang="en-US" smtClean="0"/>
              <a:t>31</a:t>
            </a:fld>
            <a:endParaRPr lang="en-US"/>
          </a:p>
        </p:txBody>
      </p:sp>
    </p:spTree>
    <p:extLst>
      <p:ext uri="{BB962C8B-B14F-4D97-AF65-F5344CB8AC3E}">
        <p14:creationId xmlns:p14="http://schemas.microsoft.com/office/powerpoint/2010/main" val="16835280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Many studies reported to identify the fine structure of genome,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such as KR(</a:t>
            </a:r>
            <a:r>
              <a:rPr lang="en-US" sz="2800" b="1" i="0" dirty="0">
                <a:solidFill>
                  <a:srgbClr val="333333"/>
                </a:solidFill>
                <a:effectLst/>
                <a:latin typeface="Muli"/>
              </a:rPr>
              <a:t>Knight-Ruiz</a:t>
            </a:r>
            <a:r>
              <a:rPr lang="en-US" sz="1800" kern="1200" dirty="0">
                <a:solidFill>
                  <a:srgbClr val="000000"/>
                </a:solidFill>
                <a:effectLst/>
                <a:latin typeface="Times New Roman" panose="02020603050405020304" pitchFamily="18" charset="0"/>
                <a:ea typeface="SimSun" panose="02010600030101010101" pitchFamily="2" charset="-122"/>
              </a:rPr>
              <a:t>), </a:t>
            </a:r>
            <a:r>
              <a:rPr lang="en-US" sz="2800" b="1" i="0" dirty="0">
                <a:solidFill>
                  <a:srgbClr val="333333"/>
                </a:solidFill>
                <a:effectLst/>
                <a:latin typeface="Muli"/>
              </a:rPr>
              <a:t>ICE (</a:t>
            </a:r>
            <a:r>
              <a:rPr lang="en-US" sz="4000" b="1" i="0" dirty="0">
                <a:solidFill>
                  <a:srgbClr val="333333"/>
                </a:solidFill>
                <a:effectLst/>
                <a:latin typeface="Muli"/>
              </a:rPr>
              <a:t>Iterative correction and eigenvector decomposition</a:t>
            </a:r>
            <a:r>
              <a:rPr lang="en-US" sz="2800" b="1" i="0" dirty="0">
                <a:solidFill>
                  <a:srgbClr val="333333"/>
                </a:solidFill>
                <a:effectLst/>
                <a:latin typeface="Muli"/>
              </a:rPr>
              <a:t>), </a:t>
            </a:r>
            <a:r>
              <a:rPr lang="en-US" sz="1800" kern="1200" dirty="0">
                <a:solidFill>
                  <a:srgbClr val="000000"/>
                </a:solidFill>
                <a:effectLst/>
                <a:latin typeface="Times New Roman" panose="02020603050405020304" pitchFamily="18" charset="0"/>
                <a:ea typeface="SimSun" panose="02010600030101010101" pitchFamily="2" charset="-122"/>
              </a:rPr>
              <a:t>vanilla coverage.</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Among them, matrix balance technique KR is widely. </a:t>
            </a:r>
          </a:p>
          <a:p>
            <a:pPr marL="0" marR="0" lvl="0" indent="0" algn="just" defTabSz="914400" rtl="0" eaLnBrk="1" fontAlgn="auto" latinLnBrk="0" hangingPunct="1">
              <a:lnSpc>
                <a:spcPct val="2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However, these normalization methods were not designed for making comparison between two libraries. </a:t>
            </a: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MA plots from the Micro-C data pre-normalization (left) and post-normalization (right). </a:t>
            </a:r>
          </a:p>
          <a:p>
            <a:pPr marL="0" marR="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Each black dot represents a pair of data and each red dot represents the median value of each normalization group.</a:t>
            </a:r>
          </a:p>
          <a:p>
            <a:pPr marL="0" marR="0" indent="0" algn="just">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 contact heatmap shows the interaction strength in genomic region (chr10:20500000-21500000).</a:t>
            </a:r>
          </a:p>
          <a:p>
            <a:pPr marL="0" marR="0" indent="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algn="just">
              <a:lnSpc>
                <a:spcPct val="200000"/>
              </a:lnSpc>
              <a:spcBef>
                <a:spcPts val="0"/>
              </a:spcBef>
              <a:spcAft>
                <a:spcPts val="0"/>
              </a:spcAft>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32</a:t>
            </a:fld>
            <a:endParaRPr lang="en-US"/>
          </a:p>
        </p:txBody>
      </p:sp>
    </p:spTree>
    <p:extLst>
      <p:ext uri="{BB962C8B-B14F-4D97-AF65-F5344CB8AC3E}">
        <p14:creationId xmlns:p14="http://schemas.microsoft.com/office/powerpoint/2010/main" val="264478593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33</a:t>
            </a:fld>
            <a:endParaRPr lang="en-US"/>
          </a:p>
        </p:txBody>
      </p:sp>
    </p:spTree>
    <p:extLst>
      <p:ext uri="{BB962C8B-B14F-4D97-AF65-F5344CB8AC3E}">
        <p14:creationId xmlns:p14="http://schemas.microsoft.com/office/powerpoint/2010/main" val="1075881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Gene Expression changes show concordant trend with interaction changes in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accessibility changes show concordant trend with differential hubs. </a:t>
            </a: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K27ac changes show concordant trend as differential hubs.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35</a:t>
            </a:fld>
            <a:endParaRPr lang="en-US"/>
          </a:p>
        </p:txBody>
      </p:sp>
    </p:spTree>
    <p:extLst>
      <p:ext uri="{BB962C8B-B14F-4D97-AF65-F5344CB8AC3E}">
        <p14:creationId xmlns:p14="http://schemas.microsoft.com/office/powerpoint/2010/main" val="279503852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nSpc>
                <a:spcPct val="200000"/>
              </a:lnSpc>
              <a:spcBef>
                <a:spcPts val="0"/>
              </a:spcBef>
              <a:spcAft>
                <a:spcPts val="0"/>
              </a:spcAft>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Figure 27: Analysis of differential hubs in Micro-C data.  </a:t>
            </a:r>
          </a:p>
          <a:p>
            <a:pPr marL="0" marR="0" indent="0">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gene expression change inside differential hubs (HFFc6 &amp; H1-ESC). One-sided Mann-Whitney U test was used for significance.</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B)</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 of gene expression inside each hub.</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C)</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Boxplot showing distribution of K27ac change inside differential hubs. One-sided Mann-Whitney U test was used for significance. </a:t>
            </a:r>
          </a:p>
          <a:p>
            <a:pPr marL="0" marR="0" algn="just">
              <a:lnSpc>
                <a:spcPct val="200000"/>
              </a:lnSpc>
              <a:spcBef>
                <a:spcPts val="0"/>
              </a:spcBef>
              <a:spcAft>
                <a:spcPts val="0"/>
              </a:spcAft>
            </a:pPr>
            <a:r>
              <a:rPr lang="en-US" sz="1800" b="1"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 Stack heatmap showing the changed K27ac sites inside each hub.</a:t>
            </a:r>
          </a:p>
          <a:p>
            <a:r>
              <a:rPr lang="en-US" sz="1800" b="1" kern="1200" dirty="0">
                <a:solidFill>
                  <a:srgbClr val="000000"/>
                </a:solidFill>
                <a:effectLst/>
                <a:latin typeface="Times New Roman" panose="02020603050405020304" pitchFamily="18" charset="0"/>
                <a:ea typeface="SimSun" panose="02010600030101010101" pitchFamily="2" charset="-122"/>
              </a:rPr>
              <a:t>E)</a:t>
            </a:r>
            <a:r>
              <a:rPr lang="en-US" sz="1800" kern="1200" dirty="0">
                <a:solidFill>
                  <a:srgbClr val="000000"/>
                </a:solidFill>
                <a:effectLst/>
                <a:latin typeface="Times New Roman" panose="02020603050405020304" pitchFamily="18" charset="0"/>
                <a:ea typeface="SimSun" panose="02010600030101010101" pitchFamily="2" charset="-122"/>
              </a:rPr>
              <a:t>. Cell-type-specific binding of CTCF is significantly enriched in hubs specific to that cell-type and depleted in the opposite cell-type. H1-ESC-specific CTCF peaks are enriched in H1-ESC-specific hubs and depleted in HFFc6-specific hubs, and vice versa. The y-axis denotes the enrichment score, the ratio of observed count over the expected count of CTCF binding on hubs.</a:t>
            </a:r>
          </a:p>
        </p:txBody>
      </p:sp>
      <p:sp>
        <p:nvSpPr>
          <p:cNvPr id="4" name="Slide Number Placeholder 3"/>
          <p:cNvSpPr>
            <a:spLocks noGrp="1"/>
          </p:cNvSpPr>
          <p:nvPr>
            <p:ph type="sldNum" sz="quarter" idx="10"/>
          </p:nvPr>
        </p:nvSpPr>
        <p:spPr/>
        <p:txBody>
          <a:bodyPr/>
          <a:lstStyle/>
          <a:p>
            <a:fld id="{FFFD2612-DEFE-4ACC-8924-D53ECD5A6EEA}" type="slidenum">
              <a:rPr lang="en-US" smtClean="0"/>
              <a:t>36</a:t>
            </a:fld>
            <a:endParaRPr lang="en-US"/>
          </a:p>
        </p:txBody>
      </p:sp>
    </p:spTree>
    <p:extLst>
      <p:ext uri="{BB962C8B-B14F-4D97-AF65-F5344CB8AC3E}">
        <p14:creationId xmlns:p14="http://schemas.microsoft.com/office/powerpoint/2010/main" val="1691047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 introduced </a:t>
            </a:r>
            <a:r>
              <a:rPr lang="en-US" sz="1200" kern="1200" dirty="0" err="1">
                <a:solidFill>
                  <a:schemeClr val="tx1"/>
                </a:solidFill>
                <a:effectLst/>
                <a:latin typeface="+mn-lt"/>
                <a:ea typeface="+mn-ea"/>
                <a:cs typeface="+mn-cs"/>
              </a:rPr>
              <a:t>HiCHub</a:t>
            </a:r>
            <a:r>
              <a:rPr lang="en-US" sz="1200" kern="1200" dirty="0">
                <a:solidFill>
                  <a:schemeClr val="tx1"/>
                </a:solidFill>
                <a:effectLst/>
                <a:latin typeface="+mn-lt"/>
                <a:ea typeface="+mn-ea"/>
                <a:cs typeface="+mn-cs"/>
              </a:rPr>
              <a:t> previously, this framework offers extra power and bring more insights in our transcriptional regulation study.</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38</a:t>
            </a:fld>
            <a:endParaRPr lang="en-US"/>
          </a:p>
        </p:txBody>
      </p:sp>
    </p:spTree>
    <p:extLst>
      <p:ext uri="{BB962C8B-B14F-4D97-AF65-F5344CB8AC3E}">
        <p14:creationId xmlns:p14="http://schemas.microsoft.com/office/powerpoint/2010/main" val="386147572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Date Placeholder 3"/>
          <p:cNvSpPr>
            <a:spLocks noGrp="1"/>
          </p:cNvSpPr>
          <p:nvPr>
            <p:ph type="dt" idx="1"/>
          </p:nvPr>
        </p:nvSpPr>
        <p:spPr/>
        <p:txBody>
          <a:bodyPr/>
          <a:lstStyle/>
          <a:p>
            <a:fld id="{8699ACB6-D44C-4871-BB03-0387E3AF401A}"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40</a:t>
            </a:fld>
            <a:endParaRPr lang="en-US"/>
          </a:p>
        </p:txBody>
      </p:sp>
    </p:spTree>
    <p:extLst>
      <p:ext uri="{BB962C8B-B14F-4D97-AF65-F5344CB8AC3E}">
        <p14:creationId xmlns:p14="http://schemas.microsoft.com/office/powerpoint/2010/main" val="993756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eaefdbfdeb_1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eaefdbfdeb_1_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this 15 mins presentation, I will mainly talk about two projects that I am so lucky to work on. One is working with Ravi, the other is with Catalin.</a:t>
            </a:r>
            <a:endParaRPr/>
          </a:p>
          <a:p>
            <a:pPr marL="0" lvl="0" indent="0" algn="l" rtl="0">
              <a:spcBef>
                <a:spcPts val="0"/>
              </a:spcBef>
              <a:spcAft>
                <a:spcPts val="0"/>
              </a:spcAft>
              <a:buNone/>
            </a:pPr>
            <a:r>
              <a:rPr lang="en-US"/>
              <a:t>Let’s start with first one, non-human contamination: It was first identified by Ravi in some research samples listed here, he found some mapped reads of cfDNA actually do not belong to human. And the possible sources of nonhg DNA are something like Chicken, Cow and so on. Let’s take a look at one example from many.</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0"/>
        <p:cNvGrpSpPr/>
        <p:nvPr/>
      </p:nvGrpSpPr>
      <p:grpSpPr>
        <a:xfrm>
          <a:off x="0" y="0"/>
          <a:ext cx="0" cy="0"/>
          <a:chOff x="0" y="0"/>
          <a:chExt cx="0" cy="0"/>
        </a:xfrm>
      </p:grpSpPr>
      <p:sp>
        <p:nvSpPr>
          <p:cNvPr id="761" name="Google Shape;761;geaefdbfdeb_1_14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2" name="Google Shape;762;geaefdbfdeb_1_14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In here, we did some literature studies.</a:t>
            </a:r>
            <a:endParaRPr/>
          </a:p>
          <a:p>
            <a:pPr marL="0" lvl="0" indent="0" algn="l" rtl="0">
              <a:spcBef>
                <a:spcPts val="0"/>
              </a:spcBef>
              <a:spcAft>
                <a:spcPts val="0"/>
              </a:spcAft>
              <a:buNone/>
            </a:pPr>
            <a:r>
              <a:rPr lang="en-US"/>
              <a:t>Before go into detail, </a:t>
            </a:r>
            <a:endParaRPr/>
          </a:p>
          <a:p>
            <a:pPr marL="0" lvl="0" indent="0" algn="l" rtl="0">
              <a:spcBef>
                <a:spcPts val="0"/>
              </a:spcBef>
              <a:spcAft>
                <a:spcPts val="0"/>
              </a:spcAft>
              <a:buNone/>
            </a:pPr>
            <a:r>
              <a:rPr lang="en-US"/>
              <a:t>I want to share a history of a virus, the</a:t>
            </a:r>
            <a:r>
              <a:rPr lang="en-US">
                <a:highlight>
                  <a:schemeClr val="lt1"/>
                </a:highlight>
              </a:rPr>
              <a:t> data suggests that the first patient started around 1920, and after 60 years, after hundreds of lives lost, and thousands were suffering,  in September 1982, the CDC for the first time, define it as 'AIDS'. </a:t>
            </a:r>
            <a:endParaRPr/>
          </a:p>
          <a:p>
            <a:pPr marL="0" lvl="0" indent="0" algn="l" rtl="0">
              <a:spcBef>
                <a:spcPts val="0"/>
              </a:spcBef>
              <a:spcAft>
                <a:spcPts val="0"/>
              </a:spcAft>
              <a:buNone/>
            </a:pPr>
            <a:r>
              <a:rPr lang="en-US"/>
              <a:t>We believe this could be something similar, from literature study,</a:t>
            </a:r>
            <a:endParaRPr/>
          </a:p>
          <a:p>
            <a:pPr marL="0" lvl="0" indent="0" algn="l" rtl="0">
              <a:spcBef>
                <a:spcPts val="0"/>
              </a:spcBef>
              <a:spcAft>
                <a:spcPts val="0"/>
              </a:spcAft>
              <a:buNone/>
            </a:pPr>
            <a:r>
              <a:rPr lang="en-US"/>
              <a:t>It is shown that non-human DNA is able to break into our cells barrier.</a:t>
            </a:r>
            <a:endParaRPr/>
          </a:p>
          <a:p>
            <a:pPr marL="0" lvl="0" indent="0" algn="l" rtl="0">
              <a:spcBef>
                <a:spcPts val="0"/>
              </a:spcBef>
              <a:spcAft>
                <a:spcPts val="0"/>
              </a:spcAft>
              <a:buNone/>
            </a:pPr>
            <a:r>
              <a:rPr lang="en-US"/>
              <a:t>And normally the immune system should eliminate the invaders.</a:t>
            </a:r>
            <a:endParaRPr/>
          </a:p>
          <a:p>
            <a:pPr marL="0" lvl="0" indent="0" algn="l" rtl="0">
              <a:spcBef>
                <a:spcPts val="0"/>
              </a:spcBef>
              <a:spcAft>
                <a:spcPts val="0"/>
              </a:spcAft>
              <a:buNone/>
            </a:pPr>
            <a:r>
              <a:rPr lang="en-US"/>
              <a:t>And in some rare cases, it did not work properly and lead non-human DNA outbreak. This could be some dysfunction disease just like AIDS.</a:t>
            </a:r>
            <a:endParaRPr/>
          </a:p>
          <a:p>
            <a:pPr marL="0" lvl="0" indent="0" algn="l" rtl="0">
              <a:spcBef>
                <a:spcPts val="0"/>
              </a:spcBef>
              <a:spcAft>
                <a:spcPts val="0"/>
              </a:spcAft>
              <a:buNone/>
            </a:pPr>
            <a:r>
              <a:rPr lang="en-US"/>
              <a:t>And many questions such as direct impact from outbreak on patient’s health? Does this mean something for choosing our diet, such as don’t eat animals that are close to us? And are these Nonhg DNA inheritable?</a:t>
            </a:r>
            <a:endParaRPr/>
          </a:p>
          <a:p>
            <a:pPr marL="0" lvl="0" indent="0" algn="l" rtl="0">
              <a:spcBef>
                <a:spcPts val="0"/>
              </a:spcBef>
              <a:spcAft>
                <a:spcPts val="0"/>
              </a:spcAft>
              <a:buNone/>
            </a:pPr>
            <a:r>
              <a:rPr lang="en-US"/>
              <a:t>And I personally believe that Guardant health might be the most promising adventurer in the world to first approach the truth of this question, because the data.</a:t>
            </a:r>
            <a:endParaRPr/>
          </a:p>
          <a:p>
            <a:pPr marL="0" lvl="0" indent="0" algn="l" rtl="0">
              <a:spcBef>
                <a:spcPts val="0"/>
              </a:spcBef>
              <a:spcAft>
                <a:spcPts val="0"/>
              </a:spcAft>
              <a:buNone/>
            </a:pPr>
            <a:r>
              <a:rPr lang="en-US"/>
              <a:t>##As you probably noticed here, this figure shows most food are very closely related to human.</a:t>
            </a:r>
            <a:endParaRPr/>
          </a:p>
        </p:txBody>
      </p:sp>
      <p:sp>
        <p:nvSpPr>
          <p:cNvPr id="763" name="Google Shape;763;geaefdbfdeb_1_14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43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Have you ever asked this question? </a:t>
            </a:r>
          </a:p>
          <a:p>
            <a:r>
              <a:rPr lang="en-US" dirty="0"/>
              <a:t>Everyone of us begins our adventure from a </a:t>
            </a:r>
            <a:r>
              <a:rPr lang="en-US" b="0" i="0" dirty="0">
                <a:solidFill>
                  <a:srgbClr val="202124"/>
                </a:solidFill>
                <a:effectLst/>
                <a:latin typeface="Roboto" panose="02000000000000000000" pitchFamily="2" charset="0"/>
              </a:rPr>
              <a:t>fertilized egg.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It is fascinating that </a:t>
            </a:r>
            <a:r>
              <a:rPr lang="en-US" dirty="0"/>
              <a:t>E</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ven though these cells all share the same </a:t>
            </a:r>
            <a:r>
              <a:rPr lang="en-US" sz="1200" b="0" i="0" dirty="0">
                <a:solidFill>
                  <a:srgbClr val="424242"/>
                </a:solidFill>
                <a:effectLst/>
                <a:latin typeface="proxima-nova"/>
              </a:rPr>
              <a:t>genome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 (ATGC) from that egg.</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we now end up around</a:t>
            </a:r>
            <a:r>
              <a:rPr lang="en-US" dirty="0"/>
              <a:t> 200 types of cells </a:t>
            </a:r>
            <a:r>
              <a:rPr lang="en-US" altLang="zh-CN"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with </a:t>
            </a: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different shapes and functions</a:t>
            </a:r>
            <a:r>
              <a:rPr lang="en-US" dirty="0"/>
              <a:t> in our body.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the l</a:t>
            </a:r>
            <a:r>
              <a:rPr lang="en-US" altLang="zh-CN" sz="1200" kern="1200" dirty="0">
                <a:solidFill>
                  <a:schemeClr val="tx1"/>
                </a:solidFill>
                <a:effectLst/>
                <a:latin typeface="+mn-lt"/>
                <a:ea typeface="+mn-ea"/>
                <a:cs typeface="+mn-cs"/>
              </a:rPr>
              <a:t>ymphocytes involved in adaptive immune system. The only reason we can survive in a w</a:t>
            </a:r>
            <a:r>
              <a:rPr lang="en-US" sz="1200" kern="1200" dirty="0">
                <a:solidFill>
                  <a:schemeClr val="tx1"/>
                </a:solidFill>
                <a:effectLst/>
                <a:latin typeface="+mn-lt"/>
                <a:ea typeface="+mn-ea"/>
                <a:cs typeface="+mn-cs"/>
              </a:rPr>
              <a:t>orld full of pathogens,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is because our adaptive immune system work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day and night to develop a variety of specialized cells and eliminate invaders through systematic cooperation.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For instance, the cell in our study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is one important player in this system, CD8+ T cells, also known as the killer cells. (They are able to directly kill virus-infected cells)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From a stem cell, how did we even get a CD8 T cell?</a:t>
            </a:r>
          </a:p>
          <a:p>
            <a:r>
              <a:rPr lang="en-US" dirty="0"/>
              <a:t>Long story in short:</a:t>
            </a:r>
          </a:p>
          <a:p>
            <a:r>
              <a:rPr lang="en-US" dirty="0"/>
              <a:t>Cells gain their identity by turning particular genes on and off and function differently.</a:t>
            </a:r>
          </a:p>
          <a:p>
            <a:endParaRPr lang="en-US" dirty="0"/>
          </a:p>
        </p:txBody>
      </p:sp>
      <p:sp>
        <p:nvSpPr>
          <p:cNvPr id="4" name="Date Placeholder 3"/>
          <p:cNvSpPr>
            <a:spLocks noGrp="1"/>
          </p:cNvSpPr>
          <p:nvPr>
            <p:ph type="dt" idx="1"/>
          </p:nvPr>
        </p:nvSpPr>
        <p:spPr/>
        <p:txBody>
          <a:bodyPr/>
          <a:lstStyle/>
          <a:p>
            <a:fld id="{C07FD6BF-B416-4F38-86A3-C933AEAE5495}"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4</a:t>
            </a:fld>
            <a:endParaRPr lang="en-US"/>
          </a:p>
        </p:txBody>
      </p:sp>
    </p:spTree>
    <p:extLst>
      <p:ext uri="{BB962C8B-B14F-4D97-AF65-F5344CB8AC3E}">
        <p14:creationId xmlns:p14="http://schemas.microsoft.com/office/powerpoint/2010/main" val="28484383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6"/>
        <p:cNvGrpSpPr/>
        <p:nvPr/>
      </p:nvGrpSpPr>
      <p:grpSpPr>
        <a:xfrm>
          <a:off x="0" y="0"/>
          <a:ext cx="0" cy="0"/>
          <a:chOff x="0" y="0"/>
          <a:chExt cx="0" cy="0"/>
        </a:xfrm>
      </p:grpSpPr>
      <p:sp>
        <p:nvSpPr>
          <p:cNvPr id="737" name="Google Shape;737;geaefdbfdeb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8" name="Google Shape;738;geaefdbfdeb_1_1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To solve the first task, we built a module called non-human filter, this module at first took around more than 24 hours in some rare cases, basing on team efforts, now we can optimize that case to less than ~25 mins with 8 cores.</a:t>
            </a:r>
            <a:endParaRPr/>
          </a:p>
          <a:p>
            <a:pPr marL="0" lvl="0" indent="0" algn="l" rtl="0">
              <a:spcBef>
                <a:spcPts val="0"/>
              </a:spcBef>
              <a:spcAft>
                <a:spcPts val="0"/>
              </a:spcAft>
              <a:buClr>
                <a:schemeClr val="dk1"/>
              </a:buClr>
              <a:buSzPts val="1100"/>
              <a:buFont typeface="Arial"/>
              <a:buNone/>
            </a:pPr>
            <a:r>
              <a:rPr lang="en-US"/>
              <a:t>Several round tunning were done, now it is almost ready to integrate to BIP4.0.</a:t>
            </a:r>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3"/>
        <p:cNvGrpSpPr/>
        <p:nvPr/>
      </p:nvGrpSpPr>
      <p:grpSpPr>
        <a:xfrm>
          <a:off x="0" y="0"/>
          <a:ext cx="0" cy="0"/>
          <a:chOff x="0" y="0"/>
          <a:chExt cx="0" cy="0"/>
        </a:xfrm>
      </p:grpSpPr>
      <p:sp>
        <p:nvSpPr>
          <p:cNvPr id="774" name="Google Shape;774;geaefdbfdeb_1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5" name="Google Shape;775;geaefdbfdeb_1_1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https://</a:t>
            </a:r>
            <a:r>
              <a:rPr lang="en-US" dirty="0" err="1"/>
              <a:t>www.ncbi.nlm.nih.gov</a:t>
            </a:r>
            <a:r>
              <a:rPr lang="en-US" dirty="0"/>
              <a:t>/</a:t>
            </a:r>
            <a:r>
              <a:rPr lang="en-US" dirty="0" err="1"/>
              <a:t>pmc</a:t>
            </a:r>
            <a:r>
              <a:rPr lang="en-US" dirty="0"/>
              <a:t>/articles/PMC6774252/</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Another project is predicting Tumor fraction by </a:t>
            </a:r>
            <a:r>
              <a:rPr lang="en-US" dirty="0" err="1"/>
              <a:t>cfDNA</a:t>
            </a:r>
            <a:r>
              <a:rPr lang="en-US" dirty="0"/>
              <a:t> fragment size.</a:t>
            </a:r>
            <a:endParaRPr dirty="0"/>
          </a:p>
          <a:p>
            <a:pPr marL="0" lvl="0" indent="0" algn="l" rtl="0">
              <a:spcBef>
                <a:spcPts val="0"/>
              </a:spcBef>
              <a:spcAft>
                <a:spcPts val="0"/>
              </a:spcAft>
              <a:buNone/>
            </a:pPr>
            <a:r>
              <a:rPr lang="en-US" dirty="0"/>
              <a:t>This work initially began in March 2018 lead </a:t>
            </a:r>
            <a:r>
              <a:rPr lang="en-US" dirty="0" err="1"/>
              <a:t>Catalin</a:t>
            </a:r>
            <a:r>
              <a:rPr lang="en-US" dirty="0"/>
              <a:t>. A study reported in 2018, scientist extract plasma DNA from cancer and normal cells and distinguish them by the fragment size profile of of </a:t>
            </a:r>
            <a:r>
              <a:rPr lang="en-US" dirty="0" err="1"/>
              <a:t>cfDNA</a:t>
            </a:r>
            <a:r>
              <a:rPr lang="en-US" dirty="0"/>
              <a:t>.</a:t>
            </a:r>
            <a:endParaRPr dirty="0"/>
          </a:p>
          <a:p>
            <a:pPr marL="0" lvl="0" indent="0" algn="l" rtl="0">
              <a:spcBef>
                <a:spcPts val="0"/>
              </a:spcBef>
              <a:spcAft>
                <a:spcPts val="0"/>
              </a:spcAft>
              <a:buNone/>
            </a:pPr>
            <a:endParaRPr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1"/>
        <p:cNvGrpSpPr/>
        <p:nvPr/>
      </p:nvGrpSpPr>
      <p:grpSpPr>
        <a:xfrm>
          <a:off x="0" y="0"/>
          <a:ext cx="0" cy="0"/>
          <a:chOff x="0" y="0"/>
          <a:chExt cx="0" cy="0"/>
        </a:xfrm>
      </p:grpSpPr>
      <p:sp>
        <p:nvSpPr>
          <p:cNvPr id="782" name="Google Shape;782;geaefdbfdeb_1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3" name="Google Shape;783;geaefdbfdeb_1_16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And infer the fragment size profile of of cfDNA. </a:t>
            </a:r>
            <a:endParaRPr/>
          </a:p>
          <a:p>
            <a:pPr marL="0" lvl="0" indent="0" algn="l" rtl="0">
              <a:spcBef>
                <a:spcPts val="0"/>
              </a:spcBef>
              <a:spcAft>
                <a:spcPts val="0"/>
              </a:spcAft>
              <a:buNone/>
            </a:pPr>
            <a:r>
              <a:rPr lang="en-US"/>
              <a:t>And after they comparing 344 plasma samples, the result is shown in the right hand side, the gray lines represent group with High tumor fraction and yellow lines stand for Low.</a:t>
            </a:r>
            <a:endParaRPr/>
          </a:p>
          <a:p>
            <a:pPr marL="0" lvl="0" indent="0" algn="l" rtl="0">
              <a:spcBef>
                <a:spcPts val="0"/>
              </a:spcBef>
              <a:spcAft>
                <a:spcPts val="0"/>
              </a:spcAft>
              <a:buNone/>
            </a:pPr>
            <a:r>
              <a:rPr lang="en-US"/>
              <a:t>A clear difference is observed. Basing on this idea, we proposed a hypothesis that by focusing on certain important genomic regions, the difference will stand out more clearly.</a:t>
            </a:r>
            <a:endParaRPr/>
          </a:p>
          <a:p>
            <a:pPr marL="0" lvl="0" indent="0" algn="l" rtl="0">
              <a:spcBef>
                <a:spcPts val="0"/>
              </a:spcBef>
              <a:spcAft>
                <a:spcPts val="0"/>
              </a:spcAft>
              <a:buNone/>
            </a:pPr>
            <a:r>
              <a:rPr lang="en-US"/>
              <a:t>In other words, we can use probes-level fragment size to predict tumor fraction.</a:t>
            </a:r>
            <a:endParaRPr sz="1050">
              <a:solidFill>
                <a:srgbClr val="666666"/>
              </a:solidFill>
              <a:highlight>
                <a:srgbClr val="FFFFFF"/>
              </a:highlight>
              <a:latin typeface="Roboto"/>
              <a:ea typeface="Roboto"/>
              <a:cs typeface="Roboto"/>
              <a:sym typeface="Roboto"/>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eaefdbfdeb_1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eaefdbfdeb_1_1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p(density) *  64 * 12758 * 500   || multiply 64  ||  *12758</a:t>
            </a:r>
            <a:endParaRPr/>
          </a:p>
          <a:p>
            <a:pPr marL="0" lvl="0" indent="0" algn="l" rtl="0">
              <a:spcBef>
                <a:spcPts val="0"/>
              </a:spcBef>
              <a:spcAft>
                <a:spcPts val="0"/>
              </a:spcAft>
              <a:buNone/>
            </a:pPr>
            <a:r>
              <a:rPr lang="en-US"/>
              <a:t>The best way to work with large noisy data is probably deep learning framework. </a:t>
            </a:r>
            <a:endParaRPr/>
          </a:p>
          <a:p>
            <a:pPr marL="0" lvl="0" indent="0" algn="l" rtl="0">
              <a:spcBef>
                <a:spcPts val="0"/>
              </a:spcBef>
              <a:spcAft>
                <a:spcPts val="0"/>
              </a:spcAft>
              <a:buNone/>
            </a:pPr>
            <a:r>
              <a:rPr lang="en-US"/>
              <a:t>Here is the simple setup of our approach.</a:t>
            </a:r>
            <a:endParaRPr/>
          </a:p>
          <a:p>
            <a:pPr marL="0" lvl="0" indent="0" algn="l" rtl="0">
              <a:spcBef>
                <a:spcPts val="0"/>
              </a:spcBef>
              <a:spcAft>
                <a:spcPts val="0"/>
              </a:spcAft>
              <a:buNone/>
            </a:pPr>
            <a:r>
              <a:rPr lang="en-US"/>
              <a:t>In summary, we had ~500 training samples and a completely separate ~500 samples as testing.</a:t>
            </a:r>
            <a:endParaRPr/>
          </a:p>
          <a:p>
            <a:pPr marL="0" lvl="0" indent="0" algn="l" rtl="0">
              <a:spcBef>
                <a:spcPts val="0"/>
              </a:spcBef>
              <a:spcAft>
                <a:spcPts val="0"/>
              </a:spcAft>
              <a:buNone/>
            </a:pPr>
            <a:r>
              <a:rPr lang="en-US"/>
              <a:t>Each training sample looks like this, # of probes * fragment size density in 500 bps region.</a:t>
            </a:r>
            <a:endParaRPr/>
          </a:p>
          <a:p>
            <a:pPr marL="0" lvl="0" indent="0" algn="l" rtl="0">
              <a:spcBef>
                <a:spcPts val="0"/>
              </a:spcBef>
              <a:spcAft>
                <a:spcPts val="0"/>
              </a:spcAft>
              <a:buNone/>
            </a:pPr>
            <a:r>
              <a:rPr lang="en-US"/>
              <a:t>Put them into some model of neural networks and training. And using the trained model to predict TF for test data.</a:t>
            </a:r>
            <a:endParaRPr/>
          </a:p>
          <a:p>
            <a:pPr marL="0" lvl="0" indent="0" algn="l" rtl="0">
              <a:spcBef>
                <a:spcPts val="0"/>
              </a:spcBef>
              <a:spcAft>
                <a:spcPts val="0"/>
              </a:spcAft>
              <a:buNone/>
            </a:pPr>
            <a:r>
              <a:rPr lang="en-US"/>
              <a:t>To achieve this goal in an efficient matter, there are two components we can improve, first is the training data and the other is model itself.</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3"/>
        <p:cNvGrpSpPr/>
        <p:nvPr/>
      </p:nvGrpSpPr>
      <p:grpSpPr>
        <a:xfrm>
          <a:off x="0" y="0"/>
          <a:ext cx="0" cy="0"/>
          <a:chOff x="0" y="0"/>
          <a:chExt cx="0" cy="0"/>
        </a:xfrm>
      </p:grpSpPr>
      <p:sp>
        <p:nvSpPr>
          <p:cNvPr id="834" name="Google Shape;834;geaefdbfdeb_1_2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5" name="Google Shape;835;geaefdbfdeb_1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After several round tuning, when we apply it to independent testing data sets.</a:t>
            </a:r>
            <a:endParaRPr/>
          </a:p>
          <a:p>
            <a:pPr marL="0" lvl="0" indent="0" algn="l" rtl="0">
              <a:spcBef>
                <a:spcPts val="0"/>
              </a:spcBef>
              <a:spcAft>
                <a:spcPts val="0"/>
              </a:spcAft>
              <a:buNone/>
            </a:pPr>
            <a:r>
              <a:rPr lang="en-US"/>
              <a:t>Our approach has an enhanced performance comparing to other methods reported. As it is shown in this report, the best pearson correlation coefficient in their work is 0.43 (by on tempus test). </a:t>
            </a:r>
            <a:endParaRPr/>
          </a:p>
          <a:p>
            <a:pPr marL="0" lvl="0" indent="0" algn="l" rtl="0">
              <a:spcBef>
                <a:spcPts val="0"/>
              </a:spcBef>
              <a:spcAft>
                <a:spcPts val="0"/>
              </a:spcAft>
              <a:buClr>
                <a:schemeClr val="dk1"/>
              </a:buClr>
              <a:buSzPts val="1100"/>
              <a:buFont typeface="Arial"/>
              <a:buNone/>
            </a:pPr>
            <a:r>
              <a:rPr lang="en-US"/>
              <a:t>Currently, we can achieve 0.83 for pearson correlation coefficient between predicted tumor fraction and real values.</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52</a:t>
            </a:fld>
            <a:endParaRPr lang="en-US"/>
          </a:p>
        </p:txBody>
      </p:sp>
    </p:spTree>
    <p:extLst>
      <p:ext uri="{BB962C8B-B14F-4D97-AF65-F5344CB8AC3E}">
        <p14:creationId xmlns:p14="http://schemas.microsoft.com/office/powerpoint/2010/main" val="37836457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53</a:t>
            </a:fld>
            <a:endParaRPr lang="en-US"/>
          </a:p>
        </p:txBody>
      </p:sp>
    </p:spTree>
    <p:extLst>
      <p:ext uri="{BB962C8B-B14F-4D97-AF65-F5344CB8AC3E}">
        <p14:creationId xmlns:p14="http://schemas.microsoft.com/office/powerpoint/2010/main" val="118181057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54</a:t>
            </a:fld>
            <a:endParaRPr lang="en-US"/>
          </a:p>
        </p:txBody>
      </p:sp>
    </p:spTree>
    <p:extLst>
      <p:ext uri="{BB962C8B-B14F-4D97-AF65-F5344CB8AC3E}">
        <p14:creationId xmlns:p14="http://schemas.microsoft.com/office/powerpoint/2010/main" val="451603770"/>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Figure 1. Mechanism of Cre-</a:t>
            </a:r>
            <a:r>
              <a:rPr lang="en-US" dirty="0" err="1"/>
              <a:t>loxP</a:t>
            </a:r>
            <a:r>
              <a:rPr lang="en-US" dirty="0"/>
              <a:t> system. (A) An overview of Cre-</a:t>
            </a:r>
            <a:r>
              <a:rPr lang="en-US" dirty="0" err="1"/>
              <a:t>loxP</a:t>
            </a:r>
            <a:r>
              <a:rPr lang="en-US" dirty="0"/>
              <a:t> system. 38 </a:t>
            </a:r>
            <a:r>
              <a:rPr lang="en-US" dirty="0" err="1"/>
              <a:t>kDa</a:t>
            </a:r>
            <a:r>
              <a:rPr lang="en-US" dirty="0"/>
              <a:t> Cre recombinase recognizes the </a:t>
            </a:r>
            <a:r>
              <a:rPr lang="en-US" dirty="0" err="1"/>
              <a:t>loxP</a:t>
            </a:r>
            <a:r>
              <a:rPr lang="en-US" dirty="0"/>
              <a:t> sites of specific 34 bp DNA sequences. (B) General breeding strategy for conditional mutation using </a:t>
            </a:r>
            <a:r>
              <a:rPr lang="en-US" dirty="0" err="1"/>
              <a:t>loxP</a:t>
            </a:r>
            <a:r>
              <a:rPr lang="en-US" dirty="0"/>
              <a:t> and Cre driving mouse line. In principle, one mouse must have a tissue-specific driven </a:t>
            </a:r>
            <a:r>
              <a:rPr lang="en-US" dirty="0" err="1"/>
              <a:t>cre</a:t>
            </a:r>
            <a:r>
              <a:rPr lang="en-US" dirty="0"/>
              <a:t> gene and another mouse have </a:t>
            </a:r>
            <a:r>
              <a:rPr lang="en-US" dirty="0" err="1"/>
              <a:t>loxP</a:t>
            </a:r>
            <a:r>
              <a:rPr lang="en-US" dirty="0"/>
              <a:t> flanked (</a:t>
            </a:r>
            <a:r>
              <a:rPr lang="en-US" dirty="0" err="1"/>
              <a:t>floxed</a:t>
            </a:r>
            <a:r>
              <a:rPr lang="en-US" dirty="0"/>
              <a:t>) alleles of interest gene Y. Expression of Cre recombinase excises </a:t>
            </a:r>
            <a:r>
              <a:rPr lang="en-US" dirty="0" err="1"/>
              <a:t>floxed</a:t>
            </a:r>
            <a:r>
              <a:rPr lang="en-US" dirty="0"/>
              <a:t> loci and inactivates the gene Y.</a:t>
            </a:r>
          </a:p>
        </p:txBody>
      </p:sp>
      <p:sp>
        <p:nvSpPr>
          <p:cNvPr id="4" name="Date Placeholder 3"/>
          <p:cNvSpPr>
            <a:spLocks noGrp="1"/>
          </p:cNvSpPr>
          <p:nvPr>
            <p:ph type="dt" idx="1"/>
          </p:nvPr>
        </p:nvSpPr>
        <p:spPr/>
        <p:txBody>
          <a:bodyPr/>
          <a:lstStyle/>
          <a:p>
            <a:fld id="{BE228E3F-49AF-44D8-99EE-12BF060611C3}"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57</a:t>
            </a:fld>
            <a:endParaRPr lang="en-US"/>
          </a:p>
        </p:txBody>
      </p:sp>
    </p:spTree>
    <p:extLst>
      <p:ext uri="{BB962C8B-B14F-4D97-AF65-F5344CB8AC3E}">
        <p14:creationId xmlns:p14="http://schemas.microsoft.com/office/powerpoint/2010/main" val="106955795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4000" dirty="0"/>
              <a:t>Since germline disruption of both TCF-1 and LEF-1 was embryonic lethal,</a:t>
            </a:r>
          </a:p>
          <a:p>
            <a:r>
              <a:rPr lang="en-US" sz="4000" dirty="0"/>
              <a:t>we conditionally targeted the Lef1 gene by inserting 2 </a:t>
            </a:r>
            <a:r>
              <a:rPr lang="en-US" sz="4000" dirty="0" err="1"/>
              <a:t>LoxP</a:t>
            </a:r>
            <a:r>
              <a:rPr lang="en-US" sz="4000" dirty="0"/>
              <a:t> sites to flank exons 7 and 8, which encode the DNA binding domain of LEF-1.</a:t>
            </a:r>
            <a:endParaRPr lang="en-US" sz="2800" dirty="0"/>
          </a:p>
          <a:p>
            <a:endParaRPr lang="en-US" sz="2800" dirty="0"/>
          </a:p>
          <a:p>
            <a:r>
              <a:rPr lang="en-US" sz="4000" dirty="0"/>
              <a:t>Upon germline transmission (Fig. B), we used a </a:t>
            </a:r>
            <a:r>
              <a:rPr lang="en-US" sz="4000" dirty="0" err="1"/>
              <a:t>Flippase</a:t>
            </a:r>
            <a:r>
              <a:rPr lang="en-US" sz="4000" dirty="0"/>
              <a:t> transgene to remove the neomycin-resistant gene to minimize disturbance of the native Lef1 gene locus, and the resulting allele was designated as Lef1- </a:t>
            </a:r>
            <a:r>
              <a:rPr lang="en-US" sz="4000" dirty="0" err="1"/>
              <a:t>floxed</a:t>
            </a:r>
            <a:r>
              <a:rPr lang="en-US" sz="4000" dirty="0"/>
              <a:t> allele (Lef1 FL/+) (Figure S5C). To ablate LEF-1 protein in thymocytes at early developmental stages, we used a Vav1-Cre transgene which initiates excision of the </a:t>
            </a:r>
            <a:r>
              <a:rPr lang="en-US" sz="4000" dirty="0" err="1"/>
              <a:t>floxed</a:t>
            </a:r>
            <a:r>
              <a:rPr lang="en-US" sz="4000" dirty="0"/>
              <a:t> sequences in early hematopoietic progenitor cells (Ogilvy et al., 1999). </a:t>
            </a:r>
            <a:endParaRPr lang="en-US" sz="2800" dirty="0"/>
          </a:p>
          <a:p>
            <a:endParaRPr lang="en-US" sz="2800" dirty="0"/>
          </a:p>
          <a:p>
            <a:r>
              <a:rPr lang="en-US" sz="2800" dirty="0"/>
              <a:t>(A) Targeting strategy. Depicted on top are partial structure of the Lef1 gene with vertical lines denoting exons (all numbered), key enzyme sites, and relative locations of 5’- and 3’-probes used in Southern blotting. Shown at the bottom is the structure of the targeting vector, highlighting the targeting arms, locations of inserted </a:t>
            </a:r>
            <a:r>
              <a:rPr lang="en-US" sz="2800" dirty="0" err="1"/>
              <a:t>LoxP</a:t>
            </a:r>
            <a:r>
              <a:rPr lang="en-US" sz="2800" dirty="0"/>
              <a:t> sites (filled triangles in green), </a:t>
            </a:r>
            <a:r>
              <a:rPr lang="en-US" sz="2800" dirty="0" err="1"/>
              <a:t>Frt</a:t>
            </a:r>
            <a:r>
              <a:rPr lang="en-US" sz="2800" dirty="0"/>
              <a:t> sites (open triangles in blue), and neomycin resistant gene (NEO) cassette. Note that an extra </a:t>
            </a:r>
            <a:r>
              <a:rPr lang="en-US" sz="2800" dirty="0" err="1"/>
              <a:t>KpnI</a:t>
            </a:r>
            <a:r>
              <a:rPr lang="en-US" sz="2800" dirty="0"/>
              <a:t> site was inserted immediately after the upstream </a:t>
            </a:r>
            <a:r>
              <a:rPr lang="en-US" sz="2800" dirty="0" err="1"/>
              <a:t>LoxP</a:t>
            </a:r>
            <a:r>
              <a:rPr lang="en-US" sz="2800" dirty="0"/>
              <a:t> site, and an extra </a:t>
            </a:r>
            <a:r>
              <a:rPr lang="en-US" sz="2800" dirty="0" err="1"/>
              <a:t>SpeI</a:t>
            </a:r>
            <a:r>
              <a:rPr lang="en-US" sz="2800" dirty="0"/>
              <a:t> was embedded in the NEO cassette. These two extra enzyme sites were used to facilitate detection of a targeted allele by Southern blotting. (B) Identification of embryonic stem cell (ES) clones with expected homologous recombination. Genomic DNA was extracted from ES cell clones generated after 23 targeting construct electroporation and selection, digested with </a:t>
            </a:r>
            <a:r>
              <a:rPr lang="en-US" sz="2800" dirty="0" err="1"/>
              <a:t>KpnI</a:t>
            </a:r>
            <a:r>
              <a:rPr lang="en-US" sz="2800" dirty="0"/>
              <a:t>, and blotted with the 5’-probe, which detects the WT allele at approximately 10 kb, and the targeted allele at approximately 8 kb (top panel). Another portion of genomic DNA was digested with </a:t>
            </a:r>
            <a:r>
              <a:rPr lang="en-US" sz="2800" dirty="0" err="1"/>
              <a:t>SpeI</a:t>
            </a:r>
            <a:r>
              <a:rPr lang="en-US" sz="2800" dirty="0"/>
              <a:t> and blotted with the 3’-probe, which detects the WT allele at about 6 kb, and the targeted allele at about 7.5 kb. (C) Release of the NEO cassette from the targeted Lef1 allele using </a:t>
            </a:r>
            <a:r>
              <a:rPr lang="en-US" sz="2800" dirty="0" err="1"/>
              <a:t>Flippase</a:t>
            </a:r>
            <a:r>
              <a:rPr lang="en-US" sz="2800" dirty="0"/>
              <a:t>. Upon germline transmission, the Lef1-floxed mice were crossed with </a:t>
            </a:r>
            <a:r>
              <a:rPr lang="en-US" sz="2800" dirty="0" err="1"/>
              <a:t>Flippase</a:t>
            </a:r>
            <a:r>
              <a:rPr lang="en-US" sz="2800" dirty="0"/>
              <a:t> transgenic mice. Schematics on the top show the Lef1-floxed allele prior to and after </a:t>
            </a:r>
            <a:r>
              <a:rPr lang="en-US" sz="2800" dirty="0" err="1"/>
              <a:t>Flippase</a:t>
            </a:r>
            <a:r>
              <a:rPr lang="en-US" sz="2800" dirty="0"/>
              <a:t>-mediated excision of the NEO cassette. Shown at the bottom are Southern blotting of the progeny genomic DNA using </a:t>
            </a:r>
            <a:r>
              <a:rPr lang="en-US" sz="2800" dirty="0" err="1"/>
              <a:t>SpeI</a:t>
            </a:r>
            <a:r>
              <a:rPr lang="en-US" sz="2800" dirty="0"/>
              <a:t> digestion and the 3’-probe. This combination detects the conversion of 7.5 kb Lef1-targeted allele to 8.8 kb after discharge of the NEO cassette. Note that in the targeting vector as in (A), the upstream </a:t>
            </a:r>
            <a:r>
              <a:rPr lang="en-US" sz="2800" dirty="0" err="1"/>
              <a:t>SpeI</a:t>
            </a:r>
            <a:r>
              <a:rPr lang="en-US" sz="2800" dirty="0"/>
              <a:t> site was deliberately destroyed by inserting the </a:t>
            </a:r>
            <a:r>
              <a:rPr lang="en-US" sz="2800" dirty="0" err="1"/>
              <a:t>Frt</a:t>
            </a:r>
            <a:r>
              <a:rPr lang="en-US" sz="2800" dirty="0"/>
              <a:t> site. In the targeted Lef1 allele, after excision of the NEO cassette and concomitant deletion of the </a:t>
            </a:r>
            <a:r>
              <a:rPr lang="en-US" sz="2800" dirty="0" err="1"/>
              <a:t>SpeI</a:t>
            </a:r>
            <a:r>
              <a:rPr lang="en-US" sz="2800" dirty="0"/>
              <a:t> site in NEO, another </a:t>
            </a:r>
            <a:r>
              <a:rPr lang="en-US" sz="2800" dirty="0" err="1"/>
              <a:t>SpeI</a:t>
            </a:r>
            <a:r>
              <a:rPr lang="en-US" sz="2800" dirty="0"/>
              <a:t> site that is approximately 2.8 kb upstream of the </a:t>
            </a:r>
            <a:r>
              <a:rPr lang="en-US" sz="2800" dirty="0" err="1"/>
              <a:t>Frt</a:t>
            </a:r>
            <a:r>
              <a:rPr lang="en-US" sz="2800" dirty="0"/>
              <a:t> site was utilized by </a:t>
            </a:r>
            <a:r>
              <a:rPr lang="en-US" sz="2800" dirty="0" err="1"/>
              <a:t>SpeI</a:t>
            </a:r>
            <a:r>
              <a:rPr lang="en-US" sz="2800" dirty="0"/>
              <a:t> digestion. As a result, the NEO-deleted, </a:t>
            </a:r>
            <a:r>
              <a:rPr lang="en-US" sz="2800" dirty="0" err="1"/>
              <a:t>floxed</a:t>
            </a:r>
            <a:r>
              <a:rPr lang="en-US" sz="2800" dirty="0"/>
              <a:t> Lef1 allele was detected as an 8.8 kb band. </a:t>
            </a:r>
            <a:endParaRPr lang="en-US" dirty="0"/>
          </a:p>
        </p:txBody>
      </p:sp>
      <p:sp>
        <p:nvSpPr>
          <p:cNvPr id="4" name="Date Placeholder 3"/>
          <p:cNvSpPr>
            <a:spLocks noGrp="1"/>
          </p:cNvSpPr>
          <p:nvPr>
            <p:ph type="dt" idx="1"/>
          </p:nvPr>
        </p:nvSpPr>
        <p:spPr/>
        <p:txBody>
          <a:bodyPr/>
          <a:lstStyle/>
          <a:p>
            <a:fld id="{D7BF8357-2754-4857-906C-9F2FD49F8B15}"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59</a:t>
            </a:fld>
            <a:endParaRPr lang="en-US"/>
          </a:p>
        </p:txBody>
      </p:sp>
    </p:spTree>
    <p:extLst>
      <p:ext uri="{BB962C8B-B14F-4D97-AF65-F5344CB8AC3E}">
        <p14:creationId xmlns:p14="http://schemas.microsoft.com/office/powerpoint/2010/main" val="280719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And you might ask how does a cell decide to turn genes on and off?</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chemeClr val="tx1"/>
                </a:solidFill>
                <a:effectLst/>
                <a:latin typeface="+mn-lt"/>
                <a:ea typeface="+mn-ea"/>
                <a:cs typeface="+mn-cs"/>
              </a:rPr>
              <a:t>Let step into a single cell and take a close look.</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Once again, the question is what cause difference for the same genome</a:t>
            </a:r>
            <a:r>
              <a:rPr lang="en-US" sz="1800" b="0" i="0" dirty="0">
                <a:solidFill>
                  <a:srgbClr val="424242"/>
                </a:solidFill>
                <a:effectLst/>
                <a:latin typeface="proxima-nova"/>
              </a:rPr>
              <a:t> </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sequence?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As it is shown here, following central dogma, inside cell nucleus, some forces give instructions to transcript genetic information from DNA into mRNA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then translated into a functional product, a protein.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t>(Similar l</a:t>
            </a: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ike the factory, for same raw material, different production line will produce significantly different outcome.)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In other words, for the same genome the epigenome is different, then you have different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Epigenome serves as the bridge between genome and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means on top of, to understand the regulation on top of the genome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endParaRPr lang="en-US" sz="180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p:sp>
        <p:nvSpPr>
          <p:cNvPr id="4" name="Date Placeholder 3"/>
          <p:cNvSpPr>
            <a:spLocks noGrp="1"/>
          </p:cNvSpPr>
          <p:nvPr>
            <p:ph type="dt" idx="1"/>
          </p:nvPr>
        </p:nvSpPr>
        <p:spPr/>
        <p:txBody>
          <a:bodyPr/>
          <a:lstStyle/>
          <a:p>
            <a:fld id="{229C1A4F-588F-4B19-826A-4282CABCE2A4}"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5</a:t>
            </a:fld>
            <a:endParaRPr lang="en-US"/>
          </a:p>
        </p:txBody>
      </p:sp>
    </p:spTree>
    <p:extLst>
      <p:ext uri="{BB962C8B-B14F-4D97-AF65-F5344CB8AC3E}">
        <p14:creationId xmlns:p14="http://schemas.microsoft.com/office/powerpoint/2010/main" val="46329817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5400" dirty="0"/>
              <a:t>Western blotting confirmed efficient elimination of the LEF-1 protein in total bone marrow cells and thymocytes from Vav1-Cre+:Lef1 FL/FL mice (referred to as Lef1 −/−) (Figure 5B). We then used more sensitive quantitative RT-PCR to validate complete elimination of Lef1 transcripts in DN3 thymocytes from Lef1 −/− or Vav1-Cre+:Lef1 FL/FLTcf7 −/− mice (referred to as Lef1 −/−Tcf7 −/−) (Figure 5C). Lef1 transcripts were detected at much lower quantity in hematopoietic stem cells (HSCs), and deletion of Lef1 was complete in both Lef1 −/− and Lef1 −/−Tcf7 −/− HSCs (Figure 5D). TCF-1 deficiency alone substantially diminished total as well as DN3 thymocytes (</a:t>
            </a:r>
            <a:r>
              <a:rPr lang="en-US" sz="5400" dirty="0" err="1"/>
              <a:t>Schilham</a:t>
            </a:r>
            <a:r>
              <a:rPr lang="en-US" sz="5400" dirty="0"/>
              <a:t> et al., 1998; Verbeek et al., 1995). Elimination of both TCF-1 and LEF-1 did not cause further significant reduction in total thymic cellularity or the DN3 subset (Figure 5E and 5F), and definitive T lymphopoiesis did occur in Lef1 −/−Tcf7 −/− mice (detailed below). We have monitored a cohort of Lef1 −/−Tcf7 −/− mice along with their Tcf7 −/− littermates. All the Tcf7 −/− littermates succumbed to T-cell lymphomas by 40 weeks </a:t>
            </a:r>
            <a:r>
              <a:rPr lang="en-US" dirty="0"/>
              <a:t>of age. In contrast, 10 out of 13 Lef1 −/−Tcf7 −/− mice survived the 45-week observation period without overt signs of lymphoma formation (Figure 5G). The other 3 Lef1 −/−Tcf7 −/− mice that died between 30 to 45 weeks were found to have enlarged </a:t>
            </a:r>
            <a:r>
              <a:rPr lang="en-US" dirty="0" err="1"/>
              <a:t>thymi</a:t>
            </a:r>
            <a:r>
              <a:rPr lang="en-US" dirty="0"/>
              <a:t>, and the malignant thymocytes showed a phenotype of CD4−CD8−CD3−TCRβ −, consistent with a complete block of T-cell development at the DN stage in the absence of TCF-1 and LEF-1 (detailed below). Thus, deletion of LEF-1 greatly delayed or prevented malignant transformation of Tcf7 −/− thymocytes. </a:t>
            </a:r>
          </a:p>
        </p:txBody>
      </p:sp>
      <p:sp>
        <p:nvSpPr>
          <p:cNvPr id="4" name="Date Placeholder 3"/>
          <p:cNvSpPr>
            <a:spLocks noGrp="1"/>
          </p:cNvSpPr>
          <p:nvPr>
            <p:ph type="dt" idx="1"/>
          </p:nvPr>
        </p:nvSpPr>
        <p:spPr/>
        <p:txBody>
          <a:bodyPr/>
          <a:lstStyle/>
          <a:p>
            <a:fld id="{30FC63AF-6408-4DF7-A4E1-66DA3CBBE998}"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60</a:t>
            </a:fld>
            <a:endParaRPr lang="en-US"/>
          </a:p>
        </p:txBody>
      </p:sp>
    </p:spTree>
    <p:extLst>
      <p:ext uri="{BB962C8B-B14F-4D97-AF65-F5344CB8AC3E}">
        <p14:creationId xmlns:p14="http://schemas.microsoft.com/office/powerpoint/2010/main" val="138339012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dirty="0">
                <a:solidFill>
                  <a:srgbClr val="333333"/>
                </a:solidFill>
                <a:effectLst/>
                <a:latin typeface="Georgia" panose="02040502050405020303" pitchFamily="18" charset="0"/>
              </a:rPr>
              <a:t>TCF7 gene contains multiple exons. </a:t>
            </a:r>
          </a:p>
          <a:p>
            <a:pPr algn="l"/>
            <a:r>
              <a:rPr lang="en-US" b="0" i="0" dirty="0">
                <a:solidFill>
                  <a:srgbClr val="333333"/>
                </a:solidFill>
                <a:effectLst/>
                <a:latin typeface="Georgia" panose="02040502050405020303" pitchFamily="18" charset="0"/>
              </a:rPr>
              <a:t>Different splicing may transcribe to variants of mRNAs and translates to different protein isoforms. </a:t>
            </a:r>
          </a:p>
          <a:p>
            <a:pPr algn="l"/>
            <a:endParaRPr lang="en-US" b="0" i="0" dirty="0">
              <a:solidFill>
                <a:srgbClr val="333333"/>
              </a:solidFill>
              <a:effectLst/>
              <a:latin typeface="Georgia" panose="02040502050405020303" pitchFamily="18" charset="0"/>
            </a:endParaRPr>
          </a:p>
          <a:p>
            <a:pPr algn="l"/>
            <a:r>
              <a:rPr lang="en-US" b="0" i="0" dirty="0">
                <a:solidFill>
                  <a:srgbClr val="333333"/>
                </a:solidFill>
                <a:effectLst/>
                <a:latin typeface="Georgia" panose="02040502050405020303" pitchFamily="18" charset="0"/>
              </a:rPr>
              <a:t>The first promoter can generate mRNAs encoding a full-length activating form of protein isoforms which contains the β-catenin binding domain, </a:t>
            </a:r>
          </a:p>
          <a:p>
            <a:pPr algn="l"/>
            <a:r>
              <a:rPr lang="en-US" b="0" i="0" dirty="0">
                <a:solidFill>
                  <a:srgbClr val="333333"/>
                </a:solidFill>
                <a:effectLst/>
                <a:latin typeface="Georgia" panose="02040502050405020303" pitchFamily="18" charset="0"/>
              </a:rPr>
              <a:t>while the second promoter cannot and thus produce the truncated dominant-negative isoforms. Therefore, two different groups of TCF7 isoforms function differently.</a:t>
            </a:r>
          </a:p>
          <a:p>
            <a:br>
              <a:rPr lang="en-US" dirty="0"/>
            </a:br>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p>
          <a:p>
            <a:endParaRPr lang="en-US" b="0" i="0" dirty="0">
              <a:solidFill>
                <a:srgbClr val="444444"/>
              </a:solidFill>
              <a:effectLst/>
              <a:latin typeface="DIN Next"/>
            </a:endParaRPr>
          </a:p>
          <a:p>
            <a:r>
              <a:rPr lang="en-US" dirty="0"/>
              <a:t>Targeting construct design: The Tcf7 gene is expressed in multiple isoforms due to different promoter usage and alternative splicing.</a:t>
            </a:r>
          </a:p>
          <a:p>
            <a:r>
              <a:rPr lang="en-US" dirty="0"/>
              <a:t>The full length TCF-1 isoforms (p45 and p42) are transcribed from an upstream promoter utilizing Exon 1 </a:t>
            </a:r>
          </a:p>
          <a:p>
            <a:r>
              <a:rPr lang="en-US" dirty="0"/>
              <a:t>and the short isoforms (p33 and p30) are transcribed from Exon 3. To generate a Tcf7-GFP reporter allele, </a:t>
            </a:r>
          </a:p>
          <a:p>
            <a:r>
              <a:rPr lang="en-US" dirty="0"/>
              <a:t>we inserted an EGFP expression cassette and a neomycin-resistant gene (NEO) cassette into the least conserved region in the first intron of the Tcf7 gene. </a:t>
            </a:r>
          </a:p>
          <a:p>
            <a:r>
              <a:rPr lang="en-US" dirty="0"/>
              <a:t>The EGFP expression cassette contains a strong En2 gene splicing acceptor (En2-SA) to facilitate splicing of Tcf7 exon 1 to the reporter, </a:t>
            </a:r>
          </a:p>
          <a:p>
            <a:r>
              <a:rPr lang="en-US" dirty="0"/>
              <a:t>an internal ribosome entry site (IRES) to facilitate independent translation of EGFP, and the EGFP cDNA followed by poly-adenylation sequence.</a:t>
            </a:r>
          </a:p>
          <a:p>
            <a:r>
              <a:rPr lang="en-US" dirty="0"/>
              <a:t>Two </a:t>
            </a:r>
            <a:r>
              <a:rPr lang="en-US" dirty="0" err="1"/>
              <a:t>Frt</a:t>
            </a:r>
            <a:r>
              <a:rPr lang="en-US" dirty="0"/>
              <a:t> sites were inserted to flank the EGFP and NEO cassettes One </a:t>
            </a:r>
            <a:r>
              <a:rPr lang="en-US" dirty="0" err="1"/>
              <a:t>LoxP</a:t>
            </a:r>
            <a:r>
              <a:rPr lang="en-US" dirty="0"/>
              <a:t> site was inserted immediately downstream of the second </a:t>
            </a:r>
            <a:r>
              <a:rPr lang="en-US" dirty="0" err="1"/>
              <a:t>Frt</a:t>
            </a:r>
            <a:r>
              <a:rPr lang="en-US" dirty="0"/>
              <a:t> site</a:t>
            </a:r>
          </a:p>
          <a:p>
            <a:r>
              <a:rPr lang="en-US" dirty="0"/>
              <a:t> in intron 1 and another </a:t>
            </a:r>
            <a:r>
              <a:rPr lang="en-US" dirty="0" err="1"/>
              <a:t>LoxP</a:t>
            </a:r>
            <a:r>
              <a:rPr lang="en-US" dirty="0"/>
              <a:t> site was inserted into the least conserved region in intron 2.</a:t>
            </a:r>
          </a:p>
          <a:p>
            <a:endParaRPr lang="en-US" dirty="0"/>
          </a:p>
          <a:p>
            <a:r>
              <a:rPr lang="en-US" dirty="0"/>
              <a:t>These features, although not used in this report, were designed to remove the EGFP and NEO cassettes with </a:t>
            </a:r>
            <a:r>
              <a:rPr lang="en-US" dirty="0" err="1"/>
              <a:t>Flippase</a:t>
            </a:r>
            <a:r>
              <a:rPr lang="en-US" dirty="0"/>
              <a:t>, converting the Tcf7-GFP reporter allele to Tcf7 Exon 2-floxed allele, so as to conditionally target the TCF-1 long isoforms. </a:t>
            </a:r>
          </a:p>
        </p:txBody>
      </p:sp>
      <p:sp>
        <p:nvSpPr>
          <p:cNvPr id="4" name="Date Placeholder 3"/>
          <p:cNvSpPr>
            <a:spLocks noGrp="1"/>
          </p:cNvSpPr>
          <p:nvPr>
            <p:ph type="dt" idx="1"/>
          </p:nvPr>
        </p:nvSpPr>
        <p:spPr/>
        <p:txBody>
          <a:bodyPr/>
          <a:lstStyle/>
          <a:p>
            <a:fld id="{8699ACB6-D44C-4871-BB03-0387E3AF401A}"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61</a:t>
            </a:fld>
            <a:endParaRPr lang="en-US"/>
          </a:p>
        </p:txBody>
      </p:sp>
    </p:spTree>
    <p:extLst>
      <p:ext uri="{BB962C8B-B14F-4D97-AF65-F5344CB8AC3E}">
        <p14:creationId xmlns:p14="http://schemas.microsoft.com/office/powerpoint/2010/main" val="244160276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u="sng" kern="1200" dirty="0">
                <a:solidFill>
                  <a:schemeClr val="tx1"/>
                </a:solidFill>
                <a:effectLst/>
                <a:latin typeface="+mn-lt"/>
                <a:ea typeface="+mn-ea"/>
                <a:cs typeface="+mn-cs"/>
              </a:rPr>
              <a:t>With regard to</a:t>
            </a:r>
            <a:r>
              <a:rPr lang="en-US" sz="1200" kern="1200" dirty="0">
                <a:solidFill>
                  <a:schemeClr val="tx1"/>
                </a:solidFill>
                <a:effectLst/>
                <a:latin typeface="+mn-lt"/>
                <a:ea typeface="+mn-ea"/>
                <a:cs typeface="+mn-cs"/>
              </a:rPr>
              <a:t> the other point, perturbingTcf1 DNA binding motif is an excellent idea, and we are interested in the same question as the reviewer. As illustrated in the diagram below, the HMG DNA binding domain starts from the 304th residue in full length Tcf1 protein. </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We attempted to address this question by inserting a stop codon at corresponding exon in mouse germline. Upon analysis of the resulting mouse strain, the Tcf1-HMG truncated protein was not stable, and resulted in a null mutant as shown below.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This was reported previously in J. Immunol. (8). This observation indicates that a more subtle approach, such as specific mutation of DNA-contacting residues in Tcf1, is necessary for future dedicated investigation. </a:t>
            </a:r>
          </a:p>
          <a:p>
            <a:endParaRPr lang="en-US" dirty="0"/>
          </a:p>
        </p:txBody>
      </p:sp>
      <p:sp>
        <p:nvSpPr>
          <p:cNvPr id="4" name="Date Placeholder 3"/>
          <p:cNvSpPr>
            <a:spLocks noGrp="1"/>
          </p:cNvSpPr>
          <p:nvPr>
            <p:ph type="dt" idx="1"/>
          </p:nvPr>
        </p:nvSpPr>
        <p:spPr/>
        <p:txBody>
          <a:bodyPr/>
          <a:lstStyle/>
          <a:p>
            <a:fld id="{BE228E3F-49AF-44D8-99EE-12BF060611C3}"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62</a:t>
            </a:fld>
            <a:endParaRPr lang="en-US"/>
          </a:p>
        </p:txBody>
      </p:sp>
    </p:spTree>
    <p:extLst>
      <p:ext uri="{BB962C8B-B14F-4D97-AF65-F5344CB8AC3E}">
        <p14:creationId xmlns:p14="http://schemas.microsoft.com/office/powerpoint/2010/main" val="353294693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TimesNewRomanPSMT"/>
              </a:rPr>
              <a:t>Validation of elevated CCL5 production by naive </a:t>
            </a:r>
            <a:r>
              <a:rPr lang="en-US" sz="1800" b="0" i="0" u="none" strike="noStrike" baseline="0" dirty="0" err="1">
                <a:latin typeface="TimesNewRomanPSMT"/>
              </a:rPr>
              <a:t>dKO</a:t>
            </a:r>
            <a:r>
              <a:rPr lang="en-US" sz="1800" b="0" i="0" u="none" strike="noStrike" baseline="0" dirty="0">
                <a:latin typeface="TimesNewRomanPSMT"/>
              </a:rPr>
              <a:t> CD8+ T cells after 5-hr treatment </a:t>
            </a:r>
            <a:r>
              <a:rPr lang="en-US" sz="1800" b="0" i="1" u="none" strike="noStrike" baseline="0" dirty="0">
                <a:latin typeface="TimesNewRomanPS-ItalicMT"/>
              </a:rPr>
              <a:t>ex vivo </a:t>
            </a:r>
            <a:r>
              <a:rPr lang="en-US" sz="1800" b="0" i="0" u="none" strike="noStrike" baseline="0" dirty="0">
                <a:latin typeface="TimesNewRomanPSMT"/>
              </a:rPr>
              <a:t>with</a:t>
            </a:r>
          </a:p>
          <a:p>
            <a:pPr algn="l"/>
            <a:r>
              <a:rPr lang="en-US" sz="1800" b="0" i="0" u="none" strike="noStrike" baseline="0" dirty="0">
                <a:latin typeface="TimesNewRomanPSMT"/>
              </a:rPr>
              <a:t>PMA and ionomycin in the presence of Golgi Stop and Golgi Plug, by immunoblotting.</a:t>
            </a:r>
          </a:p>
          <a:p>
            <a:pPr algn="l"/>
            <a:endParaRPr lang="en-US" sz="1800" b="0" i="0" u="none" strike="noStrike" baseline="0" dirty="0">
              <a:solidFill>
                <a:srgbClr val="000000"/>
              </a:solidFill>
              <a:effectLst/>
              <a:latin typeface="TimesNewRomanPSMT"/>
              <a:ea typeface="Times New Roman" panose="02020603050405020304" pitchFamily="18" charset="0"/>
              <a:cs typeface="Arial" panose="020B0604020202020204" pitchFamily="34" charset="0"/>
            </a:endParaRPr>
          </a:p>
          <a:p>
            <a:pPr algn="l"/>
            <a:r>
              <a:rPr lang="en-US" sz="1800" dirty="0">
                <a:solidFill>
                  <a:srgbClr val="000000"/>
                </a:solidFill>
                <a:effectLst/>
                <a:latin typeface="Times New Roman" panose="02020603050405020304" pitchFamily="18" charset="0"/>
                <a:ea typeface="Times New Roman" panose="02020603050405020304" pitchFamily="18" charset="0"/>
              </a:rPr>
              <a:t>CCL5 production showed pronounced increase in stimulated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p:txBody>
      </p:sp>
      <p:sp>
        <p:nvSpPr>
          <p:cNvPr id="4" name="Date Placeholder 3"/>
          <p:cNvSpPr>
            <a:spLocks noGrp="1"/>
          </p:cNvSpPr>
          <p:nvPr>
            <p:ph type="dt" idx="1"/>
          </p:nvPr>
        </p:nvSpPr>
        <p:spPr/>
        <p:txBody>
          <a:bodyPr/>
          <a:lstStyle/>
          <a:p>
            <a:fld id="{6210EC02-5760-4587-94CA-40C16ECEF225}"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64</a:t>
            </a:fld>
            <a:endParaRPr lang="en-US"/>
          </a:p>
        </p:txBody>
      </p:sp>
    </p:spTree>
    <p:extLst>
      <p:ext uri="{BB962C8B-B14F-4D97-AF65-F5344CB8AC3E}">
        <p14:creationId xmlns:p14="http://schemas.microsoft.com/office/powerpoint/2010/main" val="225875331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Another example of Tcf1/Lef1-mediated concerted regulation of chromatin interaction, SE activity and </a:t>
            </a:r>
            <a:r>
              <a:rPr lang="en-US" sz="1800" dirty="0" err="1">
                <a:solidFill>
                  <a:srgbClr val="000000"/>
                </a:solidFill>
                <a:effectLst/>
                <a:latin typeface="Times New Roman" panose="02020603050405020304" pitchFamily="18" charset="0"/>
                <a:ea typeface="Times New Roman" panose="02020603050405020304" pitchFamily="18" charset="0"/>
              </a:rPr>
              <a:t>ChrAcc</a:t>
            </a:r>
            <a:r>
              <a:rPr lang="en-US" sz="1800" dirty="0">
                <a:solidFill>
                  <a:srgbClr val="000000"/>
                </a:solidFill>
                <a:effectLst/>
                <a:latin typeface="Times New Roman" panose="02020603050405020304" pitchFamily="18" charset="0"/>
                <a:ea typeface="Times New Roman" panose="02020603050405020304" pitchFamily="18" charset="0"/>
              </a:rPr>
              <a:t> at the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a:t>
            </a:r>
          </a:p>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showed potent downregulation of </a:t>
            </a:r>
            <a:r>
              <a:rPr lang="en-US" sz="1800" i="1" dirty="0" err="1">
                <a:solidFill>
                  <a:srgbClr val="000000"/>
                </a:solidFill>
                <a:effectLst/>
                <a:latin typeface="Times New Roman" panose="02020603050405020304" pitchFamily="18" charset="0"/>
                <a:ea typeface="Times New Roman" panose="02020603050405020304" pitchFamily="18" charset="0"/>
              </a:rPr>
              <a:t>Myb</a:t>
            </a:r>
            <a:r>
              <a:rPr lang="en-US" sz="1800" dirty="0">
                <a:solidFill>
                  <a:srgbClr val="000000"/>
                </a:solidFill>
                <a:effectLst/>
                <a:latin typeface="Times New Roman" panose="02020603050405020304" pitchFamily="18" charset="0"/>
                <a:ea typeface="Times New Roman" panose="02020603050405020304" pitchFamily="18" charset="0"/>
              </a:rPr>
              <a:t> transcripts and MYB protein (</a:t>
            </a:r>
            <a:r>
              <a:rPr lang="en-US" sz="1800" b="1" dirty="0">
                <a:solidFill>
                  <a:srgbClr val="000000"/>
                </a:solidFill>
                <a:effectLst/>
                <a:latin typeface="Times New Roman" panose="02020603050405020304" pitchFamily="18" charset="0"/>
                <a:ea typeface="Times New Roman" panose="02020603050405020304" pitchFamily="18" charset="0"/>
              </a:rPr>
              <a:t>Fig. 8e</a:t>
            </a:r>
            <a:r>
              <a:rPr lang="en-US" sz="1800" dirty="0">
                <a:solidFill>
                  <a:srgbClr val="000000"/>
                </a:solidFill>
                <a:effectLst/>
                <a:latin typeface="Times New Roman" panose="02020603050405020304" pitchFamily="18" charset="0"/>
                <a:ea typeface="Times New Roman" panose="02020603050405020304" pitchFamily="18" charset="0"/>
              </a:rPr>
              <a:t>)</a:t>
            </a: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e–f</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MYB expression with immunoblotting</a:t>
            </a:r>
            <a:endParaRPr lang="en-US" dirty="0"/>
          </a:p>
        </p:txBody>
      </p:sp>
      <p:sp>
        <p:nvSpPr>
          <p:cNvPr id="4" name="Date Placeholder 3"/>
          <p:cNvSpPr>
            <a:spLocks noGrp="1"/>
          </p:cNvSpPr>
          <p:nvPr>
            <p:ph type="dt" idx="1"/>
          </p:nvPr>
        </p:nvSpPr>
        <p:spPr/>
        <p:txBody>
          <a:bodyPr/>
          <a:lstStyle/>
          <a:p>
            <a:fld id="{BD9B4082-011F-4E12-9698-116858E2D867}"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65</a:t>
            </a:fld>
            <a:endParaRPr lang="en-US"/>
          </a:p>
        </p:txBody>
      </p:sp>
    </p:spTree>
    <p:extLst>
      <p:ext uri="{BB962C8B-B14F-4D97-AF65-F5344CB8AC3E}">
        <p14:creationId xmlns:p14="http://schemas.microsoft.com/office/powerpoint/2010/main" val="51169976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exhibited greatly reduced CCR7 expression </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when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a new host in 1:1 mixture,</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 showed impaired capacity of homing to lymph nodes </a:t>
            </a:r>
          </a:p>
          <a:p>
            <a:pPr marL="0" marR="0">
              <a:lnSpc>
                <a:spcPct val="200000"/>
              </a:lnSpc>
              <a:spcBef>
                <a:spcPts val="0"/>
              </a:spcBef>
              <a:spcAft>
                <a:spcPts val="0"/>
              </a:spcAft>
            </a:pPr>
            <a:endPar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Detection of CCR7 expression with cell-surface staining. Values denote geometric mean fluorescent intensity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gMFI</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endParaRPr lang="en-US" sz="1800" dirty="0">
              <a:effectLst/>
              <a:latin typeface="Arial" panose="020B0604020202020204" pitchFamily="34" charset="0"/>
              <a:ea typeface="Times New Roman" panose="02020603050405020304" pitchFamily="18" charset="0"/>
            </a:endParaRPr>
          </a:p>
          <a:p>
            <a:pPr marL="0" marR="0">
              <a:lnSpc>
                <a:spcPct val="200000"/>
              </a:lnSpc>
              <a:spcBef>
                <a:spcPts val="0"/>
              </a:spcBef>
              <a:spcAft>
                <a:spcPts val="0"/>
              </a:spcAft>
            </a:pPr>
            <a:r>
              <a:rPr lang="en-US" sz="1800" b="1"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b</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 homing assay. CTV-labelled CD45.1</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WT and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GFP</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dKO</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CD8</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T cells were mixed at 1:1 ratio (left) and transferred into CD45.2</a:t>
            </a:r>
            <a:r>
              <a:rPr lang="en-US" sz="1800" baseline="300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recipients, and 24 </a:t>
            </a:r>
            <a:r>
              <a:rPr lang="en-US" sz="1800" dirty="0" err="1">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hrs</a:t>
            </a: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 later,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rPr>
              <a:t>donor cells were detected in recipient LNs (right). </a:t>
            </a:r>
            <a:endParaRPr lang="en-US" dirty="0"/>
          </a:p>
        </p:txBody>
      </p:sp>
      <p:sp>
        <p:nvSpPr>
          <p:cNvPr id="4" name="Date Placeholder 3"/>
          <p:cNvSpPr>
            <a:spLocks noGrp="1"/>
          </p:cNvSpPr>
          <p:nvPr>
            <p:ph type="dt" idx="1"/>
          </p:nvPr>
        </p:nvSpPr>
        <p:spPr/>
        <p:txBody>
          <a:bodyPr/>
          <a:lstStyle/>
          <a:p>
            <a:fld id="{872BEA80-01B4-44E8-8213-68D08D2B9338}"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67</a:t>
            </a:fld>
            <a:endParaRPr lang="en-US"/>
          </a:p>
        </p:txBody>
      </p:sp>
    </p:spTree>
    <p:extLst>
      <p:ext uri="{BB962C8B-B14F-4D97-AF65-F5344CB8AC3E}">
        <p14:creationId xmlns:p14="http://schemas.microsoft.com/office/powerpoint/2010/main" val="2694985321"/>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To further test how these transcriptomic and phenotypic changes due to Tcf1/Lef1 deficiency affected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cell-mediated immune response </a:t>
            </a:r>
            <a:r>
              <a:rPr lang="en-US" sz="1800" i="1" dirty="0">
                <a:solidFill>
                  <a:srgbClr val="000000"/>
                </a:solidFill>
                <a:effectLst/>
                <a:latin typeface="Times New Roman" panose="02020603050405020304" pitchFamily="18" charset="0"/>
                <a:ea typeface="Times New Roman" panose="02020603050405020304" pitchFamily="18" charset="0"/>
              </a:rPr>
              <a:t>in vivo</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we crossed P14 TCR transgene, which encodes a TCR specific for the LCMV GP33 epitope, onto the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background.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resulting P14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were adoptively transferred into CD45.1</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congenic recipients, followed by LCMV infection.</a:t>
            </a: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endParaRPr lang="en-US" sz="1200" dirty="0">
              <a:solidFill>
                <a:srgbClr val="000000"/>
              </a:solidFill>
              <a:effectLst/>
              <a:latin typeface="Times New Roman" panose="02020603050405020304" pitchFamily="18" charset="0"/>
              <a:ea typeface="Times New Roman" panose="02020603050405020304" pitchFamily="18" charset="0"/>
              <a:cs typeface="Arial" panose="020B0604020202020204" pitchFamily="34"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By monitoring dilution of cell trace violet (CTV) during the initial 60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post-infection,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WT P14 cells exhibited rapid induction of CD25 and active cell division,        with most of cells at 3-4 divisions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5-6 divisions by 60 hrs.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rPr>
              <a:t>While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P14 cells were activated, but showed slower rate of cell division, with most of cells at the 2</a:t>
            </a:r>
            <a:r>
              <a:rPr lang="en-US" sz="1800" baseline="30000" dirty="0">
                <a:solidFill>
                  <a:srgbClr val="000000"/>
                </a:solidFill>
                <a:effectLst/>
                <a:latin typeface="Times New Roman" panose="02020603050405020304" pitchFamily="18" charset="0"/>
                <a:ea typeface="Times New Roman" panose="02020603050405020304" pitchFamily="18" charset="0"/>
              </a:rPr>
              <a:t>nd</a:t>
            </a:r>
            <a:r>
              <a:rPr lang="en-US" sz="1800" dirty="0">
                <a:solidFill>
                  <a:srgbClr val="000000"/>
                </a:solidFill>
                <a:effectLst/>
                <a:latin typeface="Times New Roman" panose="02020603050405020304" pitchFamily="18" charset="0"/>
                <a:ea typeface="Times New Roman" panose="02020603050405020304" pitchFamily="18" charset="0"/>
              </a:rPr>
              <a:t> division by 48 </a:t>
            </a:r>
            <a:r>
              <a:rPr lang="en-US" sz="1800" dirty="0" err="1">
                <a:solidFill>
                  <a:srgbClr val="000000"/>
                </a:solidFill>
                <a:effectLst/>
                <a:latin typeface="Times New Roman" panose="02020603050405020304" pitchFamily="18" charset="0"/>
                <a:ea typeface="Times New Roman" panose="02020603050405020304" pitchFamily="18" charset="0"/>
              </a:rPr>
              <a:t>hrs</a:t>
            </a:r>
            <a:r>
              <a:rPr lang="en-US" sz="1800" dirty="0">
                <a:solidFill>
                  <a:srgbClr val="000000"/>
                </a:solidFill>
                <a:effectLst/>
                <a:latin typeface="Times New Roman" panose="02020603050405020304" pitchFamily="18" charset="0"/>
                <a:ea typeface="Times New Roman" panose="02020603050405020304" pitchFamily="18" charset="0"/>
              </a:rPr>
              <a:t> and at the 4</a:t>
            </a:r>
            <a:r>
              <a:rPr lang="en-US" sz="1800" baseline="30000" dirty="0">
                <a:solidFill>
                  <a:srgbClr val="000000"/>
                </a:solidFill>
                <a:effectLst/>
                <a:latin typeface="Times New Roman" panose="02020603050405020304" pitchFamily="18" charset="0"/>
                <a:ea typeface="Times New Roman" panose="02020603050405020304" pitchFamily="18" charset="0"/>
              </a:rPr>
              <a:t>th</a:t>
            </a:r>
            <a:r>
              <a:rPr lang="en-US" sz="1800" dirty="0">
                <a:solidFill>
                  <a:srgbClr val="000000"/>
                </a:solidFill>
                <a:effectLst/>
                <a:latin typeface="Times New Roman" panose="02020603050405020304" pitchFamily="18" charset="0"/>
                <a:ea typeface="Times New Roman" panose="02020603050405020304" pitchFamily="18" charset="0"/>
              </a:rPr>
              <a:t> division by 60 </a:t>
            </a:r>
            <a:r>
              <a:rPr lang="en-US" sz="1800" dirty="0" err="1">
                <a:solidFill>
                  <a:srgbClr val="000000"/>
                </a:solidFill>
                <a:effectLst/>
                <a:latin typeface="Times New Roman" panose="02020603050405020304" pitchFamily="18" charset="0"/>
                <a:ea typeface="Times New Roman" panose="02020603050405020304" pitchFamily="18" charset="0"/>
              </a:rPr>
              <a:t>hrs</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 level of CD25 induction (type1 transmembrane protein on activated T cells) was also reduced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cells.</a:t>
            </a:r>
          </a:p>
          <a:p>
            <a:pPr marL="0" marR="0">
              <a:lnSpc>
                <a:spcPct val="200000"/>
              </a:lnSpc>
              <a:spcBef>
                <a:spcPts val="0"/>
              </a:spcBef>
              <a:spcAft>
                <a:spcPts val="0"/>
              </a:spcAft>
            </a:pPr>
            <a:endParaRPr lang="en-US" sz="1800" dirty="0">
              <a:solidFill>
                <a:srgbClr val="000000"/>
              </a:solidFill>
              <a:effectLst/>
              <a:latin typeface="Times New Roman" panose="02020603050405020304" pitchFamily="18" charset="0"/>
            </a:endParaRP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These data demonstrated that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naïve CD8</a:t>
            </a:r>
            <a:r>
              <a:rPr lang="en-US" sz="1800" baseline="30000" dirty="0">
                <a:solidFill>
                  <a:srgbClr val="000000"/>
                </a:solidFill>
                <a:effectLst/>
                <a:latin typeface="Times New Roman" panose="02020603050405020304" pitchFamily="18" charset="0"/>
                <a:ea typeface="Times New Roman" panose="02020603050405020304" pitchFamily="18" charset="0"/>
              </a:rPr>
              <a:t>+</a:t>
            </a:r>
            <a:r>
              <a:rPr lang="en-US" sz="1800" dirty="0">
                <a:solidFill>
                  <a:srgbClr val="000000"/>
                </a:solidFill>
                <a:effectLst/>
                <a:latin typeface="Times New Roman" panose="02020603050405020304" pitchFamily="18" charset="0"/>
                <a:ea typeface="Times New Roman" panose="02020603050405020304" pitchFamily="18" charset="0"/>
              </a:rPr>
              <a:t> T cells compromised their functions in multiple aspects </a:t>
            </a:r>
          </a:p>
          <a:p>
            <a:pPr marL="0" marR="0">
              <a:lnSpc>
                <a:spcPct val="200000"/>
              </a:lnSpc>
              <a:spcBef>
                <a:spcPts val="0"/>
              </a:spcBef>
              <a:spcAft>
                <a:spcPts val="0"/>
              </a:spcAft>
            </a:pPr>
            <a:r>
              <a:rPr lang="en-US" sz="1800" dirty="0">
                <a:solidFill>
                  <a:srgbClr val="000000"/>
                </a:solidFill>
                <a:effectLst/>
                <a:latin typeface="Times New Roman" panose="02020603050405020304" pitchFamily="18" charset="0"/>
                <a:ea typeface="Times New Roman" panose="02020603050405020304" pitchFamily="18" charset="0"/>
              </a:rPr>
              <a:t>at the homeostatic state and in response to pathogen challenge. </a:t>
            </a:r>
            <a:endParaRPr lang="en-US" dirty="0"/>
          </a:p>
        </p:txBody>
      </p:sp>
      <p:sp>
        <p:nvSpPr>
          <p:cNvPr id="4" name="Date Placeholder 3"/>
          <p:cNvSpPr>
            <a:spLocks noGrp="1"/>
          </p:cNvSpPr>
          <p:nvPr>
            <p:ph type="dt" idx="1"/>
          </p:nvPr>
        </p:nvSpPr>
        <p:spPr/>
        <p:txBody>
          <a:bodyPr/>
          <a:lstStyle/>
          <a:p>
            <a:fld id="{02C8CE8D-CEDB-40EE-A0D3-60624277A51D}"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68</a:t>
            </a:fld>
            <a:endParaRPr lang="en-US"/>
          </a:p>
        </p:txBody>
      </p:sp>
    </p:spTree>
    <p:extLst>
      <p:ext uri="{BB962C8B-B14F-4D97-AF65-F5344CB8AC3E}">
        <p14:creationId xmlns:p14="http://schemas.microsoft.com/office/powerpoint/2010/main" val="106995702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a:t>Dnase</a:t>
            </a:r>
            <a:r>
              <a:rPr lang="en-US" dirty="0"/>
              <a:t> Sites Associated with Gene by closest to[TSS], the trend persists when we use different association rule</a:t>
            </a:r>
            <a:br>
              <a:rPr lang="en-US" dirty="0"/>
            </a:br>
            <a:endParaRPr lang="en-US" dirty="0"/>
          </a:p>
        </p:txBody>
      </p:sp>
      <p:sp>
        <p:nvSpPr>
          <p:cNvPr id="4" name="Slide Number Placeholder 3"/>
          <p:cNvSpPr>
            <a:spLocks noGrp="1"/>
          </p:cNvSpPr>
          <p:nvPr>
            <p:ph type="sldNum" sz="quarter" idx="5"/>
          </p:nvPr>
        </p:nvSpPr>
        <p:spPr/>
        <p:txBody>
          <a:bodyPr/>
          <a:lstStyle/>
          <a:p>
            <a:fld id="{EBC2CE83-658C-4812-ACFB-46F32AFC81A7}" type="slidenum">
              <a:rPr lang="en-US" smtClean="0"/>
              <a:t>70</a:t>
            </a:fld>
            <a:endParaRPr lang="en-US"/>
          </a:p>
        </p:txBody>
      </p:sp>
    </p:spTree>
    <p:extLst>
      <p:ext uri="{BB962C8B-B14F-4D97-AF65-F5344CB8AC3E}">
        <p14:creationId xmlns:p14="http://schemas.microsoft.com/office/powerpoint/2010/main" val="4618085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Times New Roman" panose="02020603050405020304" pitchFamily="18" charset="0"/>
                <a:ea typeface="Times New Roman" panose="02020603050405020304" pitchFamily="18" charset="0"/>
              </a:rPr>
              <a:t>Data suggest may act as Tcf1/Lef1-dependent transcriptional silencers/repressors. </a:t>
            </a:r>
          </a:p>
          <a:p>
            <a:r>
              <a:rPr lang="en-US" sz="1800" dirty="0">
                <a:effectLst/>
                <a:latin typeface="Times New Roman" panose="02020603050405020304" pitchFamily="18" charset="0"/>
                <a:ea typeface="Times New Roman" panose="02020603050405020304" pitchFamily="18" charset="0"/>
              </a:rPr>
              <a:t>We focused on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gene, which was upregulated in </a:t>
            </a:r>
            <a:r>
              <a:rPr lang="en-US" sz="1800" dirty="0" err="1">
                <a:effectLst/>
                <a:latin typeface="Times New Roman" panose="02020603050405020304" pitchFamily="18" charset="0"/>
                <a:ea typeface="Times New Roman" panose="02020603050405020304" pitchFamily="18" charset="0"/>
              </a:rPr>
              <a:t>dKO</a:t>
            </a:r>
            <a:r>
              <a:rPr lang="en-US" sz="1800" dirty="0">
                <a:effectLst/>
                <a:latin typeface="Times New Roman" panose="02020603050405020304" pitchFamily="18" charset="0"/>
                <a:ea typeface="Times New Roman" panose="02020603050405020304" pitchFamily="18" charset="0"/>
              </a:rPr>
              <a: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r>
              <a:rPr lang="en-US" sz="1800" dirty="0">
                <a:effectLst/>
                <a:latin typeface="Times New Roman" panose="02020603050405020304" pitchFamily="18" charset="0"/>
                <a:ea typeface="Times New Roman" panose="02020603050405020304" pitchFamily="18" charset="0"/>
              </a:rPr>
              <a:t>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locus contained at least two high-confidence Tcf1 peaks, </a:t>
            </a:r>
          </a:p>
          <a:p>
            <a:r>
              <a:rPr lang="en-US" sz="1800" dirty="0">
                <a:effectLst/>
                <a:latin typeface="Times New Roman" panose="02020603050405020304" pitchFamily="18" charset="0"/>
                <a:ea typeface="Times New Roman" panose="02020603050405020304" pitchFamily="18" charset="0"/>
              </a:rPr>
              <a:t>one at the –24 kb upstream of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TSS and the other in intron 3, and both Tcf1 binding sites exhibited strong chromatin accessibility in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a:t>
            </a:r>
          </a:p>
          <a:p>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We have previous targeted each site in germline using CRISPR/Cas9 approach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and generated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and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a:t>
            </a:r>
            <a:r>
              <a:rPr lang="en-US" sz="1800" dirty="0">
                <a:effectLst/>
                <a:latin typeface="Times New Roman" panose="02020603050405020304" pitchFamily="18" charset="0"/>
                <a:ea typeface="Times New Roman" panose="02020603050405020304" pitchFamily="18" charset="0"/>
              </a:rPr>
              <a:t> alleles separately.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Interestingly,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(–24kb)</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showed elevated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than WT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supporting the notion that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–24kb site is a Tcf1/Lef1-dependent transcriptional repressor element.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In contrast,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expression was reduced in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(Int3)</a:t>
            </a:r>
            <a:r>
              <a:rPr lang="en-US" sz="1800" baseline="30000" dirty="0">
                <a:effectLst/>
                <a:latin typeface="Times New Roman" panose="02020603050405020304" pitchFamily="18" charset="0"/>
                <a:ea typeface="Times New Roman" panose="02020603050405020304" pitchFamily="18" charset="0"/>
              </a:rPr>
              <a:t>M/M</a:t>
            </a:r>
            <a:r>
              <a:rPr lang="en-US" sz="1800" dirty="0">
                <a:effectLst/>
                <a:latin typeface="Times New Roman" panose="02020603050405020304" pitchFamily="18" charset="0"/>
                <a:ea typeface="Times New Roman" panose="02020603050405020304" pitchFamily="18" charset="0"/>
              </a:rPr>
              <a:t> compared with WT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suggesting the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intron 3 site functions as a Tcf1/Lef1-independent transcriptional enhancer to support basal </a:t>
            </a:r>
            <a:r>
              <a:rPr lang="en-US" sz="1800" i="1" dirty="0">
                <a:effectLst/>
                <a:latin typeface="Times New Roman" panose="02020603050405020304" pitchFamily="18" charset="0"/>
                <a:ea typeface="Times New Roman" panose="02020603050405020304" pitchFamily="18" charset="0"/>
              </a:rPr>
              <a:t>Prdm1</a:t>
            </a:r>
            <a:r>
              <a:rPr lang="en-US" sz="1800" dirty="0">
                <a:effectLst/>
                <a:latin typeface="Times New Roman" panose="02020603050405020304" pitchFamily="18" charset="0"/>
                <a:ea typeface="Times New Roman" panose="02020603050405020304" pitchFamily="18" charset="0"/>
              </a:rPr>
              <a:t> transcription in naïve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cells. </a:t>
            </a:r>
          </a:p>
          <a:p>
            <a:endParaRPr lang="en-US" dirty="0"/>
          </a:p>
        </p:txBody>
      </p:sp>
      <p:sp>
        <p:nvSpPr>
          <p:cNvPr id="4" name="Date Placeholder 3"/>
          <p:cNvSpPr>
            <a:spLocks noGrp="1"/>
          </p:cNvSpPr>
          <p:nvPr>
            <p:ph type="dt" idx="1"/>
          </p:nvPr>
        </p:nvSpPr>
        <p:spPr/>
        <p:txBody>
          <a:bodyPr/>
          <a:lstStyle/>
          <a:p>
            <a:fld id="{D4AC3898-927F-4130-83C3-106A34433954}"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71</a:t>
            </a:fld>
            <a:endParaRPr lang="en-US"/>
          </a:p>
        </p:txBody>
      </p:sp>
    </p:spTree>
    <p:extLst>
      <p:ext uri="{BB962C8B-B14F-4D97-AF65-F5344CB8AC3E}">
        <p14:creationId xmlns:p14="http://schemas.microsoft.com/office/powerpoint/2010/main" val="274716591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a:solidFill>
                  <a:schemeClr val="tx1"/>
                </a:solidFill>
                <a:effectLst/>
                <a:latin typeface="+mn-lt"/>
                <a:ea typeface="+mn-ea"/>
                <a:cs typeface="+mn-cs"/>
              </a:rPr>
              <a:t>First let’s take a look at one </a:t>
            </a:r>
            <a:r>
              <a:rPr lang="en-US" dirty="0"/>
              <a:t>interesting finding.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From preliminary results, we know that more than 90% of </a:t>
            </a:r>
            <a:r>
              <a:rPr lang="en-US" dirty="0"/>
              <a:t>Open Chromatin Sites Significantly Down in DKO CD8</a:t>
            </a:r>
            <a:r>
              <a:rPr lang="en-US" baseline="30000" dirty="0"/>
              <a:t>+</a:t>
            </a:r>
            <a:r>
              <a:rPr lang="en-US" dirty="0"/>
              <a:t> T cells have Tcf1 </a:t>
            </a:r>
            <a:r>
              <a:rPr lang="en-US" sz="1200" b="0" i="0" kern="1200" dirty="0">
                <a:solidFill>
                  <a:schemeClr val="tx1"/>
                </a:solidFill>
                <a:effectLst/>
                <a:latin typeface="+mn-lt"/>
                <a:ea typeface="+mn-ea"/>
                <a:cs typeface="+mn-cs"/>
              </a:rPr>
              <a:t>Binding peaks. After, we carried out a differential motif analysis using the 896 Tcf1 peaks as foreground and random samples of other Tcf1 peaks with matched distribution as background. </a:t>
            </a:r>
          </a:p>
          <a:p>
            <a:pPr algn="l"/>
            <a:endParaRPr lang="en-US" sz="1200" b="0" i="0" kern="1200" dirty="0">
              <a:solidFill>
                <a:schemeClr val="tx1"/>
              </a:solidFill>
              <a:effectLst/>
              <a:latin typeface="+mn-lt"/>
              <a:ea typeface="+mn-ea"/>
              <a:cs typeface="+mn-cs"/>
            </a:endParaRPr>
          </a:p>
          <a:p>
            <a:pPr algn="l"/>
            <a:r>
              <a:rPr lang="en-US" sz="1200" b="0" i="0" kern="1200" dirty="0">
                <a:solidFill>
                  <a:schemeClr val="tx1"/>
                </a:solidFill>
                <a:effectLst/>
                <a:latin typeface="+mn-lt"/>
                <a:ea typeface="+mn-ea"/>
                <a:cs typeface="+mn-cs"/>
              </a:rPr>
              <a:t>Interestingly, the result of top motif reveals a composite motif of </a:t>
            </a:r>
            <a:r>
              <a:rPr lang="en-US" sz="1200" b="0" i="0" kern="1200" dirty="0" err="1">
                <a:solidFill>
                  <a:schemeClr val="tx1"/>
                </a:solidFill>
                <a:effectLst/>
                <a:latin typeface="+mn-lt"/>
                <a:ea typeface="+mn-ea"/>
                <a:cs typeface="+mn-cs"/>
              </a:rPr>
              <a:t>Runx</a:t>
            </a:r>
            <a:r>
              <a:rPr lang="en-US" sz="1200" b="0" i="0" kern="1200" dirty="0">
                <a:solidFill>
                  <a:schemeClr val="tx1"/>
                </a:solidFill>
                <a:effectLst/>
                <a:latin typeface="+mn-lt"/>
                <a:ea typeface="+mn-ea"/>
                <a:cs typeface="+mn-cs"/>
              </a:rPr>
              <a:t> and Tcf1. This is the result of top motif, and RUNX1 and TCF1 are shown accordingly. </a:t>
            </a:r>
          </a:p>
          <a:p>
            <a:pPr algn="l"/>
            <a:endParaRPr lang="en-US" sz="1200" b="0" i="0" kern="1200" dirty="0">
              <a:solidFill>
                <a:schemeClr val="tx1"/>
              </a:solidFill>
              <a:effectLst/>
              <a:latin typeface="+mn-lt"/>
              <a:ea typeface="+mn-ea"/>
              <a:cs typeface="+mn-cs"/>
            </a:endParaRPr>
          </a:p>
          <a:p>
            <a:pPr algn="l"/>
            <a:endParaRPr lang="en-US" sz="1200" b="0" i="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74</a:t>
            </a:fld>
            <a:endParaRPr lang="en-US"/>
          </a:p>
        </p:txBody>
      </p:sp>
    </p:spTree>
    <p:extLst>
      <p:ext uri="{BB962C8B-B14F-4D97-AF65-F5344CB8AC3E}">
        <p14:creationId xmlns:p14="http://schemas.microsoft.com/office/powerpoint/2010/main" val="403546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Epi in here means on top of, to understand the regulation on top of the genome, </a:t>
            </a:r>
          </a:p>
          <a:p>
            <a:pPr marL="0" indent="0">
              <a:buNone/>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let’s take zoom in a little bit further and walk into the nucleus.</a:t>
            </a:r>
          </a:p>
          <a:p>
            <a:pPr marL="0" indent="0">
              <a:buNone/>
            </a:pPr>
            <a:r>
              <a:rPr lang="en-US" dirty="0"/>
              <a:t>The components of Epigenome is summarized in this map. </a:t>
            </a:r>
          </a:p>
          <a:p>
            <a:pPr marL="0" indent="0">
              <a:buNone/>
            </a:pPr>
            <a:r>
              <a:rPr lang="en-US" dirty="0"/>
              <a:t>On top of genome sequence,  the genome is organized into hierarchical levels, </a:t>
            </a:r>
          </a:p>
          <a:p>
            <a:pPr marL="0" indent="0">
              <a:buNone/>
            </a:pPr>
            <a:r>
              <a:rPr lang="en-US" dirty="0"/>
              <a:t>from large scale to chromatin fiber to the fundamental unit nucleosome.</a:t>
            </a:r>
          </a:p>
          <a:p>
            <a:pPr marL="0" indent="0">
              <a:buNone/>
            </a:pPr>
            <a:r>
              <a:rPr lang="en-US" dirty="0"/>
              <a:t>Each nucleosome consists of 8 histone proteins wrapped with DNA.</a:t>
            </a:r>
          </a:p>
          <a:p>
            <a:pPr marL="0" indent="0">
              <a:buNone/>
            </a:pPr>
            <a:r>
              <a:rPr lang="en-US" dirty="0"/>
              <a:t>And these histones and DNA can be chemically modified and carries information.</a:t>
            </a:r>
          </a:p>
          <a:p>
            <a:pPr marL="0" indent="0">
              <a:buNone/>
            </a:pPr>
            <a:r>
              <a:rPr lang="en-US" dirty="0"/>
              <a:t>It is believed this information can determine the outcome of interacting proteins (such as Transcription factor), open chromatin sites and other regulatory events.</a:t>
            </a:r>
          </a:p>
          <a:p>
            <a:pPr marL="0" indent="0">
              <a:buNone/>
            </a:pPr>
            <a:r>
              <a:rPr lang="en-US" dirty="0"/>
              <a:t>For example, a transcriptional control can happen in many places, just like the model shown here, </a:t>
            </a:r>
          </a:p>
          <a:p>
            <a:pPr marL="0" indent="0">
              <a:buNone/>
            </a:pPr>
            <a:r>
              <a:rPr lang="en-US" sz="1200" b="0" kern="1200" dirty="0">
                <a:solidFill>
                  <a:schemeClr val="tx1"/>
                </a:solidFill>
                <a:effectLst/>
                <a:latin typeface="+mn-lt"/>
                <a:ea typeface="+mn-ea"/>
                <a:cs typeface="+mn-cs"/>
              </a:rPr>
              <a:t>In a regulatory region near the gene, a transcription factor can make chromatin open, recruiting other regulatory elements,</a:t>
            </a:r>
          </a:p>
          <a:p>
            <a:pPr marL="0" indent="0">
              <a:buNone/>
            </a:pPr>
            <a:r>
              <a:rPr lang="en-US" sz="1200" b="0" kern="1200" dirty="0">
                <a:solidFill>
                  <a:schemeClr val="tx1"/>
                </a:solidFill>
                <a:effectLst/>
                <a:latin typeface="+mn-lt"/>
                <a:ea typeface="+mn-ea"/>
                <a:cs typeface="+mn-cs"/>
              </a:rPr>
              <a:t>modifying the state of histone and regulating gene transcription.</a:t>
            </a:r>
            <a:endParaRPr lang="en-US" sz="1200" b="0" i="0" u="none" strike="noStrike" kern="1200" baseline="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According to many studies made in the past decades, </a:t>
            </a:r>
          </a:p>
          <a:p>
            <a:pPr marL="0" indent="0">
              <a:buNone/>
            </a:pPr>
            <a:endParaRPr lang="en-US" dirty="0"/>
          </a:p>
          <a:p>
            <a:pPr marL="228600" indent="-228600">
              <a:buAutoNum type="arabicPeriod"/>
            </a:pPr>
            <a:endParaRPr lang="en-US" dirty="0"/>
          </a:p>
        </p:txBody>
      </p:sp>
      <p:sp>
        <p:nvSpPr>
          <p:cNvPr id="4" name="Date Placeholder 3"/>
          <p:cNvSpPr>
            <a:spLocks noGrp="1"/>
          </p:cNvSpPr>
          <p:nvPr>
            <p:ph type="dt" idx="1"/>
          </p:nvPr>
        </p:nvSpPr>
        <p:spPr/>
        <p:txBody>
          <a:bodyPr/>
          <a:lstStyle/>
          <a:p>
            <a:fld id="{7F2173AF-3B55-49EB-994D-E05AEA449885}"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6</a:t>
            </a:fld>
            <a:endParaRPr lang="en-US"/>
          </a:p>
        </p:txBody>
      </p:sp>
    </p:spTree>
    <p:extLst>
      <p:ext uri="{BB962C8B-B14F-4D97-AF65-F5344CB8AC3E}">
        <p14:creationId xmlns:p14="http://schemas.microsoft.com/office/powerpoint/2010/main" val="386721169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a:solidFill>
                  <a:schemeClr val="tx1"/>
                </a:solidFill>
                <a:latin typeface="+mn-lt"/>
                <a:ea typeface="+mn-ea"/>
                <a:cs typeface="+mn-cs"/>
              </a:rPr>
              <a:t>‘B’ in B lymphocytes originally stood for the </a:t>
            </a:r>
            <a:r>
              <a:rPr lang="en-US" sz="1200" b="1" i="0" u="none" strike="noStrike" kern="1200" baseline="0" dirty="0">
                <a:solidFill>
                  <a:schemeClr val="tx1"/>
                </a:solidFill>
                <a:latin typeface="+mn-lt"/>
                <a:ea typeface="+mn-ea"/>
                <a:cs typeface="+mn-cs"/>
              </a:rPr>
              <a:t>bursa of </a:t>
            </a:r>
            <a:r>
              <a:rPr lang="en-US" sz="1200" b="1" i="0" u="none" strike="noStrike" kern="1200" baseline="0" dirty="0" err="1">
                <a:solidFill>
                  <a:schemeClr val="tx1"/>
                </a:solidFill>
                <a:latin typeface="+mn-lt"/>
                <a:ea typeface="+mn-ea"/>
                <a:cs typeface="+mn-cs"/>
              </a:rPr>
              <a:t>Fabricius</a:t>
            </a:r>
            <a:r>
              <a:rPr lang="en-US" sz="1200" b="0" i="0" u="none" strike="noStrike" kern="1200" baseline="0" dirty="0">
                <a:solidFill>
                  <a:schemeClr val="tx1"/>
                </a:solidFill>
                <a:latin typeface="+mn-lt"/>
                <a:ea typeface="+mn-ea"/>
                <a:cs typeface="+mn-cs"/>
              </a:rPr>
              <a:t>, a lymphoid organ in young chicks</a:t>
            </a:r>
          </a:p>
          <a:p>
            <a:endParaRPr lang="en-US" sz="1200" b="0" i="0" u="none" strike="noStrike" kern="1200" baseline="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76</a:t>
            </a:fld>
            <a:endParaRPr lang="en-US"/>
          </a:p>
        </p:txBody>
      </p:sp>
    </p:spTree>
    <p:extLst>
      <p:ext uri="{BB962C8B-B14F-4D97-AF65-F5344CB8AC3E}">
        <p14:creationId xmlns:p14="http://schemas.microsoft.com/office/powerpoint/2010/main" val="24328856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mice, </a:t>
            </a:r>
          </a:p>
          <a:p>
            <a:endParaRPr lang="en-US" dirty="0"/>
          </a:p>
          <a:p>
            <a:endParaRPr lang="en-US" dirty="0"/>
          </a:p>
          <a:p>
            <a:r>
              <a:rPr lang="en-US" dirty="0"/>
              <a:t>. Germline deletion of the NOTCH–RBP-J binding element compromises TCF1 expression at all developmental stages and impairs T cell development.</a:t>
            </a:r>
          </a:p>
          <a:p>
            <a:endParaRPr lang="en-US" dirty="0"/>
          </a:p>
          <a:p>
            <a:r>
              <a:rPr lang="en-US" dirty="0"/>
              <a:t>This hypothesis is supported by the observation that TCF1-deficient mice show progressive reduction of thymic output with age, consistent with a fading contribution by remnant progenitors during fetal development.</a:t>
            </a:r>
          </a:p>
        </p:txBody>
      </p:sp>
      <p:sp>
        <p:nvSpPr>
          <p:cNvPr id="4" name="Date Placeholder 3"/>
          <p:cNvSpPr>
            <a:spLocks noGrp="1"/>
          </p:cNvSpPr>
          <p:nvPr>
            <p:ph type="dt" idx="1"/>
          </p:nvPr>
        </p:nvSpPr>
        <p:spPr/>
        <p:txBody>
          <a:bodyPr/>
          <a:lstStyle/>
          <a:p>
            <a:fld id="{38F41CCC-423F-446C-9661-387DEEBB72C1}"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77</a:t>
            </a:fld>
            <a:endParaRPr lang="en-US"/>
          </a:p>
        </p:txBody>
      </p:sp>
    </p:spTree>
    <p:extLst>
      <p:ext uri="{BB962C8B-B14F-4D97-AF65-F5344CB8AC3E}">
        <p14:creationId xmlns:p14="http://schemas.microsoft.com/office/powerpoint/2010/main" val="34327904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
          </p:nvPr>
        </p:nvSpPr>
        <p:spPr/>
        <p:txBody>
          <a:bodyPr/>
          <a:lstStyle/>
          <a:p>
            <a:fld id="{5679213E-FF39-482E-8EC1-77EDE29DE177}"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78</a:t>
            </a:fld>
            <a:endParaRPr lang="en-US"/>
          </a:p>
        </p:txBody>
      </p:sp>
    </p:spTree>
    <p:extLst>
      <p:ext uri="{BB962C8B-B14F-4D97-AF65-F5344CB8AC3E}">
        <p14:creationId xmlns:p14="http://schemas.microsoft.com/office/powerpoint/2010/main" val="224438838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kern="1200" dirty="0">
                <a:solidFill>
                  <a:srgbClr val="000000"/>
                </a:solidFill>
                <a:effectLst/>
                <a:latin typeface="Times New Roman" panose="02020603050405020304" pitchFamily="18" charset="0"/>
                <a:ea typeface="SimSun" panose="02010600030101010101" pitchFamily="2" charset="-122"/>
              </a:rPr>
              <a:t>Specific ablation of Tcf1 and Lef1 in mature CD8</a:t>
            </a:r>
            <a:r>
              <a:rPr lang="en-US" sz="1800" kern="1200" baseline="30000" dirty="0">
                <a:solidFill>
                  <a:srgbClr val="000000"/>
                </a:solidFill>
                <a:effectLst/>
                <a:latin typeface="Times New Roman" panose="02020603050405020304" pitchFamily="18" charset="0"/>
                <a:ea typeface="SimSun" panose="02010600030101010101" pitchFamily="2" charset="-122"/>
              </a:rPr>
              <a:t>+</a:t>
            </a:r>
            <a:r>
              <a:rPr lang="en-US" sz="1800" kern="1200" dirty="0">
                <a:solidFill>
                  <a:srgbClr val="000000"/>
                </a:solidFill>
                <a:effectLst/>
                <a:latin typeface="Times New Roman" panose="02020603050405020304" pitchFamily="18" charset="0"/>
                <a:ea typeface="SimSun" panose="02010600030101010101" pitchFamily="2" charset="-122"/>
              </a:rPr>
              <a:t> T </a:t>
            </a:r>
          </a:p>
          <a:p>
            <a:endParaRPr lang="en-US" sz="1800" kern="1200" dirty="0">
              <a:solidFill>
                <a:srgbClr val="000000"/>
              </a:solidFill>
              <a:effectLst/>
              <a:latin typeface="Times New Roman" panose="02020603050405020304" pitchFamily="18" charset="0"/>
              <a:ea typeface="SimSun" panose="02010600030101010101" pitchFamily="2" charset="-122"/>
            </a:endParaRPr>
          </a:p>
          <a:p>
            <a:r>
              <a:rPr lang="en-US" sz="1800" dirty="0">
                <a:effectLst/>
                <a:latin typeface="Times New Roman" panose="02020603050405020304" pitchFamily="18" charset="0"/>
                <a:ea typeface="SimSun" panose="02010600030101010101" pitchFamily="2" charset="-122"/>
              </a:rPr>
              <a:t>Developmental stage-specific deletion of Tcf1 and Lef1 has distinct impact on mature CD8+ T cells. </a:t>
            </a:r>
          </a:p>
          <a:p>
            <a:r>
              <a:rPr lang="en-US" sz="1800" i="1" dirty="0">
                <a:effectLst/>
                <a:latin typeface="Times New Roman" panose="02020603050405020304" pitchFamily="18" charset="0"/>
                <a:ea typeface="SimSun" panose="02010600030101010101" pitchFamily="2" charset="-122"/>
              </a:rPr>
              <a:t>Tcf7</a:t>
            </a:r>
            <a:r>
              <a:rPr lang="en-US" sz="1800" dirty="0">
                <a:effectLst/>
                <a:latin typeface="Times New Roman" panose="02020603050405020304" pitchFamily="18" charset="0"/>
                <a:ea typeface="SimSun" panose="02010600030101010101" pitchFamily="2" charset="-122"/>
              </a:rPr>
              <a:t>FL/FL</a:t>
            </a:r>
            <a:r>
              <a:rPr lang="en-US" sz="1800" i="1" dirty="0">
                <a:effectLst/>
                <a:latin typeface="Times New Roman" panose="02020603050405020304" pitchFamily="18" charset="0"/>
                <a:ea typeface="SimSun" panose="02010600030101010101" pitchFamily="2" charset="-122"/>
              </a:rPr>
              <a:t>Lef1</a:t>
            </a:r>
            <a:r>
              <a:rPr lang="en-US" sz="1800" dirty="0">
                <a:effectLst/>
                <a:latin typeface="Times New Roman" panose="02020603050405020304" pitchFamily="18" charset="0"/>
                <a:ea typeface="SimSun" panose="02010600030101010101" pitchFamily="2" charset="-122"/>
              </a:rPr>
              <a:t>FL/FL strain was crossed with CD4-Cre or hCD2-Cre, which deleted Tcf1 and Lef1 at the </a:t>
            </a:r>
            <a:r>
              <a:rPr lang="en-US" sz="1800" dirty="0" err="1">
                <a:effectLst/>
                <a:latin typeface="Times New Roman" panose="02020603050405020304" pitchFamily="18" charset="0"/>
                <a:ea typeface="SimSun" panose="02010600030101010101" pitchFamily="2" charset="-122"/>
              </a:rPr>
              <a:t>TCRb+DP</a:t>
            </a:r>
            <a:r>
              <a:rPr lang="en-US" sz="1800" dirty="0">
                <a:effectLst/>
                <a:latin typeface="Times New Roman" panose="02020603050405020304" pitchFamily="18" charset="0"/>
                <a:ea typeface="SimSun" panose="02010600030101010101" pitchFamily="2" charset="-122"/>
              </a:rPr>
              <a:t> thymocytes or mature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cells, respectively. </a:t>
            </a:r>
          </a:p>
          <a:p>
            <a:r>
              <a:rPr lang="en-US" sz="1800" dirty="0">
                <a:effectLst/>
                <a:latin typeface="Times New Roman" panose="02020603050405020304" pitchFamily="18" charset="0"/>
                <a:ea typeface="SimSun" panose="02010600030101010101" pitchFamily="2" charset="-122"/>
              </a:rPr>
              <a:t>Splenic </a:t>
            </a:r>
            <a:r>
              <a:rPr lang="en-US" sz="1800" dirty="0" err="1">
                <a:effectLst/>
                <a:latin typeface="Times New Roman" panose="02020603050405020304" pitchFamily="18" charset="0"/>
                <a:ea typeface="SimSun" panose="02010600030101010101" pitchFamily="2" charset="-122"/>
              </a:rPr>
              <a:t>TCRb</a:t>
            </a:r>
            <a:r>
              <a:rPr lang="en-US" sz="1800" dirty="0">
                <a:effectLst/>
                <a:latin typeface="Times New Roman" panose="02020603050405020304" pitchFamily="18" charset="0"/>
                <a:ea typeface="SimSun" panose="02010600030101010101" pitchFamily="2" charset="-122"/>
              </a:rPr>
              <a:t>+ cells were analyzed for CD4</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and CD8</a:t>
            </a:r>
            <a:r>
              <a:rPr lang="en-US" sz="1800" baseline="30000" dirty="0">
                <a:effectLst/>
                <a:latin typeface="Times New Roman" panose="02020603050405020304" pitchFamily="18" charset="0"/>
                <a:ea typeface="SimSun" panose="02010600030101010101" pitchFamily="2" charset="-122"/>
              </a:rPr>
              <a:t>+</a:t>
            </a:r>
            <a:r>
              <a:rPr lang="en-US" sz="1800" dirty="0">
                <a:effectLst/>
                <a:latin typeface="Times New Roman" panose="02020603050405020304" pitchFamily="18" charset="0"/>
                <a:ea typeface="SimSun" panose="02010600030101010101" pitchFamily="2" charset="-122"/>
              </a:rPr>
              <a:t> T cell lineage distribution. </a:t>
            </a:r>
          </a:p>
          <a:p>
            <a:r>
              <a:rPr lang="en-US" sz="1800" dirty="0">
                <a:effectLst/>
                <a:latin typeface="Times New Roman" panose="02020603050405020304" pitchFamily="18" charset="0"/>
                <a:ea typeface="SimSun" panose="02010600030101010101" pitchFamily="2" charset="-122"/>
              </a:rPr>
              <a:t>Whereas CD4-Cre-mediated Tcf1/Lef1 deletion resulted in </a:t>
            </a:r>
            <a:r>
              <a:rPr lang="en-US" sz="1800" dirty="0" err="1">
                <a:effectLst/>
                <a:latin typeface="Times New Roman" panose="02020603050405020304" pitchFamily="18" charset="0"/>
                <a:ea typeface="SimSun" panose="02010600030101010101" pitchFamily="2" charset="-122"/>
              </a:rPr>
              <a:t>derepression</a:t>
            </a:r>
            <a:r>
              <a:rPr lang="en-US" sz="1800" dirty="0">
                <a:effectLst/>
                <a:latin typeface="Times New Roman" panose="02020603050405020304" pitchFamily="18" charset="0"/>
                <a:ea typeface="SimSun" panose="02010600030101010101" pitchFamily="2" charset="-122"/>
              </a:rPr>
              <a:t> of CD4 coreceptor in CD8+ T cells (right panel), hCD2-Cre-mediated deletion did not (middle panel). </a:t>
            </a:r>
            <a:endParaRPr lang="en-US" dirty="0"/>
          </a:p>
        </p:txBody>
      </p:sp>
      <p:sp>
        <p:nvSpPr>
          <p:cNvPr id="4" name="Date Placeholder 3"/>
          <p:cNvSpPr>
            <a:spLocks noGrp="1"/>
          </p:cNvSpPr>
          <p:nvPr>
            <p:ph type="dt" idx="1"/>
          </p:nvPr>
        </p:nvSpPr>
        <p:spPr/>
        <p:txBody>
          <a:bodyPr/>
          <a:lstStyle/>
          <a:p>
            <a:fld id="{4CBF8CED-8E9C-418D-8A8D-3E8ED2AED796}"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79</a:t>
            </a:fld>
            <a:endParaRPr lang="en-US"/>
          </a:p>
        </p:txBody>
      </p:sp>
    </p:spTree>
    <p:extLst>
      <p:ext uri="{BB962C8B-B14F-4D97-AF65-F5344CB8AC3E}">
        <p14:creationId xmlns:p14="http://schemas.microsoft.com/office/powerpoint/2010/main" val="113898875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Chromatin immunoprecipitation (</a:t>
            </a:r>
            <a:r>
              <a:rPr lang="en-US" sz="1800" kern="1200" dirty="0" err="1">
                <a:solidFill>
                  <a:srgbClr val="000000"/>
                </a:solidFill>
                <a:effectLst/>
                <a:latin typeface="Times New Roman" panose="02020603050405020304" pitchFamily="18" charset="0"/>
                <a:ea typeface="SimSun" panose="02010600030101010101" pitchFamily="2" charset="-122"/>
              </a:rPr>
              <a:t>ChIP</a:t>
            </a:r>
            <a:r>
              <a:rPr lang="en-US" sz="1800" kern="1200" dirty="0">
                <a:solidFill>
                  <a:srgbClr val="000000"/>
                </a:solidFill>
                <a:effectLst/>
                <a:latin typeface="Times New Roman" panose="02020603050405020304" pitchFamily="18" charset="0"/>
                <a:ea typeface="SimSun" panose="02010600030101010101" pitchFamily="2" charset="-122"/>
              </a:rPr>
              <a:t>) with massively parallel DNA sequencing to identify DNA-protein binding sites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lang="en-US" sz="1800" kern="1200" dirty="0">
                <a:solidFill>
                  <a:srgbClr val="000000"/>
                </a:solidFill>
                <a:effectLst/>
                <a:latin typeface="Times New Roman" panose="02020603050405020304" pitchFamily="18" charset="0"/>
                <a:ea typeface="SimSun" panose="02010600030101010101" pitchFamily="2" charset="-122"/>
              </a:rPr>
              <a:t>Sites of hypersensitivity (HS) are depleted of nucleosomes and are susceptible to cutting by DNase I, which releases many fragments of variable length from each hypersensitive region. The released fragments are then purified, sequenced, and the resultant sequence tags then mapped back to the genome</a:t>
            </a:r>
            <a:endParaRPr lang="en-US" dirty="0"/>
          </a:p>
        </p:txBody>
      </p:sp>
      <p:sp>
        <p:nvSpPr>
          <p:cNvPr id="4" name="Date Placeholder 3"/>
          <p:cNvSpPr>
            <a:spLocks noGrp="1"/>
          </p:cNvSpPr>
          <p:nvPr>
            <p:ph type="dt" idx="1"/>
          </p:nvPr>
        </p:nvSpPr>
        <p:spPr/>
        <p:txBody>
          <a:bodyPr/>
          <a:lstStyle/>
          <a:p>
            <a:fld id="{48C66EE5-4331-4A2A-B9FD-9E4EB5291870}"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80</a:t>
            </a:fld>
            <a:endParaRPr lang="en-US"/>
          </a:p>
        </p:txBody>
      </p:sp>
    </p:spTree>
    <p:extLst>
      <p:ext uri="{BB962C8B-B14F-4D97-AF65-F5344CB8AC3E}">
        <p14:creationId xmlns:p14="http://schemas.microsoft.com/office/powerpoint/2010/main" val="423978188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experimental setup is comparing two groups of mouse. One is WT(normal) the other is Tcf1/Lef1 deleted (also called double knock out for this group.) </a:t>
            </a:r>
          </a:p>
        </p:txBody>
      </p:sp>
    </p:spTree>
    <p:extLst>
      <p:ext uri="{BB962C8B-B14F-4D97-AF65-F5344CB8AC3E}">
        <p14:creationId xmlns:p14="http://schemas.microsoft.com/office/powerpoint/2010/main" val="38053904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To explain change of gene expression pattern caused by Tcf1 deficiency, we took a gene-centric approach for differentially expressed signature genes and observed the behavior of genomic signals.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As it is shown in the conventional model, we associated selected genes with sites that are differentially changed on chromatin accessibility and focusing on the regions with 1kilo bases extension from summit.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In the heatmap, each row shows the signal strength along the extended region and each column is annotated by signaling types. Such as: chromatin accessibility in WT and DKO, Tcf1 binding and histone modification. And the last part is the gene expression.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Basing on the change of gene expression and chromatin accessibility, they can be clustered in to 4 groups.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For example, as you can see in G4, Tcf1 bound in open chromatin regions and chromatin accessibility significant decreased in DKO, as a result, the gene expression were </a:t>
            </a:r>
            <a:r>
              <a:rPr lang="en-US" sz="1200" b="0" kern="1200" dirty="0" err="1">
                <a:solidFill>
                  <a:schemeClr val="tx1"/>
                </a:solidFill>
                <a:effectLst/>
                <a:latin typeface="+mn-lt"/>
                <a:ea typeface="+mn-ea"/>
                <a:cs typeface="+mn-cs"/>
              </a:rPr>
              <a:t>descreased</a:t>
            </a:r>
            <a:r>
              <a:rPr lang="en-US" sz="1200" b="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This </a:t>
            </a:r>
            <a:r>
              <a:rPr lang="en-US" sz="1200" b="0" dirty="0">
                <a:effectLst/>
                <a:latin typeface="Times New Roman" panose="02020603050405020304" pitchFamily="18" charset="0"/>
                <a:ea typeface="SimSun" panose="02010600030101010101" pitchFamily="2" charset="-122"/>
              </a:rPr>
              <a:t>suggests that Tcf1 have a direct role in keeping chromatin at an accessible state in CD8 T cells and it can function as an activator.</a:t>
            </a: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The slides here basically summarize the first 2 or 3 years in my PhD work. In a data orientated environment and looking into some insights in gene regulatory networks, and epigenomics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SimSun" panose="02010600030101010101" pitchFamily="2" charset="-122"/>
              <a:cs typeface="+mn-cs"/>
            </a:endParaRPr>
          </a:p>
        </p:txBody>
      </p:sp>
      <p:sp>
        <p:nvSpPr>
          <p:cNvPr id="4" name="Slide Number Placeholder 3"/>
          <p:cNvSpPr>
            <a:spLocks noGrp="1"/>
          </p:cNvSpPr>
          <p:nvPr>
            <p:ph type="sldNum" sz="quarter" idx="10"/>
          </p:nvPr>
        </p:nvSpPr>
        <p:spPr/>
        <p:txBody>
          <a:bodyPr/>
          <a:lstStyle/>
          <a:p>
            <a:fld id="{FFFD2612-DEFE-4ACC-8924-D53ECD5A6EEA}" type="slidenum">
              <a:rPr lang="en-US" smtClean="0"/>
              <a:t>82</a:t>
            </a:fld>
            <a:endParaRPr lang="en-US"/>
          </a:p>
        </p:txBody>
      </p:sp>
    </p:spTree>
    <p:extLst>
      <p:ext uri="{BB962C8B-B14F-4D97-AF65-F5344CB8AC3E}">
        <p14:creationId xmlns:p14="http://schemas.microsoft.com/office/powerpoint/2010/main" val="383374888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SimSun" panose="02010600030101010101" pitchFamily="2" charset="-122"/>
                <a:cs typeface="+mn-cs"/>
              </a:rPr>
              <a:t>And m</a:t>
            </a:r>
            <a:r>
              <a:rPr lang="en-US" sz="1200" kern="1200" dirty="0">
                <a:solidFill>
                  <a:schemeClr val="tx1"/>
                </a:solidFill>
                <a:effectLst/>
                <a:latin typeface="+mn-lt"/>
                <a:ea typeface="+mn-ea"/>
                <a:cs typeface="+mn-cs"/>
              </a:rPr>
              <a:t>ore importantly, substantial works emphasized the </a:t>
            </a:r>
            <a:r>
              <a:rPr lang="en-US" sz="1800" kern="1200" dirty="0">
                <a:solidFill>
                  <a:srgbClr val="000000"/>
                </a:solidFill>
                <a:effectLst/>
                <a:highlight>
                  <a:srgbClr val="00FF00"/>
                </a:highlight>
                <a:latin typeface="Times New Roman" panose="02020603050405020304" pitchFamily="18" charset="0"/>
                <a:ea typeface="SimSun" panose="02010600030101010101" pitchFamily="2" charset="-122"/>
              </a:rPr>
              <a:t>importance of chromatin structure to gene regulation. In summary,</a:t>
            </a:r>
            <a:r>
              <a:rPr lang="en-US" sz="1200" kern="1200" dirty="0">
                <a:solidFill>
                  <a:schemeClr val="tx1"/>
                </a:solidFill>
                <a:effectLst/>
                <a:latin typeface="+mn-lt"/>
                <a:ea typeface="+mn-ea"/>
                <a:cs typeface="+mn-cs"/>
              </a:rPr>
              <a:t> the genomes are folded at hierarchical levels and each level reflects the correlation between structure and function. </a:t>
            </a:r>
          </a:p>
          <a:p>
            <a:r>
              <a:rPr lang="en-US" sz="1200" kern="1200" dirty="0">
                <a:solidFill>
                  <a:schemeClr val="tx1"/>
                </a:solidFill>
                <a:effectLst/>
                <a:latin typeface="+mn-lt"/>
                <a:ea typeface="+mn-ea"/>
                <a:cs typeface="+mn-cs"/>
              </a:rPr>
              <a:t>For example, from a very basic level, it is shown that a looping can be formed to bring enhancers close to the promoter of target gene and activate the initiation of transcription.</a:t>
            </a:r>
          </a:p>
          <a:p>
            <a:r>
              <a:rPr lang="en-US" sz="1200" kern="1200" dirty="0">
                <a:solidFill>
                  <a:schemeClr val="tx1"/>
                </a:solidFill>
                <a:effectLst/>
                <a:latin typeface="+mn-lt"/>
                <a:ea typeface="+mn-ea"/>
                <a:cs typeface="+mn-cs"/>
              </a:rPr>
              <a:t>In here, there is another topic of looping formation through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And people can study this by looking at the </a:t>
            </a:r>
            <a:r>
              <a:rPr lang="en-US" sz="1200" kern="1200" dirty="0" err="1">
                <a:solidFill>
                  <a:schemeClr val="tx1"/>
                </a:solidFill>
                <a:effectLst/>
                <a:latin typeface="+mn-lt"/>
                <a:ea typeface="+mn-ea"/>
                <a:cs typeface="+mn-cs"/>
              </a:rPr>
              <a:t>cohensin</a:t>
            </a:r>
            <a:r>
              <a:rPr lang="en-US" sz="1200" kern="1200" dirty="0">
                <a:solidFill>
                  <a:schemeClr val="tx1"/>
                </a:solidFill>
                <a:effectLst/>
                <a:latin typeface="+mn-lt"/>
                <a:ea typeface="+mn-ea"/>
                <a:cs typeface="+mn-cs"/>
              </a:rPr>
              <a:t> or CTCF binding protein. (For time concern, I didn’t include that part.)</a:t>
            </a:r>
          </a:p>
        </p:txBody>
      </p:sp>
      <p:sp>
        <p:nvSpPr>
          <p:cNvPr id="4" name="Slide Number Placeholder 3"/>
          <p:cNvSpPr>
            <a:spLocks noGrp="1"/>
          </p:cNvSpPr>
          <p:nvPr>
            <p:ph type="sldNum" sz="quarter" idx="10"/>
          </p:nvPr>
        </p:nvSpPr>
        <p:spPr/>
        <p:txBody>
          <a:bodyPr/>
          <a:lstStyle/>
          <a:p>
            <a:fld id="{FFFD2612-DEFE-4ACC-8924-D53ECD5A6EEA}" type="slidenum">
              <a:rPr lang="en-US" smtClean="0"/>
              <a:t>83</a:t>
            </a:fld>
            <a:endParaRPr lang="en-US"/>
          </a:p>
        </p:txBody>
      </p:sp>
    </p:spTree>
    <p:extLst>
      <p:ext uri="{BB962C8B-B14F-4D97-AF65-F5344CB8AC3E}">
        <p14:creationId xmlns:p14="http://schemas.microsoft.com/office/powerpoint/2010/main" val="67007549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Pioneer factors are transcription factors that can directly bind condensed chromatin. They can have positive and negative effects on transcription and are important in recruiting other transcription factors and histone modification enzymes as well as controlling DNA methylation</a:t>
            </a:r>
          </a:p>
          <a:p>
            <a:endParaRPr lang="en-US" dirty="0"/>
          </a:p>
        </p:txBody>
      </p:sp>
      <p:sp>
        <p:nvSpPr>
          <p:cNvPr id="4" name="Date Placeholder 3"/>
          <p:cNvSpPr>
            <a:spLocks noGrp="1"/>
          </p:cNvSpPr>
          <p:nvPr>
            <p:ph type="dt" idx="1"/>
          </p:nvPr>
        </p:nvSpPr>
        <p:spPr/>
        <p:txBody>
          <a:bodyPr/>
          <a:lstStyle/>
          <a:p>
            <a:fld id="{80439239-DC66-4808-9D7E-9DC8BB35D016}"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84</a:t>
            </a:fld>
            <a:endParaRPr lang="en-US"/>
          </a:p>
        </p:txBody>
      </p:sp>
    </p:spTree>
    <p:extLst>
      <p:ext uri="{BB962C8B-B14F-4D97-AF65-F5344CB8AC3E}">
        <p14:creationId xmlns:p14="http://schemas.microsoft.com/office/powerpoint/2010/main" val="159837806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87</a:t>
            </a:fld>
            <a:endParaRPr lang="en-US"/>
          </a:p>
        </p:txBody>
      </p:sp>
    </p:spTree>
    <p:extLst>
      <p:ext uri="{BB962C8B-B14F-4D97-AF65-F5344CB8AC3E}">
        <p14:creationId xmlns:p14="http://schemas.microsoft.com/office/powerpoint/2010/main" val="34520749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According to many studies made in the past decades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Cell identity is established by lineage-determining factors,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such as transcription factors Tcf1(encoded by gene Tcf7) </a:t>
            </a:r>
            <a:r>
              <a:rPr lang="en-US" b="0" i="0" dirty="0">
                <a:solidFill>
                  <a:srgbClr val="4D4E53"/>
                </a:solidFill>
                <a:effectLst/>
                <a:latin typeface="Univers55Roman"/>
              </a:rPr>
              <a:t>and its homologous protein, Lef1</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They</a:t>
            </a:r>
            <a:r>
              <a:rPr lang="en-US" dirty="0"/>
              <a:t> were shown to play essential regulatory roles in T cells. </a:t>
            </a:r>
            <a:endParaRPr lang="en-US" sz="1200" b="0" i="0" kern="1200" dirty="0">
              <a:solidFill>
                <a:srgbClr val="4D4E53"/>
              </a:solidFill>
              <a:effectLst/>
              <a:latin typeface="Univers55Roman"/>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For example,  During</a:t>
            </a:r>
            <a:r>
              <a:rPr lang="en-US" sz="1200" dirty="0"/>
              <a:t> T cell development,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Tcf1/Lef1</a:t>
            </a:r>
            <a:r>
              <a:rPr lang="en-US" dirty="0"/>
              <a:t> contribute the </a:t>
            </a:r>
            <a:r>
              <a:rPr lang="en-US" sz="1200" b="0" i="0" kern="1200" dirty="0">
                <a:solidFill>
                  <a:srgbClr val="4D4E53"/>
                </a:solidFill>
                <a:effectLst/>
                <a:latin typeface="Univers55Roman"/>
                <a:ea typeface="+mn-ea"/>
                <a:cs typeface="+mn-cs"/>
              </a:rPr>
              <a:t>T-lineage specification and differentiation,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Required for immune function of regulatory T cells,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However, At late stages of T cell development, how the cell identity is maintained remains unknown.</a:t>
            </a:r>
            <a:r>
              <a:rPr lang="en-US" sz="1200" b="1" dirty="0">
                <a:effectLst/>
                <a:latin typeface="Times New Roman" panose="02020603050405020304" pitchFamily="18" charset="0"/>
                <a:ea typeface="Times New Roman" panose="02020603050405020304" pitchFamily="18"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p:txBody>
      </p:sp>
      <p:sp>
        <p:nvSpPr>
          <p:cNvPr id="4" name="Date Placeholder 3"/>
          <p:cNvSpPr>
            <a:spLocks noGrp="1"/>
          </p:cNvSpPr>
          <p:nvPr>
            <p:ph type="dt" idx="1"/>
          </p:nvPr>
        </p:nvSpPr>
        <p:spPr/>
        <p:txBody>
          <a:bodyPr/>
          <a:lstStyle/>
          <a:p>
            <a:fld id="{1F32CD57-9583-4112-A341-DA3BCEAB363C}"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7</a:t>
            </a:fld>
            <a:endParaRPr lang="en-US"/>
          </a:p>
        </p:txBody>
      </p:sp>
    </p:spTree>
    <p:extLst>
      <p:ext uri="{BB962C8B-B14F-4D97-AF65-F5344CB8AC3E}">
        <p14:creationId xmlns:p14="http://schemas.microsoft.com/office/powerpoint/2010/main" val="263240842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Hello everyone, thank you so much for being here. Especially thanks for your time to make this interview possible.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My name is Xiang, I am very lucky to present the major components of my research.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00000"/>
                </a:solidFill>
                <a:effectLst/>
                <a:latin typeface="Noto Serif"/>
              </a:rPr>
              <a:t>“</a:t>
            </a:r>
            <a:r>
              <a:rPr lang="en-US" sz="1200" b="1" kern="1200" dirty="0">
                <a:solidFill>
                  <a:srgbClr val="000000"/>
                </a:solidFill>
                <a:effectLst/>
                <a:ea typeface="SimSun" panose="02010600030101010101" pitchFamily="2" charset="-122"/>
              </a:rPr>
              <a:t>Study of Transcriptional and Post-transcriptional Regulation in Immune Systems</a:t>
            </a:r>
            <a:r>
              <a:rPr lang="en-US" sz="1200" b="0" i="0" dirty="0">
                <a:solidFill>
                  <a:srgbClr val="000000"/>
                </a:solidFill>
                <a:effectLst/>
                <a:latin typeface="Noto Serif"/>
              </a:rPr>
              <a:t>”</a:t>
            </a:r>
            <a:endParaRPr lang="en-US" sz="1200" dirty="0"/>
          </a:p>
        </p:txBody>
      </p:sp>
      <p:sp>
        <p:nvSpPr>
          <p:cNvPr id="4" name="Date Placeholder 3"/>
          <p:cNvSpPr>
            <a:spLocks noGrp="1"/>
          </p:cNvSpPr>
          <p:nvPr>
            <p:ph type="dt" idx="1"/>
          </p:nvPr>
        </p:nvSpPr>
        <p:spPr/>
        <p:txBody>
          <a:bodyPr/>
          <a:lstStyle/>
          <a:p>
            <a:fld id="{97962A03-75BD-4332-903E-730A394AFAB6}"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89</a:t>
            </a:fld>
            <a:endParaRPr lang="en-US"/>
          </a:p>
        </p:txBody>
      </p:sp>
    </p:spTree>
    <p:extLst>
      <p:ext uri="{BB962C8B-B14F-4D97-AF65-F5344CB8AC3E}">
        <p14:creationId xmlns:p14="http://schemas.microsoft.com/office/powerpoint/2010/main" val="26740426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A2ECD0A6-D66A-4DDF-B232-DBB50D7BD502}"/>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In this presentation, I hope to focus on Tcf1/Lef1 in mature CD8 T cells as one template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rgbClr val="4D4E53"/>
                </a:solidFill>
                <a:effectLst/>
                <a:latin typeface="Univers55Roman"/>
                <a:ea typeface="+mn-ea"/>
                <a:cs typeface="+mn-cs"/>
              </a:rPr>
              <a:t>to </a:t>
            </a:r>
            <a:r>
              <a:rPr lang="en-US" altLang="zh-CN" sz="1200" b="0" i="0" kern="1200" dirty="0">
                <a:solidFill>
                  <a:srgbClr val="4D4E53"/>
                </a:solidFill>
                <a:effectLst/>
                <a:latin typeface="Univers55Roman"/>
                <a:ea typeface="+mn-ea"/>
                <a:cs typeface="+mn-cs"/>
              </a:rPr>
              <a:t>illustrate </a:t>
            </a:r>
            <a:r>
              <a:rPr lang="en-US" sz="1200" b="0" i="0" kern="1200" dirty="0">
                <a:solidFill>
                  <a:srgbClr val="4D4E53"/>
                </a:solidFill>
                <a:effectLst/>
                <a:latin typeface="Univers55Roman"/>
                <a:ea typeface="+mn-ea"/>
                <a:cs typeface="+mn-cs"/>
              </a:rPr>
              <a:t>how cell identity is maintained through transcriptional control.</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rgbClr val="4D4E53"/>
                </a:solidFill>
                <a:effectLst/>
                <a:latin typeface="Univers55Roman"/>
                <a:ea typeface="+mn-ea"/>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The brief experimental setup is such, t</a:t>
            </a:r>
            <a:r>
              <a:rPr lang="en-US" sz="1200" b="0" i="0" u="none" strike="noStrike" kern="1200" baseline="0" dirty="0">
                <a:solidFill>
                  <a:srgbClr val="4D4E53"/>
                </a:solidFill>
                <a:effectLst/>
                <a:latin typeface="Univers55Roman"/>
                <a:ea typeface="+mn-ea"/>
                <a:cs typeface="+mn-cs"/>
              </a:rPr>
              <a:t>o compare the difference caused by Tcf1 deficiency.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We prepared two groups of mouse.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4D4E53"/>
                </a:solidFill>
                <a:effectLst/>
                <a:latin typeface="Univers55Roman"/>
              </a:rPr>
              <a:t>One is WT(normal) while the other is Tcf1/Lef1 knock out (also called double knock out for this group.)</a:t>
            </a:r>
            <a:endParaRPr lang="en-US" sz="1800" dirty="0">
              <a:solidFill>
                <a:srgbClr val="000000"/>
              </a:solidFill>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b="0" i="0" dirty="0">
                <a:solidFill>
                  <a:srgbClr val="4D4E53"/>
                </a:solidFill>
                <a:effectLst/>
                <a:latin typeface="Univers55Roman"/>
              </a:rPr>
              <a:t>We first validate expression of gene Tcf7,  measured by RNA-seq. It is clearly the second exon was knocked out and so that the </a:t>
            </a:r>
            <a:r>
              <a:rPr lang="en-US" sz="1800" dirty="0">
                <a:solidFill>
                  <a:srgbClr val="000000"/>
                </a:solidFill>
                <a:effectLst/>
                <a:latin typeface="Times New Roman" panose="02020603050405020304" pitchFamily="18" charset="0"/>
                <a:ea typeface="Times New Roman" panose="02020603050405020304" pitchFamily="18" charset="0"/>
              </a:rPr>
              <a:t>full-length Tcf1 protein cannot be produced.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To </a:t>
            </a:r>
            <a:r>
              <a:rPr lang="en-US" sz="1800" b="0" i="0" dirty="0">
                <a:solidFill>
                  <a:srgbClr val="4D4E53"/>
                </a:solidFill>
                <a:effectLst/>
                <a:latin typeface="Univers55Roman"/>
              </a:rPr>
              <a:t>Further </a:t>
            </a:r>
            <a:r>
              <a:rPr lang="en-US" sz="1800" dirty="0">
                <a:solidFill>
                  <a:srgbClr val="000000"/>
                </a:solidFill>
                <a:effectLst/>
                <a:latin typeface="Times New Roman" panose="02020603050405020304" pitchFamily="18" charset="0"/>
                <a:ea typeface="Times New Roman" panose="02020603050405020304" pitchFamily="18" charset="0"/>
              </a:rPr>
              <a:t>validate on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 we used the full length Tcf1 antiserum for </a:t>
            </a:r>
            <a:r>
              <a:rPr lang="en-US" sz="1800" dirty="0" err="1">
                <a:solidFill>
                  <a:srgbClr val="000000"/>
                </a:solidFill>
                <a:effectLst/>
                <a:latin typeface="Times New Roman" panose="02020603050405020304" pitchFamily="18" charset="0"/>
                <a:ea typeface="Times New Roman" panose="02020603050405020304" pitchFamily="18" charset="0"/>
              </a:rPr>
              <a:t>ChIP</a:t>
            </a:r>
            <a:r>
              <a:rPr lang="en-US" sz="1800" dirty="0">
                <a:solidFill>
                  <a:srgbClr val="000000"/>
                </a:solidFill>
                <a:effectLst/>
                <a:latin typeface="Times New Roman" panose="02020603050405020304" pitchFamily="18" charset="0"/>
                <a:ea typeface="Times New Roman" panose="02020603050405020304" pitchFamily="18" charset="0"/>
              </a:rPr>
              <a:t>-seq on WT and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 groups.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And if it was successfully deleted, no interaction between Tcf1 and genome should be observed.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In other words, in Tcf1 </a:t>
            </a:r>
            <a:r>
              <a:rPr lang="en-US" sz="1800" dirty="0" err="1">
                <a:solidFill>
                  <a:srgbClr val="000000"/>
                </a:solidFill>
                <a:effectLst/>
                <a:latin typeface="Times New Roman" panose="02020603050405020304" pitchFamily="18" charset="0"/>
                <a:ea typeface="Times New Roman" panose="02020603050405020304" pitchFamily="18" charset="0"/>
              </a:rPr>
              <a:t>ChIPseq</a:t>
            </a:r>
            <a:r>
              <a:rPr lang="en-US" sz="1800" dirty="0">
                <a:solidFill>
                  <a:srgbClr val="000000"/>
                </a:solidFill>
                <a:effectLst/>
                <a:latin typeface="Times New Roman" panose="02020603050405020304" pitchFamily="18" charset="0"/>
                <a:ea typeface="Times New Roman" panose="02020603050405020304" pitchFamily="18" charset="0"/>
              </a:rPr>
              <a:t> tracks shown here, the peak signals in WT should be diminished in </a:t>
            </a:r>
            <a:r>
              <a:rPr lang="en-US" sz="1800" dirty="0" err="1">
                <a:solidFill>
                  <a:srgbClr val="000000"/>
                </a:solidFill>
                <a:effectLst/>
                <a:latin typeface="Times New Roman" panose="02020603050405020304" pitchFamily="18" charset="0"/>
                <a:ea typeface="Times New Roman" panose="02020603050405020304" pitchFamily="18" charset="0"/>
              </a:rPr>
              <a:t>dKO</a:t>
            </a:r>
            <a:r>
              <a:rPr lang="en-US" sz="1800" dirty="0">
                <a:solidFill>
                  <a:srgbClr val="000000"/>
                </a:solidFill>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solidFill>
                  <a:srgbClr val="000000"/>
                </a:solidFill>
                <a:effectLst/>
                <a:latin typeface="Times New Roman" panose="02020603050405020304" pitchFamily="18" charset="0"/>
                <a:ea typeface="Times New Roman" panose="02020603050405020304" pitchFamily="18" charset="0"/>
              </a:rPr>
              <a:t>With high confidence from strong signal to noise ratio, Tcf1 was successfully deleted. Just shown like the sites I highlight.</a:t>
            </a:r>
            <a:endParaRPr lang="en-US" sz="1800" dirty="0">
              <a:effectLst/>
              <a:latin typeface="Times New Roman" panose="02020603050405020304" pitchFamily="18" charset="0"/>
              <a:ea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Then, 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a:t>
            </a:r>
            <a:endParaRPr lang="en-US" sz="1200" b="0" i="0" dirty="0">
              <a:solidFill>
                <a:srgbClr val="4D4E53"/>
              </a:solidFill>
              <a:effectLst/>
              <a:latin typeface="Univers55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To define the impact of Tcf1/Lef1 deficiency on CD8</a:t>
            </a:r>
            <a:r>
              <a:rPr lang="en-US" sz="1800" baseline="30000" dirty="0">
                <a:effectLst/>
                <a:latin typeface="Times New Roman" panose="02020603050405020304" pitchFamily="18" charset="0"/>
                <a:ea typeface="Times New Roman" panose="02020603050405020304" pitchFamily="18" charset="0"/>
              </a:rPr>
              <a:t>+</a:t>
            </a:r>
            <a:r>
              <a:rPr lang="en-US" sz="1800" dirty="0">
                <a:effectLst/>
                <a:latin typeface="Times New Roman" panose="02020603050405020304" pitchFamily="18" charset="0"/>
                <a:ea typeface="Times New Roman" panose="02020603050405020304" pitchFamily="18" charset="0"/>
              </a:rPr>
              <a:t> T cell biology,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Times New Roman" panose="02020603050405020304" pitchFamily="18" charset="0"/>
                <a:ea typeface="Times New Roman" panose="02020603050405020304" pitchFamily="18" charset="0"/>
              </a:rPr>
              <a:t>A Genome-wide RNA-seq analysis was performed </a:t>
            </a:r>
            <a:r>
              <a:rPr lang="en-US" sz="1800" b="0" i="0" dirty="0">
                <a:solidFill>
                  <a:srgbClr val="4D4E53"/>
                </a:solidFill>
                <a:effectLst/>
                <a:latin typeface="Univers55Roman"/>
                <a:ea typeface="Times New Roman" panose="02020603050405020304" pitchFamily="18" charset="0"/>
              </a:rPr>
              <a:t>between WT and </a:t>
            </a:r>
            <a:r>
              <a:rPr lang="en-US" sz="1800" b="0" i="0" dirty="0" err="1">
                <a:solidFill>
                  <a:srgbClr val="4D4E53"/>
                </a:solidFill>
                <a:effectLst/>
                <a:latin typeface="Univers55Roman"/>
                <a:ea typeface="Times New Roman" panose="02020603050405020304" pitchFamily="18" charset="0"/>
              </a:rPr>
              <a:t>dKO</a:t>
            </a:r>
            <a:r>
              <a:rPr lang="en-US" sz="1800" b="0" i="0" dirty="0">
                <a:solidFill>
                  <a:srgbClr val="4D4E53"/>
                </a:solidFill>
                <a:effectLst/>
                <a:latin typeface="Univers55Roman"/>
              </a:rPr>
              <a:t>.</a:t>
            </a:r>
            <a:endParaRPr lang="en-US" sz="1200" b="0" i="0" dirty="0">
              <a:solidFill>
                <a:srgbClr val="4D4E53"/>
              </a:solidFill>
              <a:effectLst/>
              <a:latin typeface="Univers55Roman"/>
            </a:endParaRPr>
          </a:p>
        </p:txBody>
      </p:sp>
      <p:sp>
        <p:nvSpPr>
          <p:cNvPr id="4" name="Date Placeholder 3"/>
          <p:cNvSpPr>
            <a:spLocks noGrp="1"/>
          </p:cNvSpPr>
          <p:nvPr>
            <p:ph type="dt" idx="1"/>
          </p:nvPr>
        </p:nvSpPr>
        <p:spPr/>
        <p:txBody>
          <a:bodyPr/>
          <a:lstStyle/>
          <a:p>
            <a:fld id="{B2359912-AA3C-4FFA-90A5-C53E8AFA1F27}" type="datetime1">
              <a:rPr lang="en-US" smtClean="0"/>
              <a:t>2/17/22</a:t>
            </a:fld>
            <a:endParaRPr lang="en-US"/>
          </a:p>
        </p:txBody>
      </p:sp>
      <p:sp>
        <p:nvSpPr>
          <p:cNvPr id="5" name="Slide Number Placeholder 4"/>
          <p:cNvSpPr>
            <a:spLocks noGrp="1"/>
          </p:cNvSpPr>
          <p:nvPr>
            <p:ph type="sldNum" sz="quarter" idx="5"/>
          </p:nvPr>
        </p:nvSpPr>
        <p:spPr/>
        <p:txBody>
          <a:bodyPr/>
          <a:lstStyle/>
          <a:p>
            <a:fld id="{0D506281-8A9A-4A5A-A064-771FC2D09D4B}" type="slidenum">
              <a:rPr lang="en-US" smtClean="0"/>
              <a:t>9</a:t>
            </a:fld>
            <a:endParaRPr lang="en-US"/>
          </a:p>
        </p:txBody>
      </p:sp>
    </p:spTree>
    <p:extLst>
      <p:ext uri="{BB962C8B-B14F-4D97-AF65-F5344CB8AC3E}">
        <p14:creationId xmlns:p14="http://schemas.microsoft.com/office/powerpoint/2010/main" val="6693734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1F879E-A168-4E0B-B79B-DCFB6DD628D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C539BFA-AE2B-4807-BFEB-33D336814C3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E8B8809-D04C-4DD3-9288-412A67410BD5}"/>
              </a:ext>
            </a:extLst>
          </p:cNvPr>
          <p:cNvSpPr>
            <a:spLocks noGrp="1"/>
          </p:cNvSpPr>
          <p:nvPr>
            <p:ph type="dt" sz="half" idx="10"/>
          </p:nvPr>
        </p:nvSpPr>
        <p:spPr/>
        <p:txBody>
          <a:bodyPr/>
          <a:lstStyle/>
          <a:p>
            <a:fld id="{7E86EB6F-A286-4992-994D-465D2E549BAF}" type="datetime1">
              <a:rPr lang="en-US" smtClean="0"/>
              <a:t>2/17/22</a:t>
            </a:fld>
            <a:endParaRPr lang="en-US"/>
          </a:p>
        </p:txBody>
      </p:sp>
      <p:sp>
        <p:nvSpPr>
          <p:cNvPr id="5" name="Footer Placeholder 4">
            <a:extLst>
              <a:ext uri="{FF2B5EF4-FFF2-40B4-BE49-F238E27FC236}">
                <a16:creationId xmlns:a16="http://schemas.microsoft.com/office/drawing/2014/main" id="{D417E68D-D55C-44BD-B0BF-667A82E43FD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0AD15C-81F4-4CFF-B9FC-EBD9AC284FB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51435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3655F6-096B-4BF5-A328-243D522D29F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82463FB-9508-40D1-8D03-443755790CE7}"/>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35B8C1-D6A8-4788-B75C-4C505C5DF144}"/>
              </a:ext>
            </a:extLst>
          </p:cNvPr>
          <p:cNvSpPr>
            <a:spLocks noGrp="1"/>
          </p:cNvSpPr>
          <p:nvPr>
            <p:ph type="dt" sz="half" idx="10"/>
          </p:nvPr>
        </p:nvSpPr>
        <p:spPr/>
        <p:txBody>
          <a:bodyPr/>
          <a:lstStyle/>
          <a:p>
            <a:fld id="{DA04AAD7-0504-478C-AFCE-EBD3FB363E38}" type="datetime1">
              <a:rPr lang="en-US" smtClean="0"/>
              <a:t>2/17/22</a:t>
            </a:fld>
            <a:endParaRPr lang="en-US"/>
          </a:p>
        </p:txBody>
      </p:sp>
      <p:sp>
        <p:nvSpPr>
          <p:cNvPr id="5" name="Footer Placeholder 4">
            <a:extLst>
              <a:ext uri="{FF2B5EF4-FFF2-40B4-BE49-F238E27FC236}">
                <a16:creationId xmlns:a16="http://schemas.microsoft.com/office/drawing/2014/main" id="{1C8B1295-1B93-4A29-812F-86A34C19CB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65C21DD-73ED-43A5-AF15-A55B27D155AB}"/>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765496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EB833D3-55B7-4E1F-B73F-EB39C5D0CEF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FD7ADCA-7AE4-4A15-B799-CCF6F390AA92}"/>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24DF99B-A2E4-4640-B231-08E7AA04739E}"/>
              </a:ext>
            </a:extLst>
          </p:cNvPr>
          <p:cNvSpPr>
            <a:spLocks noGrp="1"/>
          </p:cNvSpPr>
          <p:nvPr>
            <p:ph type="dt" sz="half" idx="10"/>
          </p:nvPr>
        </p:nvSpPr>
        <p:spPr/>
        <p:txBody>
          <a:bodyPr/>
          <a:lstStyle/>
          <a:p>
            <a:fld id="{046C08DD-D7B8-4CDF-8B32-036B4B2D0BF3}" type="datetime1">
              <a:rPr lang="en-US" smtClean="0"/>
              <a:t>2/17/22</a:t>
            </a:fld>
            <a:endParaRPr lang="en-US"/>
          </a:p>
        </p:txBody>
      </p:sp>
      <p:sp>
        <p:nvSpPr>
          <p:cNvPr id="5" name="Footer Placeholder 4">
            <a:extLst>
              <a:ext uri="{FF2B5EF4-FFF2-40B4-BE49-F238E27FC236}">
                <a16:creationId xmlns:a16="http://schemas.microsoft.com/office/drawing/2014/main" id="{0D2E8AF9-246D-4F12-A164-7E152E40554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BFFE8AD-1AC3-4134-B2CD-8171FFE9B9CE}"/>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125836054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tandar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548725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1_Column_Text">
  <p:cSld name="1_Column_Text">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838005" y="372316"/>
            <a:ext cx="10515900" cy="479700"/>
          </a:xfrm>
          <a:prstGeom prst="rect">
            <a:avLst/>
          </a:prstGeom>
          <a:noFill/>
          <a:ln>
            <a:noFill/>
          </a:ln>
        </p:spPr>
        <p:txBody>
          <a:bodyPr spcFirstLastPara="1" wrap="square" lIns="91425" tIns="45700" rIns="91425" bIns="45700" anchor="t" anchorCtr="0">
            <a:normAutofit/>
          </a:bodyPr>
          <a:lstStyle>
            <a:lvl1pPr marR="0" lvl="0" algn="l" rtl="0">
              <a:lnSpc>
                <a:spcPct val="100000"/>
              </a:lnSpc>
              <a:spcBef>
                <a:spcPts val="0"/>
              </a:spcBef>
              <a:spcAft>
                <a:spcPts val="0"/>
              </a:spcAft>
              <a:buClr>
                <a:srgbClr val="005999"/>
              </a:buClr>
              <a:buSzPts val="3100"/>
              <a:buFont typeface="Helvetica Neue Light"/>
              <a:buNone/>
              <a:defRPr sz="3100" b="0" i="0" u="none" strike="noStrike" cap="none">
                <a:solidFill>
                  <a:srgbClr val="005999"/>
                </a:solidFill>
                <a:latin typeface="Helvetica Neue Light"/>
                <a:ea typeface="Helvetica Neue Light"/>
                <a:cs typeface="Helvetica Neue Light"/>
                <a:sym typeface="Helvetica Neue Light"/>
              </a:defRPr>
            </a:lvl1pPr>
            <a:lvl2pPr lvl="1" rtl="0">
              <a:spcBef>
                <a:spcPts val="0"/>
              </a:spcBef>
              <a:spcAft>
                <a:spcPts val="0"/>
              </a:spcAft>
              <a:buSzPts val="1400"/>
              <a:buNone/>
              <a:defRPr sz="1900"/>
            </a:lvl2pPr>
            <a:lvl3pPr lvl="2" rtl="0">
              <a:spcBef>
                <a:spcPts val="0"/>
              </a:spcBef>
              <a:spcAft>
                <a:spcPts val="0"/>
              </a:spcAft>
              <a:buSzPts val="1400"/>
              <a:buNone/>
              <a:defRPr sz="1900"/>
            </a:lvl3pPr>
            <a:lvl4pPr lvl="3" rtl="0">
              <a:spcBef>
                <a:spcPts val="0"/>
              </a:spcBef>
              <a:spcAft>
                <a:spcPts val="0"/>
              </a:spcAft>
              <a:buSzPts val="1400"/>
              <a:buNone/>
              <a:defRPr sz="1900"/>
            </a:lvl4pPr>
            <a:lvl5pPr lvl="4" rtl="0">
              <a:spcBef>
                <a:spcPts val="0"/>
              </a:spcBef>
              <a:spcAft>
                <a:spcPts val="0"/>
              </a:spcAft>
              <a:buSzPts val="1400"/>
              <a:buNone/>
              <a:defRPr sz="1900"/>
            </a:lvl5pPr>
            <a:lvl6pPr lvl="5" rtl="0">
              <a:spcBef>
                <a:spcPts val="0"/>
              </a:spcBef>
              <a:spcAft>
                <a:spcPts val="0"/>
              </a:spcAft>
              <a:buSzPts val="1400"/>
              <a:buNone/>
              <a:defRPr sz="1900"/>
            </a:lvl6pPr>
            <a:lvl7pPr lvl="6" rtl="0">
              <a:spcBef>
                <a:spcPts val="0"/>
              </a:spcBef>
              <a:spcAft>
                <a:spcPts val="0"/>
              </a:spcAft>
              <a:buSzPts val="1400"/>
              <a:buNone/>
              <a:defRPr sz="1900"/>
            </a:lvl7pPr>
            <a:lvl8pPr lvl="7" rtl="0">
              <a:spcBef>
                <a:spcPts val="0"/>
              </a:spcBef>
              <a:spcAft>
                <a:spcPts val="0"/>
              </a:spcAft>
              <a:buSzPts val="1400"/>
              <a:buNone/>
              <a:defRPr sz="1900"/>
            </a:lvl8pPr>
            <a:lvl9pPr lvl="8" rtl="0">
              <a:spcBef>
                <a:spcPts val="0"/>
              </a:spcBef>
              <a:spcAft>
                <a:spcPts val="0"/>
              </a:spcAft>
              <a:buSzPts val="1400"/>
              <a:buNone/>
              <a:defRPr sz="1900"/>
            </a:lvl9pPr>
          </a:lstStyle>
          <a:p>
            <a:endParaRPr/>
          </a:p>
        </p:txBody>
      </p:sp>
      <p:sp>
        <p:nvSpPr>
          <p:cNvPr id="95" name="Google Shape;95;p15"/>
          <p:cNvSpPr txBox="1">
            <a:spLocks noGrp="1"/>
          </p:cNvSpPr>
          <p:nvPr>
            <p:ph type="sldNum" idx="12"/>
          </p:nvPr>
        </p:nvSpPr>
        <p:spPr>
          <a:xfrm>
            <a:off x="9455956" y="6365782"/>
            <a:ext cx="368700" cy="256800"/>
          </a:xfrm>
          <a:prstGeom prst="rect">
            <a:avLst/>
          </a:prstGeom>
          <a:noFill/>
          <a:ln>
            <a:noFill/>
          </a:ln>
        </p:spPr>
        <p:txBody>
          <a:bodyPr spcFirstLastPara="1" wrap="square" lIns="0" tIns="0" rIns="0" bIns="0" anchor="ctr" anchorCtr="0">
            <a:noAutofit/>
          </a:bodyPr>
          <a:lstStyle>
            <a:lvl1pPr marL="0" marR="0" lvl="0"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1pPr>
            <a:lvl2pPr marL="0" marR="0" lvl="1"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2pPr>
            <a:lvl3pPr marL="0" marR="0" lvl="2"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3pPr>
            <a:lvl4pPr marL="0" marR="0" lvl="3"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4pPr>
            <a:lvl5pPr marL="0" marR="0" lvl="4"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5pPr>
            <a:lvl6pPr marL="0" marR="0" lvl="5"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6pPr>
            <a:lvl7pPr marL="0" marR="0" lvl="6"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7pPr>
            <a:lvl8pPr marL="0" marR="0" lvl="7"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8pPr>
            <a:lvl9pPr marL="0" marR="0" lvl="8" indent="0" algn="r" rtl="0">
              <a:spcBef>
                <a:spcPts val="0"/>
              </a:spcBef>
              <a:buNone/>
              <a:defRPr sz="1200" b="0" i="0" u="none" strike="noStrike" cap="none">
                <a:solidFill>
                  <a:srgbClr val="888888"/>
                </a:solidFill>
                <a:latin typeface="Helvetica Neue Light"/>
                <a:ea typeface="Helvetica Neue Light"/>
                <a:cs typeface="Helvetica Neue Light"/>
                <a:sym typeface="Helvetica Neue Light"/>
              </a:defRPr>
            </a:lvl9pPr>
          </a:lstStyle>
          <a:p>
            <a:pPr marL="0" lvl="0" indent="0" algn="r" rtl="0">
              <a:spcBef>
                <a:spcPts val="0"/>
              </a:spcBef>
              <a:spcAft>
                <a:spcPts val="0"/>
              </a:spcAft>
              <a:buNone/>
            </a:pPr>
            <a:fld id="{00000000-1234-1234-1234-123412341234}" type="slidenum">
              <a:rPr lang="en-US"/>
              <a:t>‹#›</a:t>
            </a:fld>
            <a:endParaRPr/>
          </a:p>
        </p:txBody>
      </p:sp>
      <p:sp>
        <p:nvSpPr>
          <p:cNvPr id="96" name="Google Shape;96;p15"/>
          <p:cNvSpPr txBox="1">
            <a:spLocks noGrp="1"/>
          </p:cNvSpPr>
          <p:nvPr>
            <p:ph type="body" idx="1"/>
          </p:nvPr>
        </p:nvSpPr>
        <p:spPr>
          <a:xfrm>
            <a:off x="838005" y="1555750"/>
            <a:ext cx="10515900" cy="46164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100000"/>
              </a:lnSpc>
              <a:spcBef>
                <a:spcPts val="1100"/>
              </a:spcBef>
              <a:spcAft>
                <a:spcPts val="0"/>
              </a:spcAft>
              <a:buClr>
                <a:schemeClr val="dk1"/>
              </a:buClr>
              <a:buSzPts val="2000"/>
              <a:buFont typeface="Helvetica Neue"/>
              <a:buNone/>
              <a:defRPr sz="2000" b="0" i="0" u="none" strike="noStrike" cap="none">
                <a:solidFill>
                  <a:schemeClr val="dk1"/>
                </a:solidFill>
                <a:latin typeface="Helvetica Neue Light"/>
                <a:ea typeface="Helvetica Neue Light"/>
                <a:cs typeface="Helvetica Neue Light"/>
                <a:sym typeface="Helvetica Neue Light"/>
              </a:defRPr>
            </a:lvl1pPr>
            <a:lvl2pPr marL="914400" marR="0" lvl="1" indent="-336550" algn="l" rtl="0">
              <a:lnSpc>
                <a:spcPct val="100000"/>
              </a:lnSpc>
              <a:spcBef>
                <a:spcPts val="500"/>
              </a:spcBef>
              <a:spcAft>
                <a:spcPts val="0"/>
              </a:spcAft>
              <a:buClr>
                <a:schemeClr val="dk2"/>
              </a:buClr>
              <a:buSzPts val="1700"/>
              <a:buFont typeface="Helvetica Neue"/>
              <a:buChar char="–"/>
              <a:defRPr sz="1700" b="0" i="0" u="none" strike="noStrike" cap="none">
                <a:solidFill>
                  <a:schemeClr val="dk2"/>
                </a:solidFill>
                <a:latin typeface="Helvetica Neue Light"/>
                <a:ea typeface="Helvetica Neue Light"/>
                <a:cs typeface="Helvetica Neue Light"/>
                <a:sym typeface="Helvetica Neue Light"/>
              </a:defRPr>
            </a:lvl2pPr>
            <a:lvl3pPr marL="1371600" marR="0" lvl="2"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3pPr>
            <a:lvl4pPr marL="1828800" marR="0" lvl="3" indent="-323850" algn="l" rtl="0">
              <a:lnSpc>
                <a:spcPct val="100000"/>
              </a:lnSpc>
              <a:spcBef>
                <a:spcPts val="500"/>
              </a:spcBef>
              <a:spcAft>
                <a:spcPts val="0"/>
              </a:spcAft>
              <a:buClr>
                <a:schemeClr val="dk2"/>
              </a:buClr>
              <a:buSzPts val="1500"/>
              <a:buFont typeface="Helvetica Neue"/>
              <a:buChar char="–"/>
              <a:defRPr sz="1500" b="0" i="0" u="none" strike="noStrike" cap="none">
                <a:solidFill>
                  <a:schemeClr val="dk2"/>
                </a:solidFill>
                <a:latin typeface="Helvetica Neue Light"/>
                <a:ea typeface="Helvetica Neue Light"/>
                <a:cs typeface="Helvetica Neue Light"/>
                <a:sym typeface="Helvetica Neue Light"/>
              </a:defRPr>
            </a:lvl4pPr>
            <a:lvl5pPr marL="2286000" marR="0" lvl="4" indent="-323850" algn="l" rtl="0">
              <a:lnSpc>
                <a:spcPct val="100000"/>
              </a:lnSpc>
              <a:spcBef>
                <a:spcPts val="500"/>
              </a:spcBef>
              <a:spcAft>
                <a:spcPts val="0"/>
              </a:spcAft>
              <a:buClr>
                <a:schemeClr val="dk1"/>
              </a:buClr>
              <a:buSzPts val="1500"/>
              <a:buFont typeface="Helvetica Neue"/>
              <a:buChar char="–"/>
              <a:defRPr sz="1500" b="0" i="0" u="none" strike="noStrike" cap="none">
                <a:solidFill>
                  <a:schemeClr val="dk1"/>
                </a:solidFill>
                <a:latin typeface="Helvetica Neue Light"/>
                <a:ea typeface="Helvetica Neue Light"/>
                <a:cs typeface="Helvetica Neue Light"/>
                <a:sym typeface="Helvetica Neue Light"/>
              </a:defRPr>
            </a:lvl5pPr>
            <a:lvl6pPr marL="2743200" marR="0" lvl="5" indent="-323850" algn="l" rtl="0">
              <a:lnSpc>
                <a:spcPct val="100000"/>
              </a:lnSpc>
              <a:spcBef>
                <a:spcPts val="500"/>
              </a:spcBef>
              <a:spcAft>
                <a:spcPts val="0"/>
              </a:spcAft>
              <a:buClr>
                <a:srgbClr val="326297"/>
              </a:buClr>
              <a:buSzPts val="1500"/>
              <a:buFont typeface="Calibri"/>
              <a:buChar char="–"/>
              <a:defRPr sz="1500" b="0" i="0" u="none" strike="noStrike" cap="none">
                <a:solidFill>
                  <a:schemeClr val="dk2"/>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cxnSp>
        <p:nvCxnSpPr>
          <p:cNvPr id="97" name="Google Shape;97;p15"/>
          <p:cNvCxnSpPr/>
          <p:nvPr/>
        </p:nvCxnSpPr>
        <p:spPr>
          <a:xfrm>
            <a:off x="9933929" y="6360761"/>
            <a:ext cx="0" cy="266700"/>
          </a:xfrm>
          <a:prstGeom prst="straightConnector1">
            <a:avLst/>
          </a:prstGeom>
          <a:noFill/>
          <a:ln w="9525" cap="flat" cmpd="sng">
            <a:solidFill>
              <a:schemeClr val="accent1"/>
            </a:solidFill>
            <a:prstDash val="solid"/>
            <a:miter lim="800000"/>
            <a:headEnd type="none" w="sm" len="sm"/>
            <a:tailEnd type="none" w="sm" len="sm"/>
          </a:ln>
        </p:spPr>
      </p:cxnSp>
      <p:sp>
        <p:nvSpPr>
          <p:cNvPr id="98" name="Google Shape;98;p15"/>
          <p:cNvSpPr txBox="1">
            <a:spLocks noGrp="1"/>
          </p:cNvSpPr>
          <p:nvPr>
            <p:ph type="body" idx="2"/>
          </p:nvPr>
        </p:nvSpPr>
        <p:spPr>
          <a:xfrm>
            <a:off x="838005" y="6350487"/>
            <a:ext cx="7607700" cy="195300"/>
          </a:xfrm>
          <a:prstGeom prst="rect">
            <a:avLst/>
          </a:prstGeom>
          <a:noFill/>
          <a:ln>
            <a:noFill/>
          </a:ln>
        </p:spPr>
        <p:txBody>
          <a:bodyPr spcFirstLastPara="1" wrap="square" lIns="91425" tIns="45700" rIns="91425" bIns="45700" anchor="t" anchorCtr="0">
            <a:normAutofit/>
          </a:bodyPr>
          <a:lstStyle>
            <a:lvl1pPr marL="457200" marR="0" lvl="0" indent="-228600" algn="l" rtl="0">
              <a:lnSpc>
                <a:spcPct val="90000"/>
              </a:lnSpc>
              <a:spcBef>
                <a:spcPts val="1100"/>
              </a:spcBef>
              <a:spcAft>
                <a:spcPts val="0"/>
              </a:spcAft>
              <a:buClr>
                <a:srgbClr val="7F7F7F"/>
              </a:buClr>
              <a:buSzPts val="800"/>
              <a:buFont typeface="Arial"/>
              <a:buNone/>
              <a:defRPr sz="800" b="0" i="0" u="none" strike="noStrike" cap="none">
                <a:solidFill>
                  <a:srgbClr val="7F7F7F"/>
                </a:solidFill>
                <a:latin typeface="Helvetica Neue Light"/>
                <a:ea typeface="Helvetica Neue Light"/>
                <a:cs typeface="Helvetica Neue Light"/>
                <a:sym typeface="Helvetica Neue Ligh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Helvetica Neue Light"/>
                <a:ea typeface="Helvetica Neue Light"/>
                <a:cs typeface="Helvetica Neue Light"/>
                <a:sym typeface="Helvetica Neue Ligh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Helvetica Neue Light"/>
                <a:ea typeface="Helvetica Neue Light"/>
                <a:cs typeface="Helvetica Neue Light"/>
                <a:sym typeface="Helvetica Neue Light"/>
              </a:defRPr>
            </a:lvl3pPr>
            <a:lvl4pPr marL="1828800" marR="0" lvl="3"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4pPr>
            <a:lvl5pPr marL="2286000" marR="0" lvl="4"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Helvetica Neue Light"/>
                <a:ea typeface="Helvetica Neue Light"/>
                <a:cs typeface="Helvetica Neue Light"/>
                <a:sym typeface="Helvetica Neue Light"/>
              </a:defRPr>
            </a:lvl9pPr>
          </a:lstStyle>
          <a:p>
            <a:endParaRPr/>
          </a:p>
        </p:txBody>
      </p:sp>
      <p:pic>
        <p:nvPicPr>
          <p:cNvPr id="99" name="Google Shape;99;p15"/>
          <p:cNvPicPr preferRelativeResize="0"/>
          <p:nvPr/>
        </p:nvPicPr>
        <p:blipFill rotWithShape="1">
          <a:blip r:embed="rId2">
            <a:alphaModFix/>
          </a:blip>
          <a:srcRect/>
          <a:stretch/>
        </p:blipFill>
        <p:spPr>
          <a:xfrm>
            <a:off x="10023475" y="6350280"/>
            <a:ext cx="1371604" cy="289996"/>
          </a:xfrm>
          <a:prstGeom prst="rect">
            <a:avLst/>
          </a:prstGeom>
          <a:noFill/>
          <a:ln>
            <a:noFill/>
          </a:ln>
        </p:spPr>
      </p:pic>
    </p:spTree>
    <p:extLst>
      <p:ext uri="{BB962C8B-B14F-4D97-AF65-F5344CB8AC3E}">
        <p14:creationId xmlns:p14="http://schemas.microsoft.com/office/powerpoint/2010/main" val="2347941475"/>
      </p:ext>
    </p:extLst>
  </p:cSld>
  <p:clrMapOvr>
    <a:masterClrMapping/>
  </p:clrMapOvr>
  <p:extLst>
    <p:ext uri="{DCECCB84-F9BA-43D5-87BE-67443E8EF086}">
      <p15:sldGuideLst xmlns:p15="http://schemas.microsoft.com/office/powerpoint/2012/main">
        <p15:guide id="1" orient="horz" pos="1176">
          <p15:clr>
            <a:srgbClr val="FBAE40"/>
          </p15:clr>
        </p15:guide>
        <p15:guide id="2" orient="horz" pos="3888">
          <p15:clr>
            <a:srgbClr val="FBAE40"/>
          </p15:clr>
        </p15:guide>
        <p15:guide id="3" orient="horz" pos="4008">
          <p15:clr>
            <a:srgbClr val="FBAE40"/>
          </p15:clr>
        </p15:guide>
        <p15:guide id="4" orient="horz" pos="4176">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ransition_Slide">
  <p:cSld name="Transition_Slide">
    <p:spTree>
      <p:nvGrpSpPr>
        <p:cNvPr id="1" name="Shape 100"/>
        <p:cNvGrpSpPr/>
        <p:nvPr/>
      </p:nvGrpSpPr>
      <p:grpSpPr>
        <a:xfrm>
          <a:off x="0" y="0"/>
          <a:ext cx="0" cy="0"/>
          <a:chOff x="0" y="0"/>
          <a:chExt cx="0" cy="0"/>
        </a:xfrm>
      </p:grpSpPr>
      <p:pic>
        <p:nvPicPr>
          <p:cNvPr id="101" name="Google Shape;101;p16"/>
          <p:cNvPicPr preferRelativeResize="0"/>
          <p:nvPr/>
        </p:nvPicPr>
        <p:blipFill rotWithShape="1">
          <a:blip r:embed="rId2">
            <a:alphaModFix/>
          </a:blip>
          <a:srcRect/>
          <a:stretch/>
        </p:blipFill>
        <p:spPr>
          <a:xfrm>
            <a:off x="9324109" y="-19555"/>
            <a:ext cx="2881744" cy="6894125"/>
          </a:xfrm>
          <a:prstGeom prst="rect">
            <a:avLst/>
          </a:prstGeom>
          <a:noFill/>
          <a:ln>
            <a:noFill/>
          </a:ln>
        </p:spPr>
      </p:pic>
      <p:sp>
        <p:nvSpPr>
          <p:cNvPr id="102" name="Google Shape;102;p16"/>
          <p:cNvSpPr txBox="1">
            <a:spLocks noGrp="1"/>
          </p:cNvSpPr>
          <p:nvPr>
            <p:ph type="title"/>
          </p:nvPr>
        </p:nvSpPr>
        <p:spPr>
          <a:xfrm>
            <a:off x="838007" y="2318732"/>
            <a:ext cx="8347800" cy="479700"/>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005999"/>
              </a:buClr>
              <a:buSzPts val="3000"/>
              <a:buFont typeface="Helvetica Neue"/>
              <a:buNone/>
              <a:defRPr sz="3000" b="0" i="0" u="none" strike="noStrike" cap="none">
                <a:solidFill>
                  <a:srgbClr val="005999"/>
                </a:solidFill>
                <a:latin typeface="Helvetica Neue"/>
                <a:ea typeface="Helvetica Neue"/>
                <a:cs typeface="Helvetica Neue"/>
                <a:sym typeface="Helvetica Neue"/>
              </a:defRPr>
            </a:lvl1pPr>
            <a:lvl2pPr lvl="1" algn="l" rtl="0">
              <a:lnSpc>
                <a:spcPct val="100000"/>
              </a:lnSpc>
              <a:spcBef>
                <a:spcPts val="0"/>
              </a:spcBef>
              <a:spcAft>
                <a:spcPts val="0"/>
              </a:spcAft>
              <a:buSzPts val="1400"/>
              <a:buNone/>
              <a:defRPr sz="1800"/>
            </a:lvl2pPr>
            <a:lvl3pPr lvl="2" algn="l" rtl="0">
              <a:lnSpc>
                <a:spcPct val="100000"/>
              </a:lnSpc>
              <a:spcBef>
                <a:spcPts val="0"/>
              </a:spcBef>
              <a:spcAft>
                <a:spcPts val="0"/>
              </a:spcAft>
              <a:buSzPts val="1400"/>
              <a:buNone/>
              <a:defRPr sz="1800"/>
            </a:lvl3pPr>
            <a:lvl4pPr lvl="3" algn="l" rtl="0">
              <a:lnSpc>
                <a:spcPct val="100000"/>
              </a:lnSpc>
              <a:spcBef>
                <a:spcPts val="0"/>
              </a:spcBef>
              <a:spcAft>
                <a:spcPts val="0"/>
              </a:spcAft>
              <a:buSzPts val="1400"/>
              <a:buNone/>
              <a:defRPr sz="1800"/>
            </a:lvl4pPr>
            <a:lvl5pPr lvl="4" algn="l" rtl="0">
              <a:lnSpc>
                <a:spcPct val="100000"/>
              </a:lnSpc>
              <a:spcBef>
                <a:spcPts val="0"/>
              </a:spcBef>
              <a:spcAft>
                <a:spcPts val="0"/>
              </a:spcAft>
              <a:buSzPts val="1400"/>
              <a:buNone/>
              <a:defRPr sz="1800"/>
            </a:lvl5pPr>
            <a:lvl6pPr lvl="5" algn="l" rtl="0">
              <a:lnSpc>
                <a:spcPct val="100000"/>
              </a:lnSpc>
              <a:spcBef>
                <a:spcPts val="0"/>
              </a:spcBef>
              <a:spcAft>
                <a:spcPts val="0"/>
              </a:spcAft>
              <a:buSzPts val="1400"/>
              <a:buNone/>
              <a:defRPr sz="1800"/>
            </a:lvl6pPr>
            <a:lvl7pPr lvl="6" algn="l" rtl="0">
              <a:lnSpc>
                <a:spcPct val="100000"/>
              </a:lnSpc>
              <a:spcBef>
                <a:spcPts val="0"/>
              </a:spcBef>
              <a:spcAft>
                <a:spcPts val="0"/>
              </a:spcAft>
              <a:buSzPts val="1400"/>
              <a:buNone/>
              <a:defRPr sz="1800"/>
            </a:lvl7pPr>
            <a:lvl8pPr lvl="7" algn="l" rtl="0">
              <a:lnSpc>
                <a:spcPct val="100000"/>
              </a:lnSpc>
              <a:spcBef>
                <a:spcPts val="0"/>
              </a:spcBef>
              <a:spcAft>
                <a:spcPts val="0"/>
              </a:spcAft>
              <a:buSzPts val="1400"/>
              <a:buNone/>
              <a:defRPr sz="1800"/>
            </a:lvl8pPr>
            <a:lvl9pPr lvl="8" algn="l" rtl="0">
              <a:lnSpc>
                <a:spcPct val="100000"/>
              </a:lnSpc>
              <a:spcBef>
                <a:spcPts val="0"/>
              </a:spcBef>
              <a:spcAft>
                <a:spcPts val="0"/>
              </a:spcAft>
              <a:buSzPts val="1400"/>
              <a:buNone/>
              <a:defRPr sz="1800"/>
            </a:lvl9pPr>
          </a:lstStyle>
          <a:p>
            <a:endParaRPr/>
          </a:p>
        </p:txBody>
      </p:sp>
      <p:pic>
        <p:nvPicPr>
          <p:cNvPr id="103" name="Google Shape;103;p16"/>
          <p:cNvPicPr preferRelativeResize="0"/>
          <p:nvPr/>
        </p:nvPicPr>
        <p:blipFill rotWithShape="1">
          <a:blip r:embed="rId3">
            <a:alphaModFix/>
          </a:blip>
          <a:srcRect/>
          <a:stretch/>
        </p:blipFill>
        <p:spPr>
          <a:xfrm>
            <a:off x="9797090" y="6262278"/>
            <a:ext cx="1970981" cy="174460"/>
          </a:xfrm>
          <a:prstGeom prst="rect">
            <a:avLst/>
          </a:prstGeom>
          <a:noFill/>
          <a:ln>
            <a:noFill/>
          </a:ln>
        </p:spPr>
      </p:pic>
    </p:spTree>
    <p:extLst>
      <p:ext uri="{BB962C8B-B14F-4D97-AF65-F5344CB8AC3E}">
        <p14:creationId xmlns:p14="http://schemas.microsoft.com/office/powerpoint/2010/main" val="853783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31CB0F-CB67-47B4-B7CD-6201803650E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9CD80F63-3AEF-403C-986E-43538B4CD7C2}"/>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F7EA260-27CE-44E3-A57B-4BF5AEE43435}"/>
              </a:ext>
            </a:extLst>
          </p:cNvPr>
          <p:cNvSpPr>
            <a:spLocks noGrp="1"/>
          </p:cNvSpPr>
          <p:nvPr>
            <p:ph type="dt" sz="half" idx="10"/>
          </p:nvPr>
        </p:nvSpPr>
        <p:spPr/>
        <p:txBody>
          <a:bodyPr/>
          <a:lstStyle/>
          <a:p>
            <a:fld id="{5FA74734-03D9-4C92-BAA9-B54AE4D915C1}" type="datetime1">
              <a:rPr lang="en-US" smtClean="0"/>
              <a:t>2/17/22</a:t>
            </a:fld>
            <a:endParaRPr lang="en-US"/>
          </a:p>
        </p:txBody>
      </p:sp>
      <p:sp>
        <p:nvSpPr>
          <p:cNvPr id="5" name="Footer Placeholder 4">
            <a:extLst>
              <a:ext uri="{FF2B5EF4-FFF2-40B4-BE49-F238E27FC236}">
                <a16:creationId xmlns:a16="http://schemas.microsoft.com/office/drawing/2014/main" id="{B45F264E-6083-48BB-86F6-A91B63EAD16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A9777A-70BA-4B01-9F4A-B9626EE4EAF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933001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B5DE69-408F-4ED9-A097-59B172D94819}"/>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C58B634-39FB-492C-B293-5D9D8DC5E51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4F22ED-D3B0-4A4B-951B-10FC66CACEDB}"/>
              </a:ext>
            </a:extLst>
          </p:cNvPr>
          <p:cNvSpPr>
            <a:spLocks noGrp="1"/>
          </p:cNvSpPr>
          <p:nvPr>
            <p:ph type="dt" sz="half" idx="10"/>
          </p:nvPr>
        </p:nvSpPr>
        <p:spPr/>
        <p:txBody>
          <a:bodyPr/>
          <a:lstStyle/>
          <a:p>
            <a:fld id="{B9131E36-764E-422C-9233-7F95544AC311}" type="datetime1">
              <a:rPr lang="en-US" smtClean="0"/>
              <a:t>2/17/22</a:t>
            </a:fld>
            <a:endParaRPr lang="en-US"/>
          </a:p>
        </p:txBody>
      </p:sp>
      <p:sp>
        <p:nvSpPr>
          <p:cNvPr id="5" name="Footer Placeholder 4">
            <a:extLst>
              <a:ext uri="{FF2B5EF4-FFF2-40B4-BE49-F238E27FC236}">
                <a16:creationId xmlns:a16="http://schemas.microsoft.com/office/drawing/2014/main" id="{29779299-0FE1-4C1A-B6A9-E5F8857FDA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FA993E7-DFC3-453B-810C-392CC775C98C}"/>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353810656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20E4C2-F84E-45ED-B934-73B593E3DA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69D1C0-FF89-494F-8D70-FAE50FCB42A9}"/>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94AD70B-B97A-4456-8F49-EAA5F67EE431}"/>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813A300-324D-42E5-A548-059B7F8F64AA}"/>
              </a:ext>
            </a:extLst>
          </p:cNvPr>
          <p:cNvSpPr>
            <a:spLocks noGrp="1"/>
          </p:cNvSpPr>
          <p:nvPr>
            <p:ph type="dt" sz="half" idx="10"/>
          </p:nvPr>
        </p:nvSpPr>
        <p:spPr/>
        <p:txBody>
          <a:bodyPr/>
          <a:lstStyle/>
          <a:p>
            <a:fld id="{84259504-707A-4E6F-AC52-0A165F21E1AF}" type="datetime1">
              <a:rPr lang="en-US" smtClean="0"/>
              <a:t>2/17/22</a:t>
            </a:fld>
            <a:endParaRPr lang="en-US"/>
          </a:p>
        </p:txBody>
      </p:sp>
      <p:sp>
        <p:nvSpPr>
          <p:cNvPr id="6" name="Footer Placeholder 5">
            <a:extLst>
              <a:ext uri="{FF2B5EF4-FFF2-40B4-BE49-F238E27FC236}">
                <a16:creationId xmlns:a16="http://schemas.microsoft.com/office/drawing/2014/main" id="{B76C8B22-76F0-4EE8-A3C5-77E49850B21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4C4C98-5736-4838-81CD-8743AC6D3737}"/>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9155169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1CEF7C-8FEF-4007-9326-77A8F98A55E0}"/>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6B6AFFA-C6CD-484B-A26A-67B2D1B22C4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0CB2047-625D-46B3-AF37-9BAAA222F28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7CF5B1B-7591-484F-A5FB-DD7601B5476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8A15C79A-EAE3-4298-A8DB-69B3D4F93F15}"/>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AEB32B9-B9E5-4285-9E0C-006BB8102BB1}"/>
              </a:ext>
            </a:extLst>
          </p:cNvPr>
          <p:cNvSpPr>
            <a:spLocks noGrp="1"/>
          </p:cNvSpPr>
          <p:nvPr>
            <p:ph type="dt" sz="half" idx="10"/>
          </p:nvPr>
        </p:nvSpPr>
        <p:spPr/>
        <p:txBody>
          <a:bodyPr/>
          <a:lstStyle/>
          <a:p>
            <a:fld id="{65450F35-F9F8-40EB-AD3C-F57C69A28532}" type="datetime1">
              <a:rPr lang="en-US" smtClean="0"/>
              <a:t>2/17/22</a:t>
            </a:fld>
            <a:endParaRPr lang="en-US"/>
          </a:p>
        </p:txBody>
      </p:sp>
      <p:sp>
        <p:nvSpPr>
          <p:cNvPr id="8" name="Footer Placeholder 7">
            <a:extLst>
              <a:ext uri="{FF2B5EF4-FFF2-40B4-BE49-F238E27FC236}">
                <a16:creationId xmlns:a16="http://schemas.microsoft.com/office/drawing/2014/main" id="{4D3E585D-EFDC-41D4-B6E2-7B2A1ACA5E1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1FA301-D893-4A69-B9BD-BEE3FBA0379A}"/>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576818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D691BB-D245-4B0A-877A-063AA3E4B46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0407079-AA71-4568-85BB-65ACED9A92F4}"/>
              </a:ext>
            </a:extLst>
          </p:cNvPr>
          <p:cNvSpPr>
            <a:spLocks noGrp="1"/>
          </p:cNvSpPr>
          <p:nvPr>
            <p:ph type="dt" sz="half" idx="10"/>
          </p:nvPr>
        </p:nvSpPr>
        <p:spPr/>
        <p:txBody>
          <a:bodyPr/>
          <a:lstStyle/>
          <a:p>
            <a:fld id="{C2F2687D-C31A-4F13-87BF-B803EB130141}" type="datetime1">
              <a:rPr lang="en-US" smtClean="0"/>
              <a:t>2/17/22</a:t>
            </a:fld>
            <a:endParaRPr lang="en-US"/>
          </a:p>
        </p:txBody>
      </p:sp>
      <p:sp>
        <p:nvSpPr>
          <p:cNvPr id="4" name="Footer Placeholder 3">
            <a:extLst>
              <a:ext uri="{FF2B5EF4-FFF2-40B4-BE49-F238E27FC236}">
                <a16:creationId xmlns:a16="http://schemas.microsoft.com/office/drawing/2014/main" id="{C06337E3-A50C-4F78-80C5-7D68ED66C41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43CD5F-2F23-4896-8F73-9BB7E4BEA480}"/>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41374945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B65A7EE-3F91-495D-9082-6C9CFD6FF959}"/>
              </a:ext>
            </a:extLst>
          </p:cNvPr>
          <p:cNvSpPr>
            <a:spLocks noGrp="1"/>
          </p:cNvSpPr>
          <p:nvPr>
            <p:ph type="dt" sz="half" idx="10"/>
          </p:nvPr>
        </p:nvSpPr>
        <p:spPr/>
        <p:txBody>
          <a:bodyPr/>
          <a:lstStyle/>
          <a:p>
            <a:fld id="{006A67A1-9829-4C58-92EF-FA1E6DFCCBB4}" type="datetime1">
              <a:rPr lang="en-US" smtClean="0"/>
              <a:t>2/17/22</a:t>
            </a:fld>
            <a:endParaRPr lang="en-US"/>
          </a:p>
        </p:txBody>
      </p:sp>
      <p:sp>
        <p:nvSpPr>
          <p:cNvPr id="3" name="Footer Placeholder 2">
            <a:extLst>
              <a:ext uri="{FF2B5EF4-FFF2-40B4-BE49-F238E27FC236}">
                <a16:creationId xmlns:a16="http://schemas.microsoft.com/office/drawing/2014/main" id="{98214E35-E025-4002-B54B-CA325ECB83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D5431B-32ED-47D5-8EED-76C6F395BEA0}"/>
              </a:ext>
            </a:extLst>
          </p:cNvPr>
          <p:cNvSpPr>
            <a:spLocks noGrp="1"/>
          </p:cNvSpPr>
          <p:nvPr>
            <p:ph type="sldNum" sz="quarter" idx="12"/>
          </p:nvPr>
        </p:nvSpPr>
        <p:spPr/>
        <p:txBody>
          <a:bodyPr/>
          <a:lstStyle/>
          <a:p>
            <a:fld id="{DBA6DB61-4362-44D1-BB09-4F1914041657}" type="slidenum">
              <a:rPr lang="en-US" smtClean="0"/>
              <a:t>‹#›</a:t>
            </a:fld>
            <a:endParaRPr lang="en-US"/>
          </a:p>
        </p:txBody>
      </p:sp>
      <p:sp>
        <p:nvSpPr>
          <p:cNvPr id="5" name="Title 1">
            <a:extLst>
              <a:ext uri="{FF2B5EF4-FFF2-40B4-BE49-F238E27FC236}">
                <a16:creationId xmlns:a16="http://schemas.microsoft.com/office/drawing/2014/main" id="{0E038012-1ADA-46C2-8D2E-E5C5B76F840E}"/>
              </a:ext>
            </a:extLst>
          </p:cNvPr>
          <p:cNvSpPr txBox="1">
            <a:spLocks/>
          </p:cNvSpPr>
          <p:nvPr userDrawn="1"/>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solidFill>
                  <a:schemeClr val="bg1"/>
                </a:solidFill>
              </a:rPr>
              <a:t>Title</a:t>
            </a:r>
            <a:endParaRPr lang="en-US" dirty="0">
              <a:solidFill>
                <a:schemeClr val="bg1"/>
              </a:solidFill>
            </a:endParaRPr>
          </a:p>
        </p:txBody>
      </p:sp>
    </p:spTree>
    <p:extLst>
      <p:ext uri="{BB962C8B-B14F-4D97-AF65-F5344CB8AC3E}">
        <p14:creationId xmlns:p14="http://schemas.microsoft.com/office/powerpoint/2010/main" val="6547355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9633FE-2EC3-4A48-9A47-0F9E9AF9393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9EDFEBE-5BA0-431F-A575-7D57BA59122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85F0B7-D843-4A54-9FF1-A3797FE05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ED37890-49FE-48EE-8B13-8A151C6CBCCF}"/>
              </a:ext>
            </a:extLst>
          </p:cNvPr>
          <p:cNvSpPr>
            <a:spLocks noGrp="1"/>
          </p:cNvSpPr>
          <p:nvPr>
            <p:ph type="dt" sz="half" idx="10"/>
          </p:nvPr>
        </p:nvSpPr>
        <p:spPr/>
        <p:txBody>
          <a:bodyPr/>
          <a:lstStyle/>
          <a:p>
            <a:fld id="{714F2633-87E8-422A-B01A-1827F7AE9CFC}" type="datetime1">
              <a:rPr lang="en-US" smtClean="0"/>
              <a:t>2/17/22</a:t>
            </a:fld>
            <a:endParaRPr lang="en-US"/>
          </a:p>
        </p:txBody>
      </p:sp>
      <p:sp>
        <p:nvSpPr>
          <p:cNvPr id="6" name="Footer Placeholder 5">
            <a:extLst>
              <a:ext uri="{FF2B5EF4-FFF2-40B4-BE49-F238E27FC236}">
                <a16:creationId xmlns:a16="http://schemas.microsoft.com/office/drawing/2014/main" id="{15F7EB8C-75CF-4CF2-992E-D3851BFE82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3A9D32A-D762-4E3C-857E-012CEC45F9F4}"/>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212592263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25F8FA-2369-462B-A3DC-D4264FE4997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1754E4E-AF26-4579-BC47-A99B5904F8C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11F8798-02B2-42F7-A6C7-DF38C52B2F9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4351BCC0-665B-4F34-B3DD-0D299698C97B}"/>
              </a:ext>
            </a:extLst>
          </p:cNvPr>
          <p:cNvSpPr>
            <a:spLocks noGrp="1"/>
          </p:cNvSpPr>
          <p:nvPr>
            <p:ph type="dt" sz="half" idx="10"/>
          </p:nvPr>
        </p:nvSpPr>
        <p:spPr/>
        <p:txBody>
          <a:bodyPr/>
          <a:lstStyle/>
          <a:p>
            <a:fld id="{F4309A66-E546-4792-98D6-1CBD3CF08F56}" type="datetime1">
              <a:rPr lang="en-US" smtClean="0"/>
              <a:t>2/17/22</a:t>
            </a:fld>
            <a:endParaRPr lang="en-US"/>
          </a:p>
        </p:txBody>
      </p:sp>
      <p:sp>
        <p:nvSpPr>
          <p:cNvPr id="6" name="Footer Placeholder 5">
            <a:extLst>
              <a:ext uri="{FF2B5EF4-FFF2-40B4-BE49-F238E27FC236}">
                <a16:creationId xmlns:a16="http://schemas.microsoft.com/office/drawing/2014/main" id="{AB377A30-69AB-47E4-9DC1-67894E59FCD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9B673-4A15-4E18-964B-BE001C658762}"/>
              </a:ext>
            </a:extLst>
          </p:cNvPr>
          <p:cNvSpPr>
            <a:spLocks noGrp="1"/>
          </p:cNvSpPr>
          <p:nvPr>
            <p:ph type="sldNum" sz="quarter" idx="12"/>
          </p:nvPr>
        </p:nvSpPr>
        <p:spPr/>
        <p:txBody>
          <a:bodyPr/>
          <a:lstStyle/>
          <a:p>
            <a:fld id="{DBA6DB61-4362-44D1-BB09-4F1914041657}" type="slidenum">
              <a:rPr lang="en-US" smtClean="0"/>
              <a:t>‹#›</a:t>
            </a:fld>
            <a:endParaRPr lang="en-US"/>
          </a:p>
        </p:txBody>
      </p:sp>
    </p:spTree>
    <p:extLst>
      <p:ext uri="{BB962C8B-B14F-4D97-AF65-F5344CB8AC3E}">
        <p14:creationId xmlns:p14="http://schemas.microsoft.com/office/powerpoint/2010/main" val="6067704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97AE127-76C6-4F32-9813-513F47BB3FA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0E46FF3-4C47-4A56-AECA-4DBAAD85278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965F334-3A19-4707-A20C-E25C60D357D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14A220-7C35-4E3F-A9E4-C743FB6DA6AE}" type="datetime1">
              <a:rPr lang="en-US" smtClean="0"/>
              <a:t>2/17/22</a:t>
            </a:fld>
            <a:endParaRPr lang="en-US"/>
          </a:p>
        </p:txBody>
      </p:sp>
      <p:sp>
        <p:nvSpPr>
          <p:cNvPr id="5" name="Footer Placeholder 4">
            <a:extLst>
              <a:ext uri="{FF2B5EF4-FFF2-40B4-BE49-F238E27FC236}">
                <a16:creationId xmlns:a16="http://schemas.microsoft.com/office/drawing/2014/main" id="{2BB15AEC-95CF-4F91-AA5C-D11F0BF41F7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18F5681-0D42-4845-A54F-8D1EF121185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BA6DB61-4362-44D1-BB09-4F1914041657}" type="slidenum">
              <a:rPr lang="en-US" smtClean="0"/>
              <a:t>‹#›</a:t>
            </a:fld>
            <a:endParaRPr lang="en-US"/>
          </a:p>
        </p:txBody>
      </p:sp>
    </p:spTree>
    <p:extLst>
      <p:ext uri="{BB962C8B-B14F-4D97-AF65-F5344CB8AC3E}">
        <p14:creationId xmlns:p14="http://schemas.microsoft.com/office/powerpoint/2010/main" val="407050933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9.png"/><Relationship Id="rId13" Type="http://schemas.openxmlformats.org/officeDocument/2006/relationships/image" Target="../media/image14.jpeg"/><Relationship Id="rId3" Type="http://schemas.openxmlformats.org/officeDocument/2006/relationships/image" Target="../media/image4.png"/><Relationship Id="rId7" Type="http://schemas.openxmlformats.org/officeDocument/2006/relationships/image" Target="../media/image8.png"/><Relationship Id="rId12"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7.png"/><Relationship Id="rId11" Type="http://schemas.openxmlformats.org/officeDocument/2006/relationships/image" Target="../media/image12.jpeg"/><Relationship Id="rId5" Type="http://schemas.openxmlformats.org/officeDocument/2006/relationships/image" Target="../media/image6.jpeg"/><Relationship Id="rId15" Type="http://schemas.openxmlformats.org/officeDocument/2006/relationships/image" Target="../media/image16.jpeg"/><Relationship Id="rId10" Type="http://schemas.openxmlformats.org/officeDocument/2006/relationships/image" Target="../media/image11.jpeg"/><Relationship Id="rId4" Type="http://schemas.openxmlformats.org/officeDocument/2006/relationships/image" Target="../media/image5.png"/><Relationship Id="rId9" Type="http://schemas.openxmlformats.org/officeDocument/2006/relationships/image" Target="../media/image10.jpeg"/><Relationship Id="rId14" Type="http://schemas.openxmlformats.org/officeDocument/2006/relationships/image" Target="../media/image15.jpeg"/></Relationships>
</file>

<file path=ppt/slides/_rels/slide10.xml.rels><?xml version="1.0" encoding="UTF-8" standalone="yes"?>
<Relationships xmlns="http://schemas.openxmlformats.org/package/2006/relationships"><Relationship Id="rId8" Type="http://schemas.openxmlformats.org/officeDocument/2006/relationships/image" Target="../media/image32.tiff"/><Relationship Id="rId3" Type="http://schemas.openxmlformats.org/officeDocument/2006/relationships/image" Target="../media/image36.png"/><Relationship Id="rId7" Type="http://schemas.openxmlformats.org/officeDocument/2006/relationships/image" Target="../media/image33.jpe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8.png"/><Relationship Id="rId4" Type="http://schemas.openxmlformats.org/officeDocument/2006/relationships/image" Target="../media/image37.png"/></Relationships>
</file>

<file path=ppt/slides/_rels/slide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9.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2.png"/><Relationship Id="rId11" Type="http://schemas.openxmlformats.org/officeDocument/2006/relationships/image" Target="../media/image43.png"/><Relationship Id="rId5" Type="http://schemas.openxmlformats.org/officeDocument/2006/relationships/image" Target="../media/image41.png"/><Relationship Id="rId10" Type="http://schemas.openxmlformats.org/officeDocument/2006/relationships/image" Target="../media/image32.tiff"/><Relationship Id="rId4" Type="http://schemas.openxmlformats.org/officeDocument/2006/relationships/image" Target="../media/image40.png"/><Relationship Id="rId9" Type="http://schemas.openxmlformats.org/officeDocument/2006/relationships/image" Target="../media/image33.jpe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3.jpeg"/><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image" Target="../media/image48.png"/><Relationship Id="rId4" Type="http://schemas.openxmlformats.org/officeDocument/2006/relationships/image" Target="../media/image29.png"/><Relationship Id="rId9" Type="http://schemas.openxmlformats.org/officeDocument/2006/relationships/image" Target="../media/image32.tiff"/></Relationships>
</file>

<file path=ppt/slides/_rels/slide1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7" Type="http://schemas.openxmlformats.org/officeDocument/2006/relationships/image" Target="../media/image32.tiff"/><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32.tiff"/><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7.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2.emf"/><Relationship Id="rId3" Type="http://schemas.openxmlformats.org/officeDocument/2006/relationships/image" Target="../media/image60.png"/><Relationship Id="rId7" Type="http://schemas.openxmlformats.org/officeDocument/2006/relationships/image" Target="../media/image61.emf"/><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 Id="rId9" Type="http://schemas.openxmlformats.org/officeDocument/2006/relationships/image" Target="../media/image63.emf"/></Relationships>
</file>

<file path=ppt/slides/_rels/slide23.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65.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44.png"/></Relationships>
</file>

<file path=ppt/slides/_rels/slide24.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8.png"/><Relationship Id="rId7" Type="http://schemas.openxmlformats.org/officeDocument/2006/relationships/image" Target="../media/image69.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64.png"/><Relationship Id="rId7" Type="http://schemas.openxmlformats.org/officeDocument/2006/relationships/image" Target="../media/image32.tiff"/><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49.png"/><Relationship Id="rId10" Type="http://schemas.openxmlformats.org/officeDocument/2006/relationships/image" Target="../media/image44.png"/><Relationship Id="rId4" Type="http://schemas.openxmlformats.org/officeDocument/2006/relationships/image" Target="../media/image28.png"/><Relationship Id="rId9" Type="http://schemas.openxmlformats.org/officeDocument/2006/relationships/image" Target="../media/image71.png"/></Relationships>
</file>

<file path=ppt/slides/_rels/slide2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pypi.org/project/hichub/" TargetMode="Externa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hyperlink" Target="https://pypi.org/project/hichub/" TargetMode="External"/><Relationship Id="rId7"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1.png"/><Relationship Id="rId4" Type="http://schemas.openxmlformats.org/officeDocument/2006/relationships/image" Target="../media/image57.png"/></Relationships>
</file>

<file path=ppt/slides/_rels/slide2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3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850.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8" Type="http://schemas.openxmlformats.org/officeDocument/2006/relationships/image" Target="NULL"/><Relationship Id="rId13" Type="http://schemas.openxmlformats.org/officeDocument/2006/relationships/customXml" Target="../ink/ink4.xml"/><Relationship Id="rId18" Type="http://schemas.openxmlformats.org/officeDocument/2006/relationships/image" Target="NULL"/><Relationship Id="rId3" Type="http://schemas.openxmlformats.org/officeDocument/2006/relationships/image" Target="../media/image65.png"/><Relationship Id="rId21" Type="http://schemas.openxmlformats.org/officeDocument/2006/relationships/customXml" Target="../ink/ink8.xml"/><Relationship Id="rId12" Type="http://schemas.openxmlformats.org/officeDocument/2006/relationships/image" Target="NULL"/><Relationship Id="rId17" Type="http://schemas.openxmlformats.org/officeDocument/2006/relationships/customXml" Target="../ink/ink6.xml"/><Relationship Id="rId2" Type="http://schemas.openxmlformats.org/officeDocument/2006/relationships/image" Target="../media/image80.PNG"/><Relationship Id="rId16" Type="http://schemas.openxmlformats.org/officeDocument/2006/relationships/image" Target="NULL"/><Relationship Id="rId20" Type="http://schemas.openxmlformats.org/officeDocument/2006/relationships/image" Target="NULL"/><Relationship Id="rId1" Type="http://schemas.openxmlformats.org/officeDocument/2006/relationships/slideLayout" Target="../slideLayouts/slideLayout2.xml"/><Relationship Id="rId11" Type="http://schemas.openxmlformats.org/officeDocument/2006/relationships/customXml" Target="../ink/ink3.xml"/><Relationship Id="rId24" Type="http://schemas.openxmlformats.org/officeDocument/2006/relationships/image" Target="NULL"/><Relationship Id="rId5" Type="http://schemas.openxmlformats.org/officeDocument/2006/relationships/customXml" Target="../ink/ink1.xml"/><Relationship Id="rId15" Type="http://schemas.openxmlformats.org/officeDocument/2006/relationships/customXml" Target="../ink/ink5.xml"/><Relationship Id="rId23" Type="http://schemas.openxmlformats.org/officeDocument/2006/relationships/customXml" Target="../ink/ink9.xml"/><Relationship Id="rId10" Type="http://schemas.openxmlformats.org/officeDocument/2006/relationships/image" Target="NULL"/><Relationship Id="rId19" Type="http://schemas.openxmlformats.org/officeDocument/2006/relationships/customXml" Target="../ink/ink7.xml"/><Relationship Id="rId4" Type="http://schemas.openxmlformats.org/officeDocument/2006/relationships/image" Target="../media/image64.png"/><Relationship Id="rId9" Type="http://schemas.openxmlformats.org/officeDocument/2006/relationships/customXml" Target="../ink/ink2.xml"/><Relationship Id="rId14" Type="http://schemas.openxmlformats.org/officeDocument/2006/relationships/image" Target="NULL"/><Relationship Id="rId22" Type="http://schemas.openxmlformats.org/officeDocument/2006/relationships/image" Target="NULL"/></Relationships>
</file>

<file path=ppt/slides/_rels/slide3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83.png"/><Relationship Id="rId4" Type="http://schemas.openxmlformats.org/officeDocument/2006/relationships/image" Target="../media/image82.png"/></Relationships>
</file>

<file path=ppt/slides/_rels/slide3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86.png"/><Relationship Id="rId4" Type="http://schemas.openxmlformats.org/officeDocument/2006/relationships/image" Target="../media/image85.png"/></Relationships>
</file>

<file path=ppt/slides/_rels/slide3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40.xml.rels><?xml version="1.0" encoding="UTF-8" standalone="yes"?>
<Relationships xmlns="http://schemas.openxmlformats.org/package/2006/relationships"><Relationship Id="rId3" Type="http://schemas.openxmlformats.org/officeDocument/2006/relationships/hyperlink" Target="https://github.com/lux563624348/Optimization_problem_BFGS" TargetMode="External"/><Relationship Id="rId7" Type="http://schemas.openxmlformats.org/officeDocument/2006/relationships/hyperlink" Target="https://github.com/lux563624348/HiC_Hubs/tree/master/python_package"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github.com/lux563624348/Bioinformatics/blob/master/main/run_main.sh" TargetMode="External"/><Relationship Id="rId5" Type="http://schemas.openxmlformats.org/officeDocument/2006/relationships/hyperlink" Target="https://github.com/lux563624348/Bioinformatics/blob/master/main/functions.sh" TargetMode="External"/><Relationship Id="rId4" Type="http://schemas.openxmlformats.org/officeDocument/2006/relationships/hyperlink" Target="https://github.com/lux563624348/CS_Learning/tree/master/CS_NLP/HW/HW2/Submission" TargetMode="External"/></Relationships>
</file>

<file path=ppt/slides/_rels/slide41.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97.png"/></Relationships>
</file>

<file path=ppt/slides/_rels/slide45.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1.xml"/><Relationship Id="rId1" Type="http://schemas.openxmlformats.org/officeDocument/2006/relationships/slideLayout" Target="../slideLayouts/slideLayout14.xml"/></Relationships>
</file>

<file path=ppt/slides/_rels/slide4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3.xml"/><Relationship Id="rId1" Type="http://schemas.openxmlformats.org/officeDocument/2006/relationships/slideLayout" Target="../slideLayouts/slideLayout13.xml"/><Relationship Id="rId5" Type="http://schemas.openxmlformats.org/officeDocument/2006/relationships/image" Target="../media/image102.png"/><Relationship Id="rId4" Type="http://schemas.openxmlformats.org/officeDocument/2006/relationships/image" Target="../media/image101.png"/></Relationships>
</file>

<file path=ppt/slides/_rels/slide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44.xml"/><Relationship Id="rId1" Type="http://schemas.openxmlformats.org/officeDocument/2006/relationships/slideLayout" Target="../slideLayouts/slideLayout13.xml"/><Relationship Id="rId5" Type="http://schemas.openxmlformats.org/officeDocument/2006/relationships/hyperlink" Target="https://www.nature.com/articles/s41698-021-00202-2?utm_source=" TargetMode="External"/><Relationship Id="rId4" Type="http://schemas.openxmlformats.org/officeDocument/2006/relationships/image" Target="../media/image104.png"/></Relationships>
</file>

<file path=ppt/slides/_rels/slide49.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109.png"/></Relationships>
</file>

<file path=ppt/slides/_rels/slide53.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115.png"/></Relationships>
</file>

<file path=ppt/slides/_rels/slide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25.png"/></Relationships>
</file>

<file path=ppt/slides/_rels/slide6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7.png"/><Relationship Id="rId7"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2.xml"/><Relationship Id="rId6" Type="http://schemas.openxmlformats.org/officeDocument/2006/relationships/image" Target="../media/image32.tiff"/><Relationship Id="rId5" Type="http://schemas.openxmlformats.org/officeDocument/2006/relationships/image" Target="../media/image33.jpeg"/><Relationship Id="rId4" Type="http://schemas.openxmlformats.org/officeDocument/2006/relationships/image" Target="../media/image31.png"/></Relationships>
</file>

<file path=ppt/slides/_rels/slide62.xml.rels><?xml version="1.0" encoding="UTF-8" standalone="yes"?>
<Relationships xmlns="http://schemas.openxmlformats.org/package/2006/relationships"><Relationship Id="rId3" Type="http://schemas.openxmlformats.org/officeDocument/2006/relationships/image" Target="../media/image118.emf"/><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119.emf"/></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121.png"/></Relationships>
</file>

<file path=ppt/slides/_rels/slide6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12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56.xml"/><Relationship Id="rId1" Type="http://schemas.openxmlformats.org/officeDocument/2006/relationships/slideLayout" Target="../slideLayouts/slideLayout2.xml"/><Relationship Id="rId5" Type="http://schemas.openxmlformats.org/officeDocument/2006/relationships/image" Target="../media/image127.png"/><Relationship Id="rId4" Type="http://schemas.openxmlformats.org/officeDocument/2006/relationships/image" Target="../media/image1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0.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30.png"/></Relationships>
</file>

<file path=ppt/slides/_rels/slide72.xml.rels><?xml version="1.0" encoding="UTF-8" standalone="yes"?>
<Relationships xmlns="http://schemas.openxmlformats.org/package/2006/relationships"><Relationship Id="rId3" Type="http://schemas.openxmlformats.org/officeDocument/2006/relationships/image" Target="../media/image70.emf"/><Relationship Id="rId2" Type="http://schemas.openxmlformats.org/officeDocument/2006/relationships/image" Target="../media/image69.png"/><Relationship Id="rId1" Type="http://schemas.openxmlformats.org/officeDocument/2006/relationships/slideLayout" Target="../slideLayouts/slideLayout2.xml"/><Relationship Id="rId4" Type="http://schemas.openxmlformats.org/officeDocument/2006/relationships/image" Target="../media/image71.png"/></Relationships>
</file>

<file path=ppt/slides/_rels/slide7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image" Target="../media/image80.PNG"/><Relationship Id="rId1" Type="http://schemas.openxmlformats.org/officeDocument/2006/relationships/slideLayout" Target="../slideLayouts/slideLayout2.xml"/><Relationship Id="rId5" Type="http://schemas.openxmlformats.org/officeDocument/2006/relationships/image" Target="../media/image63.emf"/><Relationship Id="rId4" Type="http://schemas.openxmlformats.org/officeDocument/2006/relationships/image" Target="../media/image62.emf"/></Relationships>
</file>

<file path=ppt/slides/_rels/slide7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7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jpeg"/><Relationship Id="rId4" Type="http://schemas.openxmlformats.org/officeDocument/2006/relationships/image" Target="../media/image32.tiff"/></Relationships>
</file>

<file path=ppt/slides/_rels/slide8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139.png"/></Relationships>
</file>

<file path=ppt/slides/_rels/slide8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5.xml"/><Relationship Id="rId1" Type="http://schemas.openxmlformats.org/officeDocument/2006/relationships/slideLayout" Target="../slideLayouts/slideLayout2.xml"/><Relationship Id="rId6" Type="http://schemas.openxmlformats.org/officeDocument/2006/relationships/image" Target="../media/image33.jpeg"/><Relationship Id="rId5" Type="http://schemas.openxmlformats.org/officeDocument/2006/relationships/image" Target="../media/image32.tiff"/><Relationship Id="rId4" Type="http://schemas.openxmlformats.org/officeDocument/2006/relationships/image" Target="../media/image31.png"/></Relationships>
</file>

<file path=ppt/slides/_rels/slide82.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tiff"/><Relationship Id="rId7" Type="http://schemas.openxmlformats.org/officeDocument/2006/relationships/image" Target="../media/image144.png"/><Relationship Id="rId2" Type="http://schemas.openxmlformats.org/officeDocument/2006/relationships/notesSlide" Target="../notesSlides/notesSlide66.xml"/><Relationship Id="rId1" Type="http://schemas.openxmlformats.org/officeDocument/2006/relationships/slideLayout" Target="../slideLayouts/slideLayout2.xml"/><Relationship Id="rId6" Type="http://schemas.openxmlformats.org/officeDocument/2006/relationships/image" Target="../media/image143.png"/><Relationship Id="rId11" Type="http://schemas.openxmlformats.org/officeDocument/2006/relationships/image" Target="../media/image32.tiff"/><Relationship Id="rId5" Type="http://schemas.openxmlformats.org/officeDocument/2006/relationships/image" Target="../media/image142.png"/><Relationship Id="rId10" Type="http://schemas.openxmlformats.org/officeDocument/2006/relationships/image" Target="../media/image33.jpeg"/><Relationship Id="rId4" Type="http://schemas.openxmlformats.org/officeDocument/2006/relationships/image" Target="../media/image141.png"/><Relationship Id="rId9" Type="http://schemas.openxmlformats.org/officeDocument/2006/relationships/image" Target="../media/image31.png"/></Relationships>
</file>

<file path=ppt/slides/_rels/slide8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2.xml"/><Relationship Id="rId4" Type="http://schemas.openxmlformats.org/officeDocument/2006/relationships/image" Target="../media/image149.png"/></Relationships>
</file>

<file path=ppt/slides/_rels/slide8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png"/><Relationship Id="rId1" Type="http://schemas.openxmlformats.org/officeDocument/2006/relationships/slideLayout" Target="../slideLayouts/slideLayout2.xml"/><Relationship Id="rId4" Type="http://schemas.openxmlformats.org/officeDocument/2006/relationships/image" Target="../media/image152.png"/></Relationships>
</file>

<file path=ppt/slides/_rels/slide87.xml.rels><?xml version="1.0" encoding="UTF-8" standalone="yes"?>
<Relationships xmlns="http://schemas.openxmlformats.org/package/2006/relationships"><Relationship Id="rId8" Type="http://schemas.openxmlformats.org/officeDocument/2006/relationships/image" Target="../media/image157.jpeg"/><Relationship Id="rId3" Type="http://schemas.openxmlformats.org/officeDocument/2006/relationships/image" Target="../media/image153.png"/><Relationship Id="rId7" Type="http://schemas.openxmlformats.org/officeDocument/2006/relationships/image" Target="../media/image156.jpeg"/><Relationship Id="rId12" Type="http://schemas.openxmlformats.org/officeDocument/2006/relationships/image" Target="../media/image5.png"/><Relationship Id="rId2" Type="http://schemas.openxmlformats.org/officeDocument/2006/relationships/notesSlide" Target="../notesSlides/notesSlide69.xml"/><Relationship Id="rId1" Type="http://schemas.openxmlformats.org/officeDocument/2006/relationships/slideLayout" Target="../slideLayouts/slideLayout1.xml"/><Relationship Id="rId6" Type="http://schemas.openxmlformats.org/officeDocument/2006/relationships/image" Target="../media/image155.jpeg"/><Relationship Id="rId11" Type="http://schemas.openxmlformats.org/officeDocument/2006/relationships/image" Target="../media/image160.jpeg"/><Relationship Id="rId5" Type="http://schemas.openxmlformats.org/officeDocument/2006/relationships/image" Target="../media/image154.jpeg"/><Relationship Id="rId10" Type="http://schemas.openxmlformats.org/officeDocument/2006/relationships/image" Target="../media/image159.jpeg"/><Relationship Id="rId4" Type="http://schemas.openxmlformats.org/officeDocument/2006/relationships/image" Target="../media/image4.png"/><Relationship Id="rId9" Type="http://schemas.openxmlformats.org/officeDocument/2006/relationships/image" Target="../media/image158.jpeg"/></Relationships>
</file>

<file path=ppt/slides/_rels/slide88.xml.rels><?xml version="1.0" encoding="UTF-8" standalone="yes"?>
<Relationships xmlns="http://schemas.openxmlformats.org/package/2006/relationships"><Relationship Id="rId2" Type="http://schemas.openxmlformats.org/officeDocument/2006/relationships/hyperlink" Target="https://irm.med.upenn.edu/wp-content/uploads/sites/33/2021/03/IRM-2021-Heme-Symposium-Booklet_x.pdf" TargetMode="Externa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8" Type="http://schemas.openxmlformats.org/officeDocument/2006/relationships/image" Target="../media/image164.jpeg"/><Relationship Id="rId13" Type="http://schemas.openxmlformats.org/officeDocument/2006/relationships/image" Target="../media/image169.jpeg"/><Relationship Id="rId3" Type="http://schemas.openxmlformats.org/officeDocument/2006/relationships/image" Target="../media/image153.png"/><Relationship Id="rId7" Type="http://schemas.openxmlformats.org/officeDocument/2006/relationships/image" Target="../media/image163.jpeg"/><Relationship Id="rId12" Type="http://schemas.openxmlformats.org/officeDocument/2006/relationships/image" Target="../media/image168.jpeg"/><Relationship Id="rId2" Type="http://schemas.openxmlformats.org/officeDocument/2006/relationships/notesSlide" Target="../notesSlides/notesSlide70.xml"/><Relationship Id="rId16" Type="http://schemas.openxmlformats.org/officeDocument/2006/relationships/image" Target="../media/image172.png"/><Relationship Id="rId1" Type="http://schemas.openxmlformats.org/officeDocument/2006/relationships/slideLayout" Target="../slideLayouts/slideLayout1.xml"/><Relationship Id="rId6" Type="http://schemas.openxmlformats.org/officeDocument/2006/relationships/image" Target="../media/image162.jpeg"/><Relationship Id="rId11" Type="http://schemas.openxmlformats.org/officeDocument/2006/relationships/image" Target="../media/image167.jpeg"/><Relationship Id="rId5" Type="http://schemas.openxmlformats.org/officeDocument/2006/relationships/image" Target="../media/image161.jpeg"/><Relationship Id="rId15" Type="http://schemas.openxmlformats.org/officeDocument/2006/relationships/image" Target="../media/image171.png"/><Relationship Id="rId10" Type="http://schemas.openxmlformats.org/officeDocument/2006/relationships/image" Target="../media/image166.jpeg"/><Relationship Id="rId4" Type="http://schemas.openxmlformats.org/officeDocument/2006/relationships/image" Target="../media/image4.png"/><Relationship Id="rId9" Type="http://schemas.openxmlformats.org/officeDocument/2006/relationships/image" Target="../media/image165.jpeg"/><Relationship Id="rId14" Type="http://schemas.openxmlformats.org/officeDocument/2006/relationships/image" Target="../media/image170.jpe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408910" y="1645666"/>
            <a:ext cx="11374179" cy="15062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327124" y="3087491"/>
            <a:ext cx="9144000" cy="949751"/>
          </a:xfrm>
        </p:spPr>
        <p:txBody>
          <a:bodyPr>
            <a:normAutofit/>
          </a:bodyPr>
          <a:lstStyle/>
          <a:p>
            <a:r>
              <a:rPr lang="en-US" dirty="0">
                <a:solidFill>
                  <a:srgbClr val="00395C"/>
                </a:solidFill>
              </a:rPr>
              <a:t>Xiang Li</a:t>
            </a:r>
          </a:p>
          <a:p>
            <a:r>
              <a:rPr lang="en-US" sz="1800" dirty="0">
                <a:solidFill>
                  <a:srgbClr val="00395C"/>
                </a:solidFill>
              </a:rPr>
              <a:t>02/15/2022</a:t>
            </a:r>
          </a:p>
        </p:txBody>
      </p:sp>
      <p:pic>
        <p:nvPicPr>
          <p:cNvPr id="22" name="Picture 4" descr="GW Department of Physics; Columbian College of Arts and Sciences">
            <a:extLst>
              <a:ext uri="{FF2B5EF4-FFF2-40B4-BE49-F238E27FC236}">
                <a16:creationId xmlns:a16="http://schemas.microsoft.com/office/drawing/2014/main" id="{9EDDB128-3353-B94D-BA2F-C82A8D8A621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145" y="103268"/>
            <a:ext cx="4397445" cy="791540"/>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DE2F7091-9697-5641-B72E-D993B64636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31082"/>
          <a:stretch/>
        </p:blipFill>
        <p:spPr bwMode="auto">
          <a:xfrm>
            <a:off x="10385060" y="-24444"/>
            <a:ext cx="1651958" cy="1095504"/>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4" descr="NIH-logo – UCRC">
            <a:extLst>
              <a:ext uri="{FF2B5EF4-FFF2-40B4-BE49-F238E27FC236}">
                <a16:creationId xmlns:a16="http://schemas.microsoft.com/office/drawing/2014/main" id="{EB157EAF-4A18-FE4A-95DC-35B266AB3B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01874" y="20826"/>
            <a:ext cx="2344164" cy="84389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0">
            <a:extLst>
              <a:ext uri="{FF2B5EF4-FFF2-40B4-BE49-F238E27FC236}">
                <a16:creationId xmlns:a16="http://schemas.microsoft.com/office/drawing/2014/main" id="{399255E4-C0F1-8F4F-B75E-4A6CF6DB5EEB}"/>
              </a:ext>
            </a:extLst>
          </p:cNvPr>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26158" y="-65056"/>
            <a:ext cx="875291" cy="101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 name="Picture 25">
            <a:extLst>
              <a:ext uri="{FF2B5EF4-FFF2-40B4-BE49-F238E27FC236}">
                <a16:creationId xmlns:a16="http://schemas.microsoft.com/office/drawing/2014/main" id="{5239003F-05E9-5349-8FDC-327DF3245735}"/>
              </a:ext>
            </a:extLst>
          </p:cNvPr>
          <p:cNvPicPr>
            <a:picLocks noChangeAspect="1"/>
          </p:cNvPicPr>
          <p:nvPr/>
        </p:nvPicPr>
        <p:blipFill>
          <a:blip r:embed="rId7"/>
          <a:stretch>
            <a:fillRect/>
          </a:stretch>
        </p:blipFill>
        <p:spPr>
          <a:xfrm>
            <a:off x="7281569" y="0"/>
            <a:ext cx="3276600" cy="939800"/>
          </a:xfrm>
          <a:prstGeom prst="rect">
            <a:avLst/>
          </a:prstGeom>
        </p:spPr>
      </p:pic>
      <p:sp>
        <p:nvSpPr>
          <p:cNvPr id="53" name="Rectangle: Rounded Corners 15">
            <a:extLst>
              <a:ext uri="{FF2B5EF4-FFF2-40B4-BE49-F238E27FC236}">
                <a16:creationId xmlns:a16="http://schemas.microsoft.com/office/drawing/2014/main" id="{1AF6D227-B324-E041-839E-3447B352965E}"/>
              </a:ext>
            </a:extLst>
          </p:cNvPr>
          <p:cNvSpPr/>
          <p:nvPr/>
        </p:nvSpPr>
        <p:spPr>
          <a:xfrm>
            <a:off x="0" y="20826"/>
            <a:ext cx="12192000" cy="873982"/>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pic>
        <p:nvPicPr>
          <p:cNvPr id="1026" name="Picture 2" descr="BMS Exercises its Option to Globally License Obsidian's CD40L Cell Therapy">
            <a:extLst>
              <a:ext uri="{FF2B5EF4-FFF2-40B4-BE49-F238E27FC236}">
                <a16:creationId xmlns:a16="http://schemas.microsoft.com/office/drawing/2014/main" id="{714E84DF-C0A0-42DF-97EF-84A58F55CF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928" t="4553" r="4083"/>
          <a:stretch/>
        </p:blipFill>
        <p:spPr bwMode="auto">
          <a:xfrm>
            <a:off x="4526262" y="3827637"/>
            <a:ext cx="2745723" cy="147280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Julie Rytlewski, #HIRING">
            <a:extLst>
              <a:ext uri="{FF2B5EF4-FFF2-40B4-BE49-F238E27FC236}">
                <a16:creationId xmlns:a16="http://schemas.microsoft.com/office/drawing/2014/main" id="{D8D06756-0A4F-A543-A0D8-C91CBCF1929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3753" y="4859052"/>
            <a:ext cx="1270001" cy="1270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ndrew Bordner">
            <a:extLst>
              <a:ext uri="{FF2B5EF4-FFF2-40B4-BE49-F238E27FC236}">
                <a16:creationId xmlns:a16="http://schemas.microsoft.com/office/drawing/2014/main" id="{39A1F687-88E3-944C-99FD-4C38D2532D8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044054" y="4859052"/>
            <a:ext cx="1270000" cy="1270000"/>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Sean West">
            <a:extLst>
              <a:ext uri="{FF2B5EF4-FFF2-40B4-BE49-F238E27FC236}">
                <a16:creationId xmlns:a16="http://schemas.microsoft.com/office/drawing/2014/main" id="{23848835-B1F4-3547-BFD9-CC7D8566058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23168" y="4937862"/>
            <a:ext cx="1270001" cy="1270001"/>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51260EA0-0BA5-1B48-9377-B2B6CD5C239B}"/>
              </a:ext>
            </a:extLst>
          </p:cNvPr>
          <p:cNvSpPr txBox="1"/>
          <p:nvPr/>
        </p:nvSpPr>
        <p:spPr>
          <a:xfrm>
            <a:off x="470213" y="6119543"/>
            <a:ext cx="1340337" cy="646331"/>
          </a:xfrm>
          <a:prstGeom prst="rect">
            <a:avLst/>
          </a:prstGeom>
          <a:noFill/>
        </p:spPr>
        <p:txBody>
          <a:bodyPr wrap="square">
            <a:spAutoFit/>
          </a:bodyPr>
          <a:lstStyle/>
          <a:p>
            <a:pPr algn="ctr"/>
            <a:r>
              <a:rPr lang="en-US" dirty="0"/>
              <a:t>Julie </a:t>
            </a:r>
          </a:p>
          <a:p>
            <a:pPr algn="ctr"/>
            <a:r>
              <a:rPr lang="en-US" dirty="0" err="1"/>
              <a:t>Rytlewski</a:t>
            </a:r>
            <a:endParaRPr lang="en-US" dirty="0"/>
          </a:p>
        </p:txBody>
      </p:sp>
      <p:sp>
        <p:nvSpPr>
          <p:cNvPr id="27" name="TextBox 26">
            <a:extLst>
              <a:ext uri="{FF2B5EF4-FFF2-40B4-BE49-F238E27FC236}">
                <a16:creationId xmlns:a16="http://schemas.microsoft.com/office/drawing/2014/main" id="{C0C2ECCA-B7C4-0D4D-9C40-C7DB85D69351}"/>
              </a:ext>
            </a:extLst>
          </p:cNvPr>
          <p:cNvSpPr txBox="1"/>
          <p:nvPr/>
        </p:nvSpPr>
        <p:spPr>
          <a:xfrm>
            <a:off x="1944739" y="6162472"/>
            <a:ext cx="1254837" cy="646331"/>
          </a:xfrm>
          <a:prstGeom prst="rect">
            <a:avLst/>
          </a:prstGeom>
          <a:noFill/>
        </p:spPr>
        <p:txBody>
          <a:bodyPr wrap="square">
            <a:spAutoFit/>
          </a:bodyPr>
          <a:lstStyle/>
          <a:p>
            <a:pPr algn="ctr"/>
            <a:r>
              <a:rPr lang="en-US" dirty="0"/>
              <a:t>Andrew </a:t>
            </a:r>
          </a:p>
          <a:p>
            <a:pPr algn="ctr"/>
            <a:r>
              <a:rPr lang="en-US" dirty="0" err="1"/>
              <a:t>Bordner</a:t>
            </a:r>
            <a:endParaRPr lang="en-US" dirty="0"/>
          </a:p>
        </p:txBody>
      </p:sp>
      <p:grpSp>
        <p:nvGrpSpPr>
          <p:cNvPr id="10" name="Group 9">
            <a:extLst>
              <a:ext uri="{FF2B5EF4-FFF2-40B4-BE49-F238E27FC236}">
                <a16:creationId xmlns:a16="http://schemas.microsoft.com/office/drawing/2014/main" id="{AA7B1C09-67CF-4D4B-9DFD-5A1AA8358426}"/>
              </a:ext>
            </a:extLst>
          </p:cNvPr>
          <p:cNvGrpSpPr/>
          <p:nvPr/>
        </p:nvGrpSpPr>
        <p:grpSpPr>
          <a:xfrm>
            <a:off x="3605734" y="4886692"/>
            <a:ext cx="1585017" cy="1981639"/>
            <a:chOff x="3837656" y="4981831"/>
            <a:chExt cx="1585017" cy="1981639"/>
          </a:xfrm>
        </p:grpSpPr>
        <p:pic>
          <p:nvPicPr>
            <p:cNvPr id="1032" name="Picture 8" descr="Konstantinos Mavrommatis">
              <a:extLst>
                <a:ext uri="{FF2B5EF4-FFF2-40B4-BE49-F238E27FC236}">
                  <a16:creationId xmlns:a16="http://schemas.microsoft.com/office/drawing/2014/main" id="{A9B8A511-44C8-7D4D-A2DD-EE2AB5DD9E6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02772" y="4981831"/>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D9AAC8C4-B934-C640-ACAE-1C3CD4576BF7}"/>
                </a:ext>
              </a:extLst>
            </p:cNvPr>
            <p:cNvSpPr txBox="1"/>
            <p:nvPr/>
          </p:nvSpPr>
          <p:spPr>
            <a:xfrm>
              <a:off x="3837656" y="6317139"/>
              <a:ext cx="1585017" cy="646331"/>
            </a:xfrm>
            <a:prstGeom prst="rect">
              <a:avLst/>
            </a:prstGeom>
            <a:noFill/>
          </p:spPr>
          <p:txBody>
            <a:bodyPr wrap="square">
              <a:spAutoFit/>
            </a:bodyPr>
            <a:lstStyle/>
            <a:p>
              <a:pPr algn="ctr"/>
              <a:r>
                <a:rPr lang="en-US" dirty="0"/>
                <a:t>Kosta </a:t>
              </a:r>
            </a:p>
            <a:p>
              <a:pPr algn="ctr"/>
              <a:r>
                <a:rPr lang="en-US" dirty="0" err="1"/>
                <a:t>Mavrommatis</a:t>
              </a:r>
              <a:endParaRPr lang="en-US" dirty="0"/>
            </a:p>
          </p:txBody>
        </p:sp>
      </p:grpSp>
      <p:grpSp>
        <p:nvGrpSpPr>
          <p:cNvPr id="9" name="Group 8">
            <a:extLst>
              <a:ext uri="{FF2B5EF4-FFF2-40B4-BE49-F238E27FC236}">
                <a16:creationId xmlns:a16="http://schemas.microsoft.com/office/drawing/2014/main" id="{307CEBC2-893F-DA4D-9BF7-0A319A6CFE54}"/>
              </a:ext>
            </a:extLst>
          </p:cNvPr>
          <p:cNvGrpSpPr/>
          <p:nvPr/>
        </p:nvGrpSpPr>
        <p:grpSpPr>
          <a:xfrm>
            <a:off x="5291795" y="4918580"/>
            <a:ext cx="1286161" cy="1949751"/>
            <a:chOff x="5611038" y="4997225"/>
            <a:chExt cx="1286161" cy="1949751"/>
          </a:xfrm>
        </p:grpSpPr>
        <p:pic>
          <p:nvPicPr>
            <p:cNvPr id="1034" name="Picture 10" descr="Ginger Rakestraw">
              <a:extLst>
                <a:ext uri="{FF2B5EF4-FFF2-40B4-BE49-F238E27FC236}">
                  <a16:creationId xmlns:a16="http://schemas.microsoft.com/office/drawing/2014/main" id="{77496C42-A5D5-F044-9D7D-DF37972FAFA9}"/>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11038" y="4997225"/>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29" name="TextBox 28">
              <a:extLst>
                <a:ext uri="{FF2B5EF4-FFF2-40B4-BE49-F238E27FC236}">
                  <a16:creationId xmlns:a16="http://schemas.microsoft.com/office/drawing/2014/main" id="{5BEF1403-F253-2F4F-A54C-9D48CED83A55}"/>
                </a:ext>
              </a:extLst>
            </p:cNvPr>
            <p:cNvSpPr txBox="1"/>
            <p:nvPr/>
          </p:nvSpPr>
          <p:spPr>
            <a:xfrm>
              <a:off x="5722528" y="6300645"/>
              <a:ext cx="1174671" cy="646331"/>
            </a:xfrm>
            <a:prstGeom prst="rect">
              <a:avLst/>
            </a:prstGeom>
            <a:noFill/>
          </p:spPr>
          <p:txBody>
            <a:bodyPr wrap="square">
              <a:spAutoFit/>
            </a:bodyPr>
            <a:lstStyle/>
            <a:p>
              <a:pPr algn="ctr"/>
              <a:r>
                <a:rPr lang="en-US" dirty="0"/>
                <a:t>Ginger </a:t>
              </a:r>
            </a:p>
            <a:p>
              <a:pPr algn="ctr"/>
              <a:r>
                <a:rPr lang="en-US" dirty="0" err="1"/>
                <a:t>Rakestraw</a:t>
              </a:r>
              <a:endParaRPr lang="en-US" dirty="0"/>
            </a:p>
          </p:txBody>
        </p:sp>
      </p:grpSp>
      <p:grpSp>
        <p:nvGrpSpPr>
          <p:cNvPr id="12" name="Group 11">
            <a:extLst>
              <a:ext uri="{FF2B5EF4-FFF2-40B4-BE49-F238E27FC236}">
                <a16:creationId xmlns:a16="http://schemas.microsoft.com/office/drawing/2014/main" id="{302E0426-D12D-944E-8E0F-3B3CC8FADD35}"/>
              </a:ext>
            </a:extLst>
          </p:cNvPr>
          <p:cNvGrpSpPr/>
          <p:nvPr/>
        </p:nvGrpSpPr>
        <p:grpSpPr>
          <a:xfrm>
            <a:off x="6853686" y="4906643"/>
            <a:ext cx="1306236" cy="1925487"/>
            <a:chOff x="6889660" y="4985453"/>
            <a:chExt cx="1306236" cy="1925487"/>
          </a:xfrm>
        </p:grpSpPr>
        <p:pic>
          <p:nvPicPr>
            <p:cNvPr id="1036" name="Picture 12" descr="John Haugner">
              <a:extLst>
                <a:ext uri="{FF2B5EF4-FFF2-40B4-BE49-F238E27FC236}">
                  <a16:creationId xmlns:a16="http://schemas.microsoft.com/office/drawing/2014/main" id="{3D475612-97E8-8248-BE86-BB667A1129DA}"/>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6925896" y="4985453"/>
              <a:ext cx="1270000" cy="1270000"/>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450DECD-0EA0-6144-81BE-71C697B7385F}"/>
                </a:ext>
              </a:extLst>
            </p:cNvPr>
            <p:cNvSpPr txBox="1"/>
            <p:nvPr/>
          </p:nvSpPr>
          <p:spPr>
            <a:xfrm>
              <a:off x="6889660" y="6264609"/>
              <a:ext cx="1270000" cy="646331"/>
            </a:xfrm>
            <a:prstGeom prst="rect">
              <a:avLst/>
            </a:prstGeom>
            <a:noFill/>
          </p:spPr>
          <p:txBody>
            <a:bodyPr wrap="square">
              <a:spAutoFit/>
            </a:bodyPr>
            <a:lstStyle/>
            <a:p>
              <a:pPr algn="ctr"/>
              <a:r>
                <a:rPr lang="en-US" dirty="0"/>
                <a:t>John </a:t>
              </a:r>
            </a:p>
            <a:p>
              <a:pPr algn="ctr"/>
              <a:r>
                <a:rPr lang="en-US" dirty="0" err="1"/>
                <a:t>Haugner</a:t>
              </a:r>
              <a:endParaRPr lang="en-US" dirty="0"/>
            </a:p>
          </p:txBody>
        </p:sp>
      </p:grpSp>
      <p:grpSp>
        <p:nvGrpSpPr>
          <p:cNvPr id="14" name="Group 13">
            <a:extLst>
              <a:ext uri="{FF2B5EF4-FFF2-40B4-BE49-F238E27FC236}">
                <a16:creationId xmlns:a16="http://schemas.microsoft.com/office/drawing/2014/main" id="{ABDBC285-E84C-B54A-A716-0975C24B040F}"/>
              </a:ext>
            </a:extLst>
          </p:cNvPr>
          <p:cNvGrpSpPr/>
          <p:nvPr/>
        </p:nvGrpSpPr>
        <p:grpSpPr>
          <a:xfrm>
            <a:off x="7848005" y="4937863"/>
            <a:ext cx="2387081" cy="1870940"/>
            <a:chOff x="7997979" y="5030809"/>
            <a:chExt cx="2387081" cy="1870940"/>
          </a:xfrm>
        </p:grpSpPr>
        <p:pic>
          <p:nvPicPr>
            <p:cNvPr id="1038" name="Picture 14" descr="Raphael Levy">
              <a:extLst>
                <a:ext uri="{FF2B5EF4-FFF2-40B4-BE49-F238E27FC236}">
                  <a16:creationId xmlns:a16="http://schemas.microsoft.com/office/drawing/2014/main" id="{DFF8EA05-FB45-0940-8CB6-7E0EA1D076A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8552594" y="5030809"/>
              <a:ext cx="1270001" cy="1270001"/>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EFC2E804-1C4C-0B4A-BEFC-FD355B3284B1}"/>
                </a:ext>
              </a:extLst>
            </p:cNvPr>
            <p:cNvSpPr txBox="1"/>
            <p:nvPr/>
          </p:nvSpPr>
          <p:spPr>
            <a:xfrm>
              <a:off x="7997979" y="6255418"/>
              <a:ext cx="2387081" cy="646331"/>
            </a:xfrm>
            <a:prstGeom prst="rect">
              <a:avLst/>
            </a:prstGeom>
            <a:noFill/>
          </p:spPr>
          <p:txBody>
            <a:bodyPr wrap="square">
              <a:spAutoFit/>
            </a:bodyPr>
            <a:lstStyle/>
            <a:p>
              <a:pPr algn="ctr"/>
              <a:r>
                <a:rPr lang="en-US" dirty="0"/>
                <a:t>Raphael </a:t>
              </a:r>
            </a:p>
            <a:p>
              <a:pPr algn="ctr"/>
              <a:r>
                <a:rPr lang="en-US" dirty="0"/>
                <a:t>David Levy</a:t>
              </a:r>
            </a:p>
          </p:txBody>
        </p:sp>
      </p:grpSp>
      <p:sp>
        <p:nvSpPr>
          <p:cNvPr id="37" name="TextBox 36">
            <a:extLst>
              <a:ext uri="{FF2B5EF4-FFF2-40B4-BE49-F238E27FC236}">
                <a16:creationId xmlns:a16="http://schemas.microsoft.com/office/drawing/2014/main" id="{CC407BF4-0344-1B44-B85E-630781A2B1CB}"/>
              </a:ext>
            </a:extLst>
          </p:cNvPr>
          <p:cNvSpPr txBox="1"/>
          <p:nvPr/>
        </p:nvSpPr>
        <p:spPr>
          <a:xfrm>
            <a:off x="10250175" y="6187165"/>
            <a:ext cx="686651" cy="646331"/>
          </a:xfrm>
          <a:prstGeom prst="rect">
            <a:avLst/>
          </a:prstGeom>
          <a:noFill/>
        </p:spPr>
        <p:txBody>
          <a:bodyPr wrap="square">
            <a:spAutoFit/>
          </a:bodyPr>
          <a:lstStyle/>
          <a:p>
            <a:r>
              <a:rPr lang="en-US" dirty="0"/>
              <a:t>Sean </a:t>
            </a:r>
          </a:p>
          <a:p>
            <a:r>
              <a:rPr lang="en-US" dirty="0"/>
              <a:t>West</a:t>
            </a:r>
          </a:p>
        </p:txBody>
      </p:sp>
    </p:spTree>
    <p:extLst>
      <p:ext uri="{BB962C8B-B14F-4D97-AF65-F5344CB8AC3E}">
        <p14:creationId xmlns:p14="http://schemas.microsoft.com/office/powerpoint/2010/main" val="1414374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9772"/>
            <a:ext cx="12192000" cy="5619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promoting </a:t>
            </a:r>
            <a:r>
              <a:rPr lang="en-US" sz="3600" dirty="0">
                <a:solidFill>
                  <a:schemeClr val="bg1"/>
                </a:solidFill>
              </a:rPr>
              <a:t>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10</a:t>
            </a:fld>
            <a:endParaRPr lang="en-US"/>
          </a:p>
        </p:txBody>
      </p:sp>
      <p:pic>
        <p:nvPicPr>
          <p:cNvPr id="3" name="Picture 2">
            <a:extLst>
              <a:ext uri="{FF2B5EF4-FFF2-40B4-BE49-F238E27FC236}">
                <a16:creationId xmlns:a16="http://schemas.microsoft.com/office/drawing/2014/main" id="{08E11A57-8815-4A3C-ADDF-B4C96615039D}"/>
              </a:ext>
            </a:extLst>
          </p:cNvPr>
          <p:cNvPicPr>
            <a:picLocks noChangeAspect="1"/>
          </p:cNvPicPr>
          <p:nvPr/>
        </p:nvPicPr>
        <p:blipFill>
          <a:blip r:embed="rId3"/>
          <a:stretch>
            <a:fillRect/>
          </a:stretch>
        </p:blipFill>
        <p:spPr>
          <a:xfrm>
            <a:off x="6632797" y="2002295"/>
            <a:ext cx="4453154" cy="2517575"/>
          </a:xfrm>
          <a:prstGeom prst="rect">
            <a:avLst/>
          </a:prstGeom>
        </p:spPr>
      </p:pic>
      <p:grpSp>
        <p:nvGrpSpPr>
          <p:cNvPr id="18" name="Group 17">
            <a:extLst>
              <a:ext uri="{FF2B5EF4-FFF2-40B4-BE49-F238E27FC236}">
                <a16:creationId xmlns:a16="http://schemas.microsoft.com/office/drawing/2014/main" id="{20833BA2-7B4A-429E-9598-D75CD0A68CFD}"/>
              </a:ext>
            </a:extLst>
          </p:cNvPr>
          <p:cNvGrpSpPr/>
          <p:nvPr/>
        </p:nvGrpSpPr>
        <p:grpSpPr>
          <a:xfrm>
            <a:off x="962122" y="1039699"/>
            <a:ext cx="5663022" cy="5206358"/>
            <a:chOff x="46189" y="1037096"/>
            <a:chExt cx="5351824" cy="4920255"/>
          </a:xfrm>
        </p:grpSpPr>
        <p:pic>
          <p:nvPicPr>
            <p:cNvPr id="8" name="Picture 7">
              <a:extLst>
                <a:ext uri="{FF2B5EF4-FFF2-40B4-BE49-F238E27FC236}">
                  <a16:creationId xmlns:a16="http://schemas.microsoft.com/office/drawing/2014/main" id="{89668D26-E00A-4F07-AD7E-B2DEFB56B324}"/>
                </a:ext>
              </a:extLst>
            </p:cNvPr>
            <p:cNvPicPr/>
            <p:nvPr/>
          </p:nvPicPr>
          <p:blipFill rotWithShape="1">
            <a:blip r:embed="rId4"/>
            <a:srcRect b="20717"/>
            <a:stretch/>
          </p:blipFill>
          <p:spPr>
            <a:xfrm>
              <a:off x="46189" y="1037096"/>
              <a:ext cx="5351824" cy="4217268"/>
            </a:xfrm>
            <a:prstGeom prst="rect">
              <a:avLst/>
            </a:prstGeom>
          </p:spPr>
        </p:pic>
        <p:sp>
          <p:nvSpPr>
            <p:cNvPr id="10" name="Left Brace 9">
              <a:extLst>
                <a:ext uri="{FF2B5EF4-FFF2-40B4-BE49-F238E27FC236}">
                  <a16:creationId xmlns:a16="http://schemas.microsoft.com/office/drawing/2014/main" id="{7CC1ADA5-AA0C-4483-ADBA-4DF9135327D3}"/>
                </a:ext>
              </a:extLst>
            </p:cNvPr>
            <p:cNvSpPr/>
            <p:nvPr/>
          </p:nvSpPr>
          <p:spPr>
            <a:xfrm rot="16200000">
              <a:off x="605947" y="4912132"/>
              <a:ext cx="161629" cy="102943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2" name="TextBox 11">
              <a:extLst>
                <a:ext uri="{FF2B5EF4-FFF2-40B4-BE49-F238E27FC236}">
                  <a16:creationId xmlns:a16="http://schemas.microsoft.com/office/drawing/2014/main" id="{B0BA319E-46FA-42E5-BCF8-6DF88A78A182}"/>
                </a:ext>
              </a:extLst>
            </p:cNvPr>
            <p:cNvSpPr txBox="1"/>
            <p:nvPr/>
          </p:nvSpPr>
          <p:spPr>
            <a:xfrm>
              <a:off x="304278" y="5608315"/>
              <a:ext cx="4267722" cy="349036"/>
            </a:xfrm>
            <a:prstGeom prst="rect">
              <a:avLst/>
            </a:prstGeom>
            <a:noFill/>
          </p:spPr>
          <p:txBody>
            <a:bodyPr wrap="square">
              <a:spAutoFit/>
            </a:bodyPr>
            <a:lstStyle/>
            <a:p>
              <a:r>
                <a:rPr lang="en-US" b="1" dirty="0"/>
                <a:t>     </a:t>
              </a:r>
              <a:r>
                <a:rPr lang="en-US" sz="1800" b="1" i="0" kern="1200" dirty="0">
                  <a:solidFill>
                    <a:schemeClr val="tx1"/>
                  </a:solidFill>
                  <a:effectLst/>
                  <a:latin typeface="+mn-lt"/>
                  <a:ea typeface="+mn-ea"/>
                  <a:cs typeface="+mn-cs"/>
                </a:rPr>
                <a:t>T            B       NK             DCs            Mo   Gr</a:t>
              </a:r>
              <a:endParaRPr lang="en-US" dirty="0"/>
            </a:p>
          </p:txBody>
        </p:sp>
        <p:sp>
          <p:nvSpPr>
            <p:cNvPr id="13" name="Left Brace 12">
              <a:extLst>
                <a:ext uri="{FF2B5EF4-FFF2-40B4-BE49-F238E27FC236}">
                  <a16:creationId xmlns:a16="http://schemas.microsoft.com/office/drawing/2014/main" id="{17E3C383-3ADE-432E-9E37-E8381F4E3C59}"/>
                </a:ext>
              </a:extLst>
            </p:cNvPr>
            <p:cNvSpPr/>
            <p:nvPr/>
          </p:nvSpPr>
          <p:spPr>
            <a:xfrm rot="16200000">
              <a:off x="1343083" y="5330290"/>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Left Brace 13">
              <a:extLst>
                <a:ext uri="{FF2B5EF4-FFF2-40B4-BE49-F238E27FC236}">
                  <a16:creationId xmlns:a16="http://schemas.microsoft.com/office/drawing/2014/main" id="{552F6C7C-D9E5-4A7C-802D-1ADE3301AC2E}"/>
                </a:ext>
              </a:extLst>
            </p:cNvPr>
            <p:cNvSpPr/>
            <p:nvPr/>
          </p:nvSpPr>
          <p:spPr>
            <a:xfrm rot="16200000">
              <a:off x="1861241" y="5136066"/>
              <a:ext cx="156673" cy="586525"/>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5" name="Left Brace 14">
              <a:extLst>
                <a:ext uri="{FF2B5EF4-FFF2-40B4-BE49-F238E27FC236}">
                  <a16:creationId xmlns:a16="http://schemas.microsoft.com/office/drawing/2014/main" id="{578ED8A5-8C01-4EB3-A6E4-111923BCD26A}"/>
                </a:ext>
              </a:extLst>
            </p:cNvPr>
            <p:cNvSpPr/>
            <p:nvPr/>
          </p:nvSpPr>
          <p:spPr>
            <a:xfrm rot="16200000">
              <a:off x="2861770" y="4899465"/>
              <a:ext cx="131652" cy="1034706"/>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6" name="Left Brace 15">
              <a:extLst>
                <a:ext uri="{FF2B5EF4-FFF2-40B4-BE49-F238E27FC236}">
                  <a16:creationId xmlns:a16="http://schemas.microsoft.com/office/drawing/2014/main" id="{CE9BCBF9-FAF8-459D-96FB-FD2806A00914}"/>
                </a:ext>
              </a:extLst>
            </p:cNvPr>
            <p:cNvSpPr/>
            <p:nvPr/>
          </p:nvSpPr>
          <p:spPr>
            <a:xfrm rot="16200000">
              <a:off x="3730784" y="5204954"/>
              <a:ext cx="128306" cy="4270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7" name="Left Brace 16">
              <a:extLst>
                <a:ext uri="{FF2B5EF4-FFF2-40B4-BE49-F238E27FC236}">
                  <a16:creationId xmlns:a16="http://schemas.microsoft.com/office/drawing/2014/main" id="{4730D587-5BF0-4AD2-AC30-A10FFC73E6E8}"/>
                </a:ext>
              </a:extLst>
            </p:cNvPr>
            <p:cNvSpPr/>
            <p:nvPr/>
          </p:nvSpPr>
          <p:spPr>
            <a:xfrm rot="16200000">
              <a:off x="4171306" y="5334778"/>
              <a:ext cx="161628" cy="19312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sp>
        <p:nvSpPr>
          <p:cNvPr id="20" name="TextBox 19">
            <a:extLst>
              <a:ext uri="{FF2B5EF4-FFF2-40B4-BE49-F238E27FC236}">
                <a16:creationId xmlns:a16="http://schemas.microsoft.com/office/drawing/2014/main" id="{6385BA1E-B9E3-458C-9E0D-627C612D6317}"/>
              </a:ext>
            </a:extLst>
          </p:cNvPr>
          <p:cNvSpPr txBox="1"/>
          <p:nvPr/>
        </p:nvSpPr>
        <p:spPr>
          <a:xfrm>
            <a:off x="1406391" y="6135763"/>
            <a:ext cx="3504332" cy="369332"/>
          </a:xfrm>
          <a:prstGeom prst="rect">
            <a:avLst/>
          </a:prstGeom>
          <a:noFill/>
        </p:spPr>
        <p:txBody>
          <a:bodyPr wrap="square">
            <a:spAutoFit/>
          </a:bodyPr>
          <a:lstStyle/>
          <a:p>
            <a:r>
              <a:rPr lang="en-US" sz="1800" kern="1200" dirty="0">
                <a:solidFill>
                  <a:srgbClr val="000000"/>
                </a:solidFill>
                <a:effectLst/>
                <a:latin typeface="Times New Roman" panose="02020603050405020304" pitchFamily="18" charset="0"/>
                <a:ea typeface="SimSun" panose="02010600030101010101" pitchFamily="2" charset="-122"/>
              </a:rPr>
              <a:t>Data from (Yoshida, Cell, 2019)</a:t>
            </a:r>
            <a:endParaRPr lang="en-US" dirty="0"/>
          </a:p>
        </p:txBody>
      </p:sp>
      <p:pic>
        <p:nvPicPr>
          <p:cNvPr id="19" name="Picture 3">
            <a:extLst>
              <a:ext uri="{FF2B5EF4-FFF2-40B4-BE49-F238E27FC236}">
                <a16:creationId xmlns:a16="http://schemas.microsoft.com/office/drawing/2014/main" id="{E4258780-4688-4B5B-84AF-774A770D517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82350" b="5373"/>
          <a:stretch/>
        </p:blipFill>
        <p:spPr bwMode="auto">
          <a:xfrm>
            <a:off x="7827778" y="4542505"/>
            <a:ext cx="3143250" cy="385894"/>
          </a:xfrm>
          <a:prstGeom prst="rect">
            <a:avLst/>
          </a:prstGeom>
          <a:noFill/>
          <a:extLst>
            <a:ext uri="{909E8E84-426E-40DD-AFC4-6F175D3DCCD1}">
              <a14:hiddenFill xmlns:a14="http://schemas.microsoft.com/office/drawing/2010/main">
                <a:solidFill>
                  <a:srgbClr val="FFFFFF"/>
                </a:solidFill>
              </a14:hiddenFill>
            </a:ext>
          </a:extLst>
        </p:spPr>
      </p:pic>
      <p:grpSp>
        <p:nvGrpSpPr>
          <p:cNvPr id="29" name="Group 28">
            <a:extLst>
              <a:ext uri="{FF2B5EF4-FFF2-40B4-BE49-F238E27FC236}">
                <a16:creationId xmlns:a16="http://schemas.microsoft.com/office/drawing/2014/main" id="{D7F1CD5E-11C2-4E06-8CF3-D9E107B0E461}"/>
              </a:ext>
            </a:extLst>
          </p:cNvPr>
          <p:cNvGrpSpPr/>
          <p:nvPr/>
        </p:nvGrpSpPr>
        <p:grpSpPr>
          <a:xfrm>
            <a:off x="8320940" y="698741"/>
            <a:ext cx="2765011" cy="1498648"/>
            <a:chOff x="8320940" y="698741"/>
            <a:chExt cx="2765011" cy="1498648"/>
          </a:xfrm>
        </p:grpSpPr>
        <p:grpSp>
          <p:nvGrpSpPr>
            <p:cNvPr id="2" name="Group 1">
              <a:extLst>
                <a:ext uri="{FF2B5EF4-FFF2-40B4-BE49-F238E27FC236}">
                  <a16:creationId xmlns:a16="http://schemas.microsoft.com/office/drawing/2014/main" id="{961F48FA-9819-41D9-A778-09920773D4AF}"/>
                </a:ext>
              </a:extLst>
            </p:cNvPr>
            <p:cNvGrpSpPr/>
            <p:nvPr/>
          </p:nvGrpSpPr>
          <p:grpSpPr>
            <a:xfrm>
              <a:off x="8320940" y="698741"/>
              <a:ext cx="2765011" cy="1498648"/>
              <a:chOff x="8533591" y="645044"/>
              <a:chExt cx="2765011" cy="1498648"/>
            </a:xfrm>
          </p:grpSpPr>
          <p:pic>
            <p:nvPicPr>
              <p:cNvPr id="21" name="Picture 20">
                <a:extLst>
                  <a:ext uri="{FF2B5EF4-FFF2-40B4-BE49-F238E27FC236}">
                    <a16:creationId xmlns:a16="http://schemas.microsoft.com/office/drawing/2014/main" id="{6A5871B4-8791-4728-908F-B706EC3BD5B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22" name="TextBox 21">
                <a:extLst>
                  <a:ext uri="{FF2B5EF4-FFF2-40B4-BE49-F238E27FC236}">
                    <a16:creationId xmlns:a16="http://schemas.microsoft.com/office/drawing/2014/main" id="{F0028663-4DBA-48A8-88AC-751412704EC5}"/>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23" name="TextBox 22">
                <a:extLst>
                  <a:ext uri="{FF2B5EF4-FFF2-40B4-BE49-F238E27FC236}">
                    <a16:creationId xmlns:a16="http://schemas.microsoft.com/office/drawing/2014/main" id="{DF431CF5-6836-4A5C-AF27-1D215FAD6BD1}"/>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24" name="Picture 23" descr="Icon&#10;&#10;Description automatically generated">
                <a:extLst>
                  <a:ext uri="{FF2B5EF4-FFF2-40B4-BE49-F238E27FC236}">
                    <a16:creationId xmlns:a16="http://schemas.microsoft.com/office/drawing/2014/main" id="{E08A7F2A-8886-4744-B033-A8BDD618623A}"/>
                  </a:ext>
                </a:extLst>
              </p:cNvPr>
              <p:cNvPicPr>
                <a:picLocks noChangeAspect="1"/>
              </p:cNvPicPr>
              <p:nvPr/>
            </p:nvPicPr>
            <p:blipFill rotWithShape="1">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25" name="Picture 24">
                <a:extLst>
                  <a:ext uri="{FF2B5EF4-FFF2-40B4-BE49-F238E27FC236}">
                    <a16:creationId xmlns:a16="http://schemas.microsoft.com/office/drawing/2014/main" id="{F9206E23-A395-4EA4-87BB-CA18F8988186}"/>
                  </a:ext>
                </a:extLst>
              </p:cNvPr>
              <p:cNvPicPr>
                <a:picLocks noChangeAspect="1"/>
              </p:cNvPicPr>
              <p:nvPr/>
            </p:nvPicPr>
            <p:blipFill>
              <a:blip r:embed="rId8"/>
              <a:stretch>
                <a:fillRect/>
              </a:stretch>
            </p:blipFill>
            <p:spPr>
              <a:xfrm>
                <a:off x="10542408" y="1144749"/>
                <a:ext cx="172723" cy="170419"/>
              </a:xfrm>
              <a:prstGeom prst="rect">
                <a:avLst/>
              </a:prstGeom>
            </p:spPr>
          </p:pic>
        </p:grpSp>
        <p:cxnSp>
          <p:nvCxnSpPr>
            <p:cNvPr id="9" name="Straight Arrow Connector 8">
              <a:extLst>
                <a:ext uri="{FF2B5EF4-FFF2-40B4-BE49-F238E27FC236}">
                  <a16:creationId xmlns:a16="http://schemas.microsoft.com/office/drawing/2014/main" id="{93153F68-7857-4B91-B7DE-A4EFCB22A5D3}"/>
                </a:ext>
              </a:extLst>
            </p:cNvPr>
            <p:cNvCxnSpPr>
              <a:cxnSpLocks/>
            </p:cNvCxnSpPr>
            <p:nvPr/>
          </p:nvCxnSpPr>
          <p:spPr>
            <a:xfrm>
              <a:off x="9163479" y="1874223"/>
              <a:ext cx="129377" cy="199182"/>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DB341CCB-35E0-4C24-80DC-962DB37F9131}"/>
                </a:ext>
              </a:extLst>
            </p:cNvPr>
            <p:cNvCxnSpPr>
              <a:cxnSpLocks/>
              <a:stCxn id="23" idx="2"/>
            </p:cNvCxnSpPr>
            <p:nvPr/>
          </p:nvCxnSpPr>
          <p:spPr>
            <a:xfrm flipH="1">
              <a:off x="10100930" y="1905801"/>
              <a:ext cx="381491" cy="1676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1F5D9AC0-3F08-495E-AEEB-47AC82E66872}"/>
              </a:ext>
            </a:extLst>
          </p:cNvPr>
          <p:cNvSpPr txBox="1"/>
          <p:nvPr/>
        </p:nvSpPr>
        <p:spPr>
          <a:xfrm rot="16200000">
            <a:off x="-1272351" y="2638838"/>
            <a:ext cx="3025678"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Signature Genes Cluster</a:t>
            </a:r>
            <a:endParaRPr lang="en-US" dirty="0"/>
          </a:p>
        </p:txBody>
      </p:sp>
      <p:sp>
        <p:nvSpPr>
          <p:cNvPr id="32" name="TextBox 31">
            <a:extLst>
              <a:ext uri="{FF2B5EF4-FFF2-40B4-BE49-F238E27FC236}">
                <a16:creationId xmlns:a16="http://schemas.microsoft.com/office/drawing/2014/main" id="{65964202-8F00-4838-A33D-48840B08F82C}"/>
              </a:ext>
            </a:extLst>
          </p:cNvPr>
          <p:cNvSpPr txBox="1"/>
          <p:nvPr/>
        </p:nvSpPr>
        <p:spPr>
          <a:xfrm rot="16200000">
            <a:off x="-1761923" y="2986134"/>
            <a:ext cx="4900455" cy="369332"/>
          </a:xfrm>
          <a:prstGeom prst="rect">
            <a:avLst/>
          </a:prstGeom>
          <a:noFill/>
        </p:spPr>
        <p:txBody>
          <a:bodyPr wrap="square">
            <a:spAutoFit/>
          </a:bodyPr>
          <a:lstStyle/>
          <a:p>
            <a:r>
              <a:rPr lang="en-US" sz="1800" b="1" i="0" kern="1200" dirty="0">
                <a:solidFill>
                  <a:schemeClr val="tx1"/>
                </a:solidFill>
                <a:effectLst/>
                <a:latin typeface="+mn-lt"/>
                <a:ea typeface="+mn-ea"/>
                <a:cs typeface="+mn-cs"/>
              </a:rPr>
              <a:t>          Gr            Mo          DCs       NK         B         T  </a:t>
            </a:r>
            <a:endParaRPr lang="en-US" dirty="0"/>
          </a:p>
        </p:txBody>
      </p:sp>
      <p:sp>
        <p:nvSpPr>
          <p:cNvPr id="33" name="Left Brace 32">
            <a:extLst>
              <a:ext uri="{FF2B5EF4-FFF2-40B4-BE49-F238E27FC236}">
                <a16:creationId xmlns:a16="http://schemas.microsoft.com/office/drawing/2014/main" id="{52654E68-776D-4FD1-8BD2-3C3398A9A152}"/>
              </a:ext>
            </a:extLst>
          </p:cNvPr>
          <p:cNvSpPr/>
          <p:nvPr/>
        </p:nvSpPr>
        <p:spPr>
          <a:xfrm>
            <a:off x="861764" y="4295325"/>
            <a:ext cx="117542" cy="1206868"/>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4" name="Left Brace 33">
            <a:extLst>
              <a:ext uri="{FF2B5EF4-FFF2-40B4-BE49-F238E27FC236}">
                <a16:creationId xmlns:a16="http://schemas.microsoft.com/office/drawing/2014/main" id="{8133E8E6-0C32-41B9-8114-0446E2E9D71E}"/>
              </a:ext>
            </a:extLst>
          </p:cNvPr>
          <p:cNvSpPr/>
          <p:nvPr/>
        </p:nvSpPr>
        <p:spPr>
          <a:xfrm>
            <a:off x="859029" y="3774360"/>
            <a:ext cx="117542"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5" name="Left Brace 34">
            <a:extLst>
              <a:ext uri="{FF2B5EF4-FFF2-40B4-BE49-F238E27FC236}">
                <a16:creationId xmlns:a16="http://schemas.microsoft.com/office/drawing/2014/main" id="{7C590F94-2257-48D7-9E79-84214D65ABEF}"/>
              </a:ext>
            </a:extLst>
          </p:cNvPr>
          <p:cNvSpPr/>
          <p:nvPr/>
        </p:nvSpPr>
        <p:spPr>
          <a:xfrm>
            <a:off x="858937" y="2654300"/>
            <a:ext cx="117542" cy="1069260"/>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6" name="Left Brace 35">
            <a:extLst>
              <a:ext uri="{FF2B5EF4-FFF2-40B4-BE49-F238E27FC236}">
                <a16:creationId xmlns:a16="http://schemas.microsoft.com/office/drawing/2014/main" id="{99DBE574-F7DA-4BFA-81A0-3B60C6CD685D}"/>
              </a:ext>
            </a:extLst>
          </p:cNvPr>
          <p:cNvSpPr/>
          <p:nvPr/>
        </p:nvSpPr>
        <p:spPr>
          <a:xfrm>
            <a:off x="848539" y="2162734"/>
            <a:ext cx="127939" cy="462167"/>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7" name="Left Brace 36">
            <a:extLst>
              <a:ext uri="{FF2B5EF4-FFF2-40B4-BE49-F238E27FC236}">
                <a16:creationId xmlns:a16="http://schemas.microsoft.com/office/drawing/2014/main" id="{2D88E576-5E8E-4BBE-89CF-4B7DDF539A59}"/>
              </a:ext>
            </a:extLst>
          </p:cNvPr>
          <p:cNvSpPr/>
          <p:nvPr/>
        </p:nvSpPr>
        <p:spPr>
          <a:xfrm>
            <a:off x="862169" y="1494181"/>
            <a:ext cx="127939" cy="628099"/>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8" name="Left Brace 37">
            <a:extLst>
              <a:ext uri="{FF2B5EF4-FFF2-40B4-BE49-F238E27FC236}">
                <a16:creationId xmlns:a16="http://schemas.microsoft.com/office/drawing/2014/main" id="{6F17EE59-BD51-4856-9EDB-6BAAB688AE4C}"/>
              </a:ext>
            </a:extLst>
          </p:cNvPr>
          <p:cNvSpPr/>
          <p:nvPr/>
        </p:nvSpPr>
        <p:spPr>
          <a:xfrm>
            <a:off x="872566" y="1012117"/>
            <a:ext cx="117542" cy="398974"/>
          </a:xfrm>
          <a:prstGeom prst="lef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9" name="TextBox 38">
            <a:extLst>
              <a:ext uri="{FF2B5EF4-FFF2-40B4-BE49-F238E27FC236}">
                <a16:creationId xmlns:a16="http://schemas.microsoft.com/office/drawing/2014/main" id="{518D9718-3021-41F5-AA82-C79989660CB1}"/>
              </a:ext>
            </a:extLst>
          </p:cNvPr>
          <p:cNvSpPr txBox="1"/>
          <p:nvPr/>
        </p:nvSpPr>
        <p:spPr>
          <a:xfrm>
            <a:off x="5412619" y="5218136"/>
            <a:ext cx="6476834" cy="1200329"/>
          </a:xfrm>
          <a:prstGeom prst="rect">
            <a:avLst/>
          </a:prstGeom>
          <a:noFill/>
        </p:spPr>
        <p:txBody>
          <a:bodyPr wrap="square">
            <a:spAutoFit/>
          </a:bodyPr>
          <a:lstStyle/>
          <a:p>
            <a:pPr marL="742950" lvl="1" indent="-285750">
              <a:buFont typeface="Arial" panose="020B0604020202020204" pitchFamily="34" charset="0"/>
              <a:buChar char="•"/>
            </a:pPr>
            <a:r>
              <a:rPr lang="en-US" dirty="0"/>
              <a:t>Extract a panel of signature genes from published immune cell atlas.</a:t>
            </a:r>
          </a:p>
          <a:p>
            <a:pPr marL="742950" lvl="1" indent="-285750">
              <a:buFont typeface="Arial" panose="020B0604020202020204" pitchFamily="34" charset="0"/>
              <a:buChar char="•"/>
            </a:pPr>
            <a:r>
              <a:rPr lang="en-US" dirty="0"/>
              <a:t>And Compare expression pattern in our systems with those signature genes cluster.</a:t>
            </a:r>
          </a:p>
        </p:txBody>
      </p:sp>
    </p:spTree>
    <p:extLst>
      <p:ext uri="{BB962C8B-B14F-4D97-AF65-F5344CB8AC3E}">
        <p14:creationId xmlns:p14="http://schemas.microsoft.com/office/powerpoint/2010/main" val="39851523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1" y="0"/>
            <a:ext cx="12192000" cy="625749"/>
          </a:xfrm>
          <a:solidFill>
            <a:schemeClr val="tx1"/>
          </a:solidFill>
        </p:spPr>
        <p:txBody>
          <a:bodyPr>
            <a:noAutofit/>
          </a:bodyPr>
          <a:lstStyle/>
          <a:p>
            <a:pPr algn="ctr"/>
            <a:r>
              <a:rPr lang="en-US" sz="3600" dirty="0">
                <a:solidFill>
                  <a:schemeClr val="bg1"/>
                </a:solidFill>
              </a:rPr>
              <a:t>Tcf1/Lef1 are required for </a:t>
            </a:r>
            <a:r>
              <a:rPr lang="en-US" sz="3600" dirty="0">
                <a:solidFill>
                  <a:srgbClr val="00B0F0"/>
                </a:solidFill>
              </a:rPr>
              <a:t>repressing</a:t>
            </a:r>
            <a:r>
              <a:rPr lang="en-US" sz="3600" dirty="0">
                <a:solidFill>
                  <a:schemeClr val="bg1"/>
                </a:solidFill>
              </a:rPr>
              <a:t> non-T signature genes</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11</a:t>
            </a:fld>
            <a:endParaRPr lang="en-US"/>
          </a:p>
        </p:txBody>
      </p:sp>
      <p:pic>
        <p:nvPicPr>
          <p:cNvPr id="4" name="Picture 3">
            <a:extLst>
              <a:ext uri="{FF2B5EF4-FFF2-40B4-BE49-F238E27FC236}">
                <a16:creationId xmlns:a16="http://schemas.microsoft.com/office/drawing/2014/main" id="{96BCE582-527F-4046-9B6F-977584B88A14}"/>
              </a:ext>
            </a:extLst>
          </p:cNvPr>
          <p:cNvPicPr>
            <a:picLocks noChangeAspect="1"/>
          </p:cNvPicPr>
          <p:nvPr/>
        </p:nvPicPr>
        <p:blipFill>
          <a:blip r:embed="rId3"/>
          <a:stretch>
            <a:fillRect/>
          </a:stretch>
        </p:blipFill>
        <p:spPr>
          <a:xfrm>
            <a:off x="6204191" y="1847318"/>
            <a:ext cx="3033769" cy="1778583"/>
          </a:xfrm>
          <a:prstGeom prst="rect">
            <a:avLst/>
          </a:prstGeom>
        </p:spPr>
      </p:pic>
      <p:pic>
        <p:nvPicPr>
          <p:cNvPr id="20" name="Picture 19">
            <a:extLst>
              <a:ext uri="{FF2B5EF4-FFF2-40B4-BE49-F238E27FC236}">
                <a16:creationId xmlns:a16="http://schemas.microsoft.com/office/drawing/2014/main" id="{B2973050-8D23-494B-B9B3-F4D4987E4E72}"/>
              </a:ext>
            </a:extLst>
          </p:cNvPr>
          <p:cNvPicPr>
            <a:picLocks noChangeAspect="1"/>
          </p:cNvPicPr>
          <p:nvPr/>
        </p:nvPicPr>
        <p:blipFill>
          <a:blip r:embed="rId4"/>
          <a:stretch>
            <a:fillRect/>
          </a:stretch>
        </p:blipFill>
        <p:spPr>
          <a:xfrm>
            <a:off x="6281878" y="3778550"/>
            <a:ext cx="2941690" cy="1764045"/>
          </a:xfrm>
          <a:prstGeom prst="rect">
            <a:avLst/>
          </a:prstGeom>
        </p:spPr>
      </p:pic>
      <p:pic>
        <p:nvPicPr>
          <p:cNvPr id="22" name="Picture 21">
            <a:extLst>
              <a:ext uri="{FF2B5EF4-FFF2-40B4-BE49-F238E27FC236}">
                <a16:creationId xmlns:a16="http://schemas.microsoft.com/office/drawing/2014/main" id="{33E2C7F4-2CB0-4D95-A9E2-28536606376F}"/>
              </a:ext>
            </a:extLst>
          </p:cNvPr>
          <p:cNvPicPr>
            <a:picLocks noChangeAspect="1"/>
          </p:cNvPicPr>
          <p:nvPr/>
        </p:nvPicPr>
        <p:blipFill>
          <a:blip r:embed="rId5"/>
          <a:stretch>
            <a:fillRect/>
          </a:stretch>
        </p:blipFill>
        <p:spPr>
          <a:xfrm>
            <a:off x="9172079" y="1857501"/>
            <a:ext cx="3038616" cy="1788276"/>
          </a:xfrm>
          <a:prstGeom prst="rect">
            <a:avLst/>
          </a:prstGeom>
        </p:spPr>
      </p:pic>
      <p:grpSp>
        <p:nvGrpSpPr>
          <p:cNvPr id="8" name="Group 7">
            <a:extLst>
              <a:ext uri="{FF2B5EF4-FFF2-40B4-BE49-F238E27FC236}">
                <a16:creationId xmlns:a16="http://schemas.microsoft.com/office/drawing/2014/main" id="{A8F90265-DB68-42D7-888A-845A88122804}"/>
              </a:ext>
            </a:extLst>
          </p:cNvPr>
          <p:cNvGrpSpPr/>
          <p:nvPr/>
        </p:nvGrpSpPr>
        <p:grpSpPr>
          <a:xfrm>
            <a:off x="390427" y="2094433"/>
            <a:ext cx="5515304" cy="3552050"/>
            <a:chOff x="262820" y="2058421"/>
            <a:chExt cx="5515304" cy="3552050"/>
          </a:xfrm>
        </p:grpSpPr>
        <p:pic>
          <p:nvPicPr>
            <p:cNvPr id="9" name="Picture 8">
              <a:extLst>
                <a:ext uri="{FF2B5EF4-FFF2-40B4-BE49-F238E27FC236}">
                  <a16:creationId xmlns:a16="http://schemas.microsoft.com/office/drawing/2014/main" id="{A1D12E3A-F661-4775-839B-DE48EF69D5AC}"/>
                </a:ext>
              </a:extLst>
            </p:cNvPr>
            <p:cNvPicPr>
              <a:picLocks noChangeAspect="1"/>
            </p:cNvPicPr>
            <p:nvPr/>
          </p:nvPicPr>
          <p:blipFill>
            <a:blip r:embed="rId6"/>
            <a:stretch>
              <a:fillRect/>
            </a:stretch>
          </p:blipFill>
          <p:spPr>
            <a:xfrm>
              <a:off x="262820" y="2058421"/>
              <a:ext cx="5515304" cy="3337513"/>
            </a:xfrm>
            <a:prstGeom prst="rect">
              <a:avLst/>
            </a:prstGeom>
          </p:spPr>
        </p:pic>
        <p:pic>
          <p:nvPicPr>
            <p:cNvPr id="10" name="Picture 3">
              <a:extLst>
                <a:ext uri="{FF2B5EF4-FFF2-40B4-BE49-F238E27FC236}">
                  <a16:creationId xmlns:a16="http://schemas.microsoft.com/office/drawing/2014/main" id="{CAE08CDA-391C-4527-A827-CE4BF0B017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82350" b="5373"/>
            <a:stretch/>
          </p:blipFill>
          <p:spPr bwMode="auto">
            <a:xfrm>
              <a:off x="2273118" y="5224577"/>
              <a:ext cx="3143250" cy="38589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1" name="Group 10">
            <a:extLst>
              <a:ext uri="{FF2B5EF4-FFF2-40B4-BE49-F238E27FC236}">
                <a16:creationId xmlns:a16="http://schemas.microsoft.com/office/drawing/2014/main" id="{100825DE-0A7A-4E78-8C14-422FCE3894E8}"/>
              </a:ext>
            </a:extLst>
          </p:cNvPr>
          <p:cNvGrpSpPr/>
          <p:nvPr/>
        </p:nvGrpSpPr>
        <p:grpSpPr>
          <a:xfrm>
            <a:off x="2964840" y="588159"/>
            <a:ext cx="2765011" cy="1498648"/>
            <a:chOff x="8320940" y="698741"/>
            <a:chExt cx="2765011" cy="1498648"/>
          </a:xfrm>
        </p:grpSpPr>
        <p:grpSp>
          <p:nvGrpSpPr>
            <p:cNvPr id="12" name="Group 11">
              <a:extLst>
                <a:ext uri="{FF2B5EF4-FFF2-40B4-BE49-F238E27FC236}">
                  <a16:creationId xmlns:a16="http://schemas.microsoft.com/office/drawing/2014/main" id="{0137E35F-11AE-46DD-9236-F0137C30A9B9}"/>
                </a:ext>
              </a:extLst>
            </p:cNvPr>
            <p:cNvGrpSpPr/>
            <p:nvPr/>
          </p:nvGrpSpPr>
          <p:grpSpPr>
            <a:xfrm>
              <a:off x="8320940" y="698741"/>
              <a:ext cx="2765011" cy="1498648"/>
              <a:chOff x="8533591" y="645044"/>
              <a:chExt cx="2765011" cy="1498648"/>
            </a:xfrm>
          </p:grpSpPr>
          <p:pic>
            <p:nvPicPr>
              <p:cNvPr id="15" name="Picture 14">
                <a:extLst>
                  <a:ext uri="{FF2B5EF4-FFF2-40B4-BE49-F238E27FC236}">
                    <a16:creationId xmlns:a16="http://schemas.microsoft.com/office/drawing/2014/main" id="{E55E1A9D-963A-438E-8962-556309B4459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716830" y="653438"/>
                <a:ext cx="1207060" cy="1207060"/>
              </a:xfrm>
              <a:prstGeom prst="rect">
                <a:avLst/>
              </a:prstGeom>
            </p:spPr>
          </p:pic>
          <p:sp>
            <p:nvSpPr>
              <p:cNvPr id="16" name="TextBox 15">
                <a:extLst>
                  <a:ext uri="{FF2B5EF4-FFF2-40B4-BE49-F238E27FC236}">
                    <a16:creationId xmlns:a16="http://schemas.microsoft.com/office/drawing/2014/main" id="{F3EDE35A-57CC-4B05-BF2C-18A3995276A2}"/>
                  </a:ext>
                </a:extLst>
              </p:cNvPr>
              <p:cNvSpPr txBox="1"/>
              <p:nvPr/>
            </p:nvSpPr>
            <p:spPr>
              <a:xfrm>
                <a:off x="8533591" y="1497361"/>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sp>
            <p:nvSpPr>
              <p:cNvPr id="17" name="TextBox 16">
                <a:extLst>
                  <a:ext uri="{FF2B5EF4-FFF2-40B4-BE49-F238E27FC236}">
                    <a16:creationId xmlns:a16="http://schemas.microsoft.com/office/drawing/2014/main" id="{5BA6E406-D07F-49E1-84AC-54A2C79FEBA5}"/>
                  </a:ext>
                </a:extLst>
              </p:cNvPr>
              <p:cNvSpPr txBox="1"/>
              <p:nvPr/>
            </p:nvSpPr>
            <p:spPr>
              <a:xfrm>
                <a:off x="10405024" y="1482772"/>
                <a:ext cx="580095" cy="369332"/>
              </a:xfrm>
              <a:prstGeom prst="rect">
                <a:avLst/>
              </a:prstGeom>
              <a:noFill/>
            </p:spPr>
            <p:txBody>
              <a:bodyPr wrap="none" rtlCol="0">
                <a:spAutoFit/>
              </a:bodyPr>
              <a:lstStyle/>
              <a:p>
                <a:pPr algn="ctr"/>
                <a:r>
                  <a:rPr lang="en-US" b="1" dirty="0" err="1">
                    <a:solidFill>
                      <a:srgbClr val="C70600"/>
                    </a:solidFill>
                    <a:ea typeface="Arial" charset="0"/>
                    <a:cs typeface="Arial" charset="0"/>
                  </a:rPr>
                  <a:t>dKO</a:t>
                </a:r>
                <a:endParaRPr lang="en-US" b="1" dirty="0">
                  <a:solidFill>
                    <a:srgbClr val="C70600"/>
                  </a:solidFill>
                  <a:ea typeface="Arial" charset="0"/>
                  <a:cs typeface="Arial" charset="0"/>
                </a:endParaRPr>
              </a:p>
            </p:txBody>
          </p:sp>
          <p:pic>
            <p:nvPicPr>
              <p:cNvPr id="18" name="Picture 17" descr="Icon&#10;&#10;Description automatically generated">
                <a:extLst>
                  <a:ext uri="{FF2B5EF4-FFF2-40B4-BE49-F238E27FC236}">
                    <a16:creationId xmlns:a16="http://schemas.microsoft.com/office/drawing/2014/main" id="{D504D899-0154-43DF-A429-616311F010C5}"/>
                  </a:ext>
                </a:extLst>
              </p:cNvPr>
              <p:cNvPicPr>
                <a:picLocks noChangeAspect="1"/>
              </p:cNvPicPr>
              <p:nvPr/>
            </p:nvPicPr>
            <p:blipFill rotWithShape="1">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0091542" y="645044"/>
                <a:ext cx="1207060" cy="984254"/>
              </a:xfrm>
              <a:prstGeom prst="rect">
                <a:avLst/>
              </a:prstGeom>
            </p:spPr>
          </p:pic>
          <p:pic>
            <p:nvPicPr>
              <p:cNvPr id="19" name="Picture 18">
                <a:extLst>
                  <a:ext uri="{FF2B5EF4-FFF2-40B4-BE49-F238E27FC236}">
                    <a16:creationId xmlns:a16="http://schemas.microsoft.com/office/drawing/2014/main" id="{3023ED89-9A25-41EA-904F-C017604F9A30}"/>
                  </a:ext>
                </a:extLst>
              </p:cNvPr>
              <p:cNvPicPr>
                <a:picLocks noChangeAspect="1"/>
              </p:cNvPicPr>
              <p:nvPr/>
            </p:nvPicPr>
            <p:blipFill>
              <a:blip r:embed="rId10"/>
              <a:stretch>
                <a:fillRect/>
              </a:stretch>
            </p:blipFill>
            <p:spPr>
              <a:xfrm>
                <a:off x="10542408" y="1144749"/>
                <a:ext cx="172723" cy="170419"/>
              </a:xfrm>
              <a:prstGeom prst="rect">
                <a:avLst/>
              </a:prstGeom>
            </p:spPr>
          </p:pic>
        </p:grpSp>
        <p:cxnSp>
          <p:nvCxnSpPr>
            <p:cNvPr id="13" name="Straight Arrow Connector 12">
              <a:extLst>
                <a:ext uri="{FF2B5EF4-FFF2-40B4-BE49-F238E27FC236}">
                  <a16:creationId xmlns:a16="http://schemas.microsoft.com/office/drawing/2014/main" id="{411486E7-2FFD-4F17-A83F-0AC7249F6E90}"/>
                </a:ext>
              </a:extLst>
            </p:cNvPr>
            <p:cNvCxnSpPr>
              <a:cxnSpLocks/>
              <a:endCxn id="16" idx="2"/>
            </p:cNvCxnSpPr>
            <p:nvPr/>
          </p:nvCxnSpPr>
          <p:spPr>
            <a:xfrm>
              <a:off x="9163479" y="1874223"/>
              <a:ext cx="0" cy="323166"/>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314FC530-73EA-4F05-BA20-201E7603D133}"/>
                </a:ext>
              </a:extLst>
            </p:cNvPr>
            <p:cNvCxnSpPr>
              <a:cxnSpLocks/>
              <a:stCxn id="17" idx="2"/>
            </p:cNvCxnSpPr>
            <p:nvPr/>
          </p:nvCxnSpPr>
          <p:spPr>
            <a:xfrm flipH="1">
              <a:off x="10135395" y="1905801"/>
              <a:ext cx="347026" cy="2878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pic>
        <p:nvPicPr>
          <p:cNvPr id="21" name="Picture 20">
            <a:extLst>
              <a:ext uri="{FF2B5EF4-FFF2-40B4-BE49-F238E27FC236}">
                <a16:creationId xmlns:a16="http://schemas.microsoft.com/office/drawing/2014/main" id="{1EC5AC9C-FFBD-4458-A1F0-1FFF3A3F414D}"/>
              </a:ext>
            </a:extLst>
          </p:cNvPr>
          <p:cNvPicPr>
            <a:picLocks noChangeAspect="1"/>
          </p:cNvPicPr>
          <p:nvPr/>
        </p:nvPicPr>
        <p:blipFill>
          <a:blip r:embed="rId11"/>
          <a:stretch>
            <a:fillRect/>
          </a:stretch>
        </p:blipFill>
        <p:spPr>
          <a:xfrm>
            <a:off x="9280691" y="3870821"/>
            <a:ext cx="2930004" cy="1671774"/>
          </a:xfrm>
          <a:prstGeom prst="rect">
            <a:avLst/>
          </a:prstGeom>
        </p:spPr>
      </p:pic>
    </p:spTree>
    <p:extLst>
      <p:ext uri="{BB962C8B-B14F-4D97-AF65-F5344CB8AC3E}">
        <p14:creationId xmlns:p14="http://schemas.microsoft.com/office/powerpoint/2010/main" val="244611408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B6EB422-CE92-4C09-A305-71A4FCC54212}"/>
              </a:ext>
            </a:extLst>
          </p:cNvPr>
          <p:cNvSpPr>
            <a:spLocks noGrp="1"/>
          </p:cNvSpPr>
          <p:nvPr>
            <p:ph type="sldNum" sz="quarter" idx="12"/>
          </p:nvPr>
        </p:nvSpPr>
        <p:spPr/>
        <p:txBody>
          <a:bodyPr/>
          <a:lstStyle/>
          <a:p>
            <a:fld id="{DBA6DB61-4362-44D1-BB09-4F1914041657}" type="slidenum">
              <a:rPr lang="en-US" smtClean="0"/>
              <a:t>12</a:t>
            </a:fld>
            <a:endParaRPr lang="en-US"/>
          </a:p>
        </p:txBody>
      </p:sp>
      <p:pic>
        <p:nvPicPr>
          <p:cNvPr id="9" name="Picture 8" descr="Shape&#10;&#10;Description automatically generated">
            <a:extLst>
              <a:ext uri="{FF2B5EF4-FFF2-40B4-BE49-F238E27FC236}">
                <a16:creationId xmlns:a16="http://schemas.microsoft.com/office/drawing/2014/main" id="{F416A276-06F7-4F4D-B8A9-4E9B92E91B3F}"/>
              </a:ext>
            </a:extLst>
          </p:cNvPr>
          <p:cNvPicPr>
            <a:picLocks noChangeAspect="1"/>
          </p:cNvPicPr>
          <p:nvPr/>
        </p:nvPicPr>
        <p:blipFill rotWithShape="1">
          <a:blip r:embed="rId3"/>
          <a:srcRect r="2357"/>
          <a:stretch/>
        </p:blipFill>
        <p:spPr>
          <a:xfrm>
            <a:off x="2047448" y="3927984"/>
            <a:ext cx="7934752" cy="1759402"/>
          </a:xfrm>
          <a:prstGeom prst="rect">
            <a:avLst/>
          </a:prstGeom>
        </p:spPr>
      </p:pic>
      <p:sp>
        <p:nvSpPr>
          <p:cNvPr id="6" name="Title 1">
            <a:extLst>
              <a:ext uri="{FF2B5EF4-FFF2-40B4-BE49-F238E27FC236}">
                <a16:creationId xmlns:a16="http://schemas.microsoft.com/office/drawing/2014/main" id="{BEC2F29A-3509-4A6E-93C6-8736E817DE52}"/>
              </a:ext>
            </a:extLst>
          </p:cNvPr>
          <p:cNvSpPr txBox="1">
            <a:spLocks/>
          </p:cNvSpPr>
          <p:nvPr/>
        </p:nvSpPr>
        <p:spPr>
          <a:xfrm>
            <a:off x="0" y="1963168"/>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4400" dirty="0">
              <a:solidFill>
                <a:srgbClr val="00395C"/>
              </a:solidFill>
            </a:endParaRPr>
          </a:p>
          <a:p>
            <a:pPr algn="ctr"/>
            <a:r>
              <a:rPr lang="en-US" sz="4400" dirty="0">
                <a:solidFill>
                  <a:srgbClr val="00395C"/>
                </a:solidFill>
              </a:rPr>
              <a:t>How is TCF1/LEF1 able to do this?</a:t>
            </a:r>
            <a:br>
              <a:rPr lang="en-US" sz="4400" dirty="0">
                <a:solidFill>
                  <a:srgbClr val="00395C"/>
                </a:solidFill>
              </a:rPr>
            </a:br>
            <a:endParaRPr lang="en-US" dirty="0">
              <a:solidFill>
                <a:srgbClr val="00395C"/>
              </a:solidFill>
            </a:endParaRPr>
          </a:p>
        </p:txBody>
      </p:sp>
      <p:pic>
        <p:nvPicPr>
          <p:cNvPr id="7" name="Picture 6">
            <a:extLst>
              <a:ext uri="{FF2B5EF4-FFF2-40B4-BE49-F238E27FC236}">
                <a16:creationId xmlns:a16="http://schemas.microsoft.com/office/drawing/2014/main" id="{793A1075-EE03-4A16-993B-0CDB5774A98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000534" y="4987464"/>
            <a:ext cx="1233270" cy="377603"/>
          </a:xfrm>
          <a:prstGeom prst="rect">
            <a:avLst/>
          </a:prstGeom>
        </p:spPr>
      </p:pic>
    </p:spTree>
    <p:extLst>
      <p:ext uri="{BB962C8B-B14F-4D97-AF65-F5344CB8AC3E}">
        <p14:creationId xmlns:p14="http://schemas.microsoft.com/office/powerpoint/2010/main" val="2214746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http://www.clipular.com/c/5614944272515072.png?k=1vD5UcaMkfAYsJ_01K_KUrgblMU">
            <a:extLst>
              <a:ext uri="{FF2B5EF4-FFF2-40B4-BE49-F238E27FC236}">
                <a16:creationId xmlns:a16="http://schemas.microsoft.com/office/drawing/2014/main" id="{78AC3435-8589-480D-8F0C-E6450032F1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75774" y="1105320"/>
            <a:ext cx="8840452" cy="5060949"/>
          </a:xfrm>
          <a:prstGeom prst="rect">
            <a:avLst/>
          </a:prstGeom>
          <a:noFill/>
          <a:extLst>
            <a:ext uri="{909E8E84-426E-40DD-AFC4-6F175D3DCCD1}">
              <a14:hiddenFill xmlns:a14="http://schemas.microsoft.com/office/drawing/2010/main">
                <a:solidFill>
                  <a:srgbClr val="FFFFFF"/>
                </a:solidFill>
              </a14:hiddenFill>
            </a:ext>
          </a:extLst>
        </p:spPr>
      </p:pic>
      <p:sp>
        <p:nvSpPr>
          <p:cNvPr id="11" name="Title 1">
            <a:extLst>
              <a:ext uri="{FF2B5EF4-FFF2-40B4-BE49-F238E27FC236}">
                <a16:creationId xmlns:a16="http://schemas.microsoft.com/office/drawing/2014/main" id="{5DA8E1E0-71CD-40F1-B3E7-DE33B55F666B}"/>
              </a:ext>
            </a:extLst>
          </p:cNvPr>
          <p:cNvSpPr txBox="1">
            <a:spLocks/>
          </p:cNvSpPr>
          <p:nvPr/>
        </p:nvSpPr>
        <p:spPr>
          <a:xfrm>
            <a:off x="0" y="1"/>
            <a:ext cx="12192000" cy="1014884"/>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Accessibility sites</a:t>
            </a:r>
          </a:p>
        </p:txBody>
      </p:sp>
      <p:cxnSp>
        <p:nvCxnSpPr>
          <p:cNvPr id="3" name="Straight Connector 2">
            <a:extLst>
              <a:ext uri="{FF2B5EF4-FFF2-40B4-BE49-F238E27FC236}">
                <a16:creationId xmlns:a16="http://schemas.microsoft.com/office/drawing/2014/main" id="{79B1B302-F1BD-41F6-9E21-421358289218}"/>
              </a:ext>
            </a:extLst>
          </p:cNvPr>
          <p:cNvCxnSpPr/>
          <p:nvPr/>
        </p:nvCxnSpPr>
        <p:spPr>
          <a:xfrm>
            <a:off x="2314937" y="3646025"/>
            <a:ext cx="7268901" cy="0"/>
          </a:xfrm>
          <a:prstGeom prst="line">
            <a:avLst/>
          </a:prstGeom>
        </p:spPr>
        <p:style>
          <a:lnRef idx="1">
            <a:schemeClr val="accent1"/>
          </a:lnRef>
          <a:fillRef idx="0">
            <a:schemeClr val="accent1"/>
          </a:fillRef>
          <a:effectRef idx="0">
            <a:schemeClr val="accent1"/>
          </a:effectRef>
          <a:fontRef idx="minor">
            <a:schemeClr val="tx1"/>
          </a:fontRef>
        </p:style>
      </p:cxnSp>
      <p:sp>
        <p:nvSpPr>
          <p:cNvPr id="2" name="Slide Number Placeholder 1">
            <a:extLst>
              <a:ext uri="{FF2B5EF4-FFF2-40B4-BE49-F238E27FC236}">
                <a16:creationId xmlns:a16="http://schemas.microsoft.com/office/drawing/2014/main" id="{FCCBDA90-CD5D-4AF9-B39E-0286ABB18320}"/>
              </a:ext>
            </a:extLst>
          </p:cNvPr>
          <p:cNvSpPr>
            <a:spLocks noGrp="1"/>
          </p:cNvSpPr>
          <p:nvPr>
            <p:ph type="sldNum" sz="quarter" idx="12"/>
          </p:nvPr>
        </p:nvSpPr>
        <p:spPr/>
        <p:txBody>
          <a:bodyPr/>
          <a:lstStyle/>
          <a:p>
            <a:fld id="{DBA6DB61-4362-44D1-BB09-4F1914041657}" type="slidenum">
              <a:rPr lang="en-US" smtClean="0"/>
              <a:t>13</a:t>
            </a:fld>
            <a:endParaRPr lang="en-US"/>
          </a:p>
        </p:txBody>
      </p:sp>
    </p:spTree>
    <p:extLst>
      <p:ext uri="{BB962C8B-B14F-4D97-AF65-F5344CB8AC3E}">
        <p14:creationId xmlns:p14="http://schemas.microsoft.com/office/powerpoint/2010/main" val="38103882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14</a:t>
            </a:fld>
            <a:endParaRPr lang="en-US"/>
          </a:p>
        </p:txBody>
      </p:sp>
      <p:sp>
        <p:nvSpPr>
          <p:cNvPr id="14" name="TextBox 30">
            <a:extLst>
              <a:ext uri="{FF2B5EF4-FFF2-40B4-BE49-F238E27FC236}">
                <a16:creationId xmlns:a16="http://schemas.microsoft.com/office/drawing/2014/main" id="{8794ADCC-9B2D-4267-BAE1-1374DEE09667}"/>
              </a:ext>
            </a:extLst>
          </p:cNvPr>
          <p:cNvSpPr txBox="1"/>
          <p:nvPr/>
        </p:nvSpPr>
        <p:spPr>
          <a:xfrm>
            <a:off x="3008842" y="2698243"/>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nvGrpSpPr>
          <p:cNvPr id="25" name="Group 24">
            <a:extLst>
              <a:ext uri="{FF2B5EF4-FFF2-40B4-BE49-F238E27FC236}">
                <a16:creationId xmlns:a16="http://schemas.microsoft.com/office/drawing/2014/main" id="{F61AC8CD-C757-4EF9-8FE0-D71911D91F13}"/>
              </a:ext>
            </a:extLst>
          </p:cNvPr>
          <p:cNvGrpSpPr/>
          <p:nvPr/>
        </p:nvGrpSpPr>
        <p:grpSpPr>
          <a:xfrm>
            <a:off x="1246947" y="1466891"/>
            <a:ext cx="5169765" cy="1148075"/>
            <a:chOff x="2394420" y="783943"/>
            <a:chExt cx="8715982" cy="1935601"/>
          </a:xfrm>
        </p:grpSpPr>
        <p:grpSp>
          <p:nvGrpSpPr>
            <p:cNvPr id="26" name="Group 25">
              <a:extLst>
                <a:ext uri="{FF2B5EF4-FFF2-40B4-BE49-F238E27FC236}">
                  <a16:creationId xmlns:a16="http://schemas.microsoft.com/office/drawing/2014/main" id="{F6BE12DA-1AEA-434D-B117-AE37F3E17CBA}"/>
                </a:ext>
              </a:extLst>
            </p:cNvPr>
            <p:cNvGrpSpPr/>
            <p:nvPr/>
          </p:nvGrpSpPr>
          <p:grpSpPr>
            <a:xfrm>
              <a:off x="2394420" y="818886"/>
              <a:ext cx="7254304" cy="1900658"/>
              <a:chOff x="2468848" y="1980780"/>
              <a:chExt cx="7254304" cy="1900658"/>
            </a:xfrm>
          </p:grpSpPr>
          <p:pic>
            <p:nvPicPr>
              <p:cNvPr id="29" name="Picture 28" descr="A picture containing drawing&#10;&#10;Description automatically generated">
                <a:extLst>
                  <a:ext uri="{FF2B5EF4-FFF2-40B4-BE49-F238E27FC236}">
                    <a16:creationId xmlns:a16="http://schemas.microsoft.com/office/drawing/2014/main" id="{FFA70ADA-BA4A-425F-BC1E-2CD34020C7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30" name="Rectangle 29">
                <a:extLst>
                  <a:ext uri="{FF2B5EF4-FFF2-40B4-BE49-F238E27FC236}">
                    <a16:creationId xmlns:a16="http://schemas.microsoft.com/office/drawing/2014/main" id="{93323920-DB3F-459E-B47E-DFC61AB4B254}"/>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4D8EB29-299F-46A4-9021-054DA5F3ED63}"/>
                </a:ext>
              </a:extLst>
            </p:cNvPr>
            <p:cNvPicPr>
              <a:picLocks noChangeAspect="1"/>
            </p:cNvPicPr>
            <p:nvPr/>
          </p:nvPicPr>
          <p:blipFill rotWithShape="1">
            <a:blip r:embed="rId4"/>
            <a:srcRect l="24804" r="1700"/>
            <a:stretch/>
          </p:blipFill>
          <p:spPr>
            <a:xfrm>
              <a:off x="4453334" y="2339325"/>
              <a:ext cx="1673966" cy="380219"/>
            </a:xfrm>
            <a:prstGeom prst="rect">
              <a:avLst/>
            </a:prstGeom>
          </p:spPr>
        </p:pic>
        <p:sp>
          <p:nvSpPr>
            <p:cNvPr id="28" name="TextBox 27">
              <a:extLst>
                <a:ext uri="{FF2B5EF4-FFF2-40B4-BE49-F238E27FC236}">
                  <a16:creationId xmlns:a16="http://schemas.microsoft.com/office/drawing/2014/main" id="{0FA46331-6A71-4BBB-84CF-8F61931D5CEB}"/>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t>
            </a:r>
            <a:r>
              <a:rPr lang="en-US" sz="3600" dirty="0">
                <a:solidFill>
                  <a:srgbClr val="00B0F0"/>
                </a:solidFill>
              </a:rPr>
              <a:t>Direct Bindings </a:t>
            </a:r>
            <a:r>
              <a:rPr lang="en-US" sz="3600" dirty="0">
                <a:solidFill>
                  <a:schemeClr val="bg1"/>
                </a:solidFill>
              </a:rPr>
              <a:t>Affect Chromatin Opening</a:t>
            </a:r>
          </a:p>
        </p:txBody>
      </p:sp>
      <p:pic>
        <p:nvPicPr>
          <p:cNvPr id="3" name="Picture 2">
            <a:extLst>
              <a:ext uri="{FF2B5EF4-FFF2-40B4-BE49-F238E27FC236}">
                <a16:creationId xmlns:a16="http://schemas.microsoft.com/office/drawing/2014/main" id="{44F5904E-623F-42A0-B63C-D9275B7D1E25}"/>
              </a:ext>
            </a:extLst>
          </p:cNvPr>
          <p:cNvPicPr>
            <a:picLocks noChangeAspect="1"/>
          </p:cNvPicPr>
          <p:nvPr/>
        </p:nvPicPr>
        <p:blipFill>
          <a:blip r:embed="rId5"/>
          <a:stretch>
            <a:fillRect/>
          </a:stretch>
        </p:blipFill>
        <p:spPr>
          <a:xfrm>
            <a:off x="1807983" y="3033800"/>
            <a:ext cx="3609833" cy="3267233"/>
          </a:xfrm>
          <a:prstGeom prst="rect">
            <a:avLst/>
          </a:prstGeom>
        </p:spPr>
      </p:pic>
      <p:pic>
        <p:nvPicPr>
          <p:cNvPr id="7" name="Picture 6">
            <a:extLst>
              <a:ext uri="{FF2B5EF4-FFF2-40B4-BE49-F238E27FC236}">
                <a16:creationId xmlns:a16="http://schemas.microsoft.com/office/drawing/2014/main" id="{A2752EE9-8B8B-476D-9048-7A14D36C0C8E}"/>
              </a:ext>
            </a:extLst>
          </p:cNvPr>
          <p:cNvPicPr>
            <a:picLocks noChangeAspect="1"/>
          </p:cNvPicPr>
          <p:nvPr/>
        </p:nvPicPr>
        <p:blipFill rotWithShape="1">
          <a:blip r:embed="rId6"/>
          <a:srcRect r="-1117"/>
          <a:stretch/>
        </p:blipFill>
        <p:spPr>
          <a:xfrm>
            <a:off x="6764042" y="3033800"/>
            <a:ext cx="4174034" cy="3359150"/>
          </a:xfrm>
          <a:prstGeom prst="rect">
            <a:avLst/>
          </a:prstGeom>
        </p:spPr>
      </p:pic>
      <p:grpSp>
        <p:nvGrpSpPr>
          <p:cNvPr id="37" name="Group 36">
            <a:extLst>
              <a:ext uri="{FF2B5EF4-FFF2-40B4-BE49-F238E27FC236}">
                <a16:creationId xmlns:a16="http://schemas.microsoft.com/office/drawing/2014/main" id="{98819DF5-5D07-4461-B449-90487D606C37}"/>
              </a:ext>
            </a:extLst>
          </p:cNvPr>
          <p:cNvGrpSpPr/>
          <p:nvPr/>
        </p:nvGrpSpPr>
        <p:grpSpPr>
          <a:xfrm>
            <a:off x="5549738" y="3194261"/>
            <a:ext cx="528613" cy="902079"/>
            <a:chOff x="6038666" y="5495134"/>
            <a:chExt cx="528613" cy="902079"/>
          </a:xfrm>
        </p:grpSpPr>
        <p:pic>
          <p:nvPicPr>
            <p:cNvPr id="38" name="Picture 37">
              <a:extLst>
                <a:ext uri="{FF2B5EF4-FFF2-40B4-BE49-F238E27FC236}">
                  <a16:creationId xmlns:a16="http://schemas.microsoft.com/office/drawing/2014/main" id="{E3316484-A567-4F7D-BA97-552DD5D0A22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056691" y="5495134"/>
              <a:ext cx="510588" cy="510588"/>
            </a:xfrm>
            <a:prstGeom prst="rect">
              <a:avLst/>
            </a:prstGeom>
          </p:spPr>
        </p:pic>
        <p:grpSp>
          <p:nvGrpSpPr>
            <p:cNvPr id="40" name="Group 39">
              <a:extLst>
                <a:ext uri="{FF2B5EF4-FFF2-40B4-BE49-F238E27FC236}">
                  <a16:creationId xmlns:a16="http://schemas.microsoft.com/office/drawing/2014/main" id="{20AB678A-0CA4-46BA-937B-D8158D6CB035}"/>
                </a:ext>
              </a:extLst>
            </p:cNvPr>
            <p:cNvGrpSpPr/>
            <p:nvPr/>
          </p:nvGrpSpPr>
          <p:grpSpPr>
            <a:xfrm>
              <a:off x="6038666" y="5980872"/>
              <a:ext cx="510588" cy="416341"/>
              <a:chOff x="6339152" y="5881797"/>
              <a:chExt cx="510588" cy="416341"/>
            </a:xfrm>
          </p:grpSpPr>
          <p:pic>
            <p:nvPicPr>
              <p:cNvPr id="44" name="Picture 43" descr="Icon&#10;&#10;Description automatically generated">
                <a:extLst>
                  <a:ext uri="{FF2B5EF4-FFF2-40B4-BE49-F238E27FC236}">
                    <a16:creationId xmlns:a16="http://schemas.microsoft.com/office/drawing/2014/main" id="{00323AF8-F300-4E1F-9000-D76BF66F03C7}"/>
                  </a:ext>
                </a:extLst>
              </p:cNvPr>
              <p:cNvPicPr>
                <a:picLocks noChangeAspect="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339152" y="5881797"/>
                <a:ext cx="510588" cy="416341"/>
              </a:xfrm>
              <a:prstGeom prst="rect">
                <a:avLst/>
              </a:prstGeom>
            </p:spPr>
          </p:pic>
          <p:pic>
            <p:nvPicPr>
              <p:cNvPr id="46" name="Picture 45">
                <a:extLst>
                  <a:ext uri="{FF2B5EF4-FFF2-40B4-BE49-F238E27FC236}">
                    <a16:creationId xmlns:a16="http://schemas.microsoft.com/office/drawing/2014/main" id="{5D6D04BE-0849-4864-809E-6DD11DCD5706}"/>
                  </a:ext>
                </a:extLst>
              </p:cNvPr>
              <p:cNvPicPr>
                <a:picLocks noChangeAspect="1"/>
              </p:cNvPicPr>
              <p:nvPr/>
            </p:nvPicPr>
            <p:blipFill>
              <a:blip r:embed="rId9"/>
              <a:stretch>
                <a:fillRect/>
              </a:stretch>
            </p:blipFill>
            <p:spPr>
              <a:xfrm>
                <a:off x="6538648" y="6069570"/>
                <a:ext cx="111595" cy="110106"/>
              </a:xfrm>
              <a:prstGeom prst="rect">
                <a:avLst/>
              </a:prstGeom>
            </p:spPr>
          </p:pic>
        </p:grpSp>
      </p:grpSp>
      <p:pic>
        <p:nvPicPr>
          <p:cNvPr id="13" name="Picture 12">
            <a:extLst>
              <a:ext uri="{FF2B5EF4-FFF2-40B4-BE49-F238E27FC236}">
                <a16:creationId xmlns:a16="http://schemas.microsoft.com/office/drawing/2014/main" id="{508A09E6-A83D-425E-941F-FF4CC22BFB24}"/>
              </a:ext>
            </a:extLst>
          </p:cNvPr>
          <p:cNvPicPr>
            <a:picLocks noChangeAspect="1"/>
          </p:cNvPicPr>
          <p:nvPr/>
        </p:nvPicPr>
        <p:blipFill rotWithShape="1">
          <a:blip r:embed="rId10">
            <a:clrChange>
              <a:clrFrom>
                <a:srgbClr val="FFFFFF"/>
              </a:clrFrom>
              <a:clrTo>
                <a:srgbClr val="FFFFFF">
                  <a:alpha val="0"/>
                </a:srgbClr>
              </a:clrTo>
            </a:clrChange>
          </a:blip>
          <a:srcRect r="50000"/>
          <a:stretch/>
        </p:blipFill>
        <p:spPr>
          <a:xfrm>
            <a:off x="5404234" y="3465033"/>
            <a:ext cx="913189" cy="894660"/>
          </a:xfrm>
          <a:prstGeom prst="rect">
            <a:avLst/>
          </a:prstGeom>
        </p:spPr>
      </p:pic>
      <p:grpSp>
        <p:nvGrpSpPr>
          <p:cNvPr id="49" name="Group 48">
            <a:extLst>
              <a:ext uri="{FF2B5EF4-FFF2-40B4-BE49-F238E27FC236}">
                <a16:creationId xmlns:a16="http://schemas.microsoft.com/office/drawing/2014/main" id="{4B2BC169-A420-4C41-9BCD-03C23B0C0CD5}"/>
              </a:ext>
            </a:extLst>
          </p:cNvPr>
          <p:cNvGrpSpPr/>
          <p:nvPr/>
        </p:nvGrpSpPr>
        <p:grpSpPr>
          <a:xfrm>
            <a:off x="6416712" y="1181268"/>
            <a:ext cx="5056799" cy="1319615"/>
            <a:chOff x="5953597" y="1302424"/>
            <a:chExt cx="5553631" cy="1449267"/>
          </a:xfrm>
        </p:grpSpPr>
        <p:grpSp>
          <p:nvGrpSpPr>
            <p:cNvPr id="53" name="Group 52">
              <a:extLst>
                <a:ext uri="{FF2B5EF4-FFF2-40B4-BE49-F238E27FC236}">
                  <a16:creationId xmlns:a16="http://schemas.microsoft.com/office/drawing/2014/main" id="{D2B555D3-1B54-400E-AB71-D8D87E3230FF}"/>
                </a:ext>
              </a:extLst>
            </p:cNvPr>
            <p:cNvGrpSpPr/>
            <p:nvPr/>
          </p:nvGrpSpPr>
          <p:grpSpPr>
            <a:xfrm>
              <a:off x="5953597" y="1505013"/>
              <a:ext cx="5553631" cy="1246678"/>
              <a:chOff x="5931753" y="1505012"/>
              <a:chExt cx="5553631" cy="1246678"/>
            </a:xfrm>
          </p:grpSpPr>
          <p:grpSp>
            <p:nvGrpSpPr>
              <p:cNvPr id="55" name="Group 54">
                <a:extLst>
                  <a:ext uri="{FF2B5EF4-FFF2-40B4-BE49-F238E27FC236}">
                    <a16:creationId xmlns:a16="http://schemas.microsoft.com/office/drawing/2014/main" id="{0755CB10-3A04-48FD-AA9D-865CA06868C4}"/>
                  </a:ext>
                </a:extLst>
              </p:cNvPr>
              <p:cNvGrpSpPr/>
              <p:nvPr/>
            </p:nvGrpSpPr>
            <p:grpSpPr>
              <a:xfrm>
                <a:off x="5931753" y="1505012"/>
                <a:ext cx="5553631" cy="1246678"/>
                <a:chOff x="2196604" y="1166132"/>
                <a:chExt cx="9363163" cy="2101841"/>
              </a:xfrm>
            </p:grpSpPr>
            <p:pic>
              <p:nvPicPr>
                <p:cNvPr id="58" name="Picture 57" descr="A picture containing drawing&#10;&#10;Description automatically generated">
                  <a:extLst>
                    <a:ext uri="{FF2B5EF4-FFF2-40B4-BE49-F238E27FC236}">
                      <a16:creationId xmlns:a16="http://schemas.microsoft.com/office/drawing/2014/main" id="{BAAF6F42-5FC9-4CE5-AB33-35EADB1B79F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59" name="TextBox 58">
                  <a:extLst>
                    <a:ext uri="{FF2B5EF4-FFF2-40B4-BE49-F238E27FC236}">
                      <a16:creationId xmlns:a16="http://schemas.microsoft.com/office/drawing/2014/main" id="{5399CC1C-E2E9-475D-8D04-8AB56AF85EAD}"/>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56" name="Rectangle 55">
                <a:extLst>
                  <a:ext uri="{FF2B5EF4-FFF2-40B4-BE49-F238E27FC236}">
                    <a16:creationId xmlns:a16="http://schemas.microsoft.com/office/drawing/2014/main" id="{69AA1AA0-A722-44AE-B9AD-DEB9FB3FA904}"/>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57" name="Oval 56">
                <a:extLst>
                  <a:ext uri="{FF2B5EF4-FFF2-40B4-BE49-F238E27FC236}">
                    <a16:creationId xmlns:a16="http://schemas.microsoft.com/office/drawing/2014/main" id="{E678D1B2-DF9A-4386-AFF1-982C32FCDA41}"/>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54" name="Picture 53">
              <a:extLst>
                <a:ext uri="{FF2B5EF4-FFF2-40B4-BE49-F238E27FC236}">
                  <a16:creationId xmlns:a16="http://schemas.microsoft.com/office/drawing/2014/main" id="{55073F77-35EE-4DE6-A7D6-9A3A07CEA98B}"/>
                </a:ext>
              </a:extLst>
            </p:cNvPr>
            <p:cNvPicPr>
              <a:picLocks noChangeAspect="1"/>
            </p:cNvPicPr>
            <p:nvPr/>
          </p:nvPicPr>
          <p:blipFill rotWithShape="1">
            <a:blip r:embed="rId11"/>
            <a:srcRect b="4087"/>
            <a:stretch/>
          </p:blipFill>
          <p:spPr>
            <a:xfrm rot="1054583">
              <a:off x="7950629" y="1302424"/>
              <a:ext cx="1323975" cy="475057"/>
            </a:xfrm>
            <a:prstGeom prst="rect">
              <a:avLst/>
            </a:prstGeom>
          </p:spPr>
        </p:pic>
      </p:grpSp>
      <p:sp>
        <p:nvSpPr>
          <p:cNvPr id="60" name="TextBox 59">
            <a:extLst>
              <a:ext uri="{FF2B5EF4-FFF2-40B4-BE49-F238E27FC236}">
                <a16:creationId xmlns:a16="http://schemas.microsoft.com/office/drawing/2014/main" id="{30630E9A-37E9-4B55-9EA8-24B3C803B7B9}"/>
              </a:ext>
            </a:extLst>
          </p:cNvPr>
          <p:cNvSpPr txBox="1"/>
          <p:nvPr/>
        </p:nvSpPr>
        <p:spPr>
          <a:xfrm>
            <a:off x="7204909" y="2705275"/>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spTree>
    <p:extLst>
      <p:ext uri="{BB962C8B-B14F-4D97-AF65-F5344CB8AC3E}">
        <p14:creationId xmlns:p14="http://schemas.microsoft.com/office/powerpoint/2010/main" val="2895037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46189" y="0"/>
            <a:ext cx="12145811"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H3K27ac Identified Super Enhancer </a:t>
            </a:r>
          </a:p>
        </p:txBody>
      </p:sp>
      <p:pic>
        <p:nvPicPr>
          <p:cNvPr id="3" name="Picture 2">
            <a:extLst>
              <a:ext uri="{FF2B5EF4-FFF2-40B4-BE49-F238E27FC236}">
                <a16:creationId xmlns:a16="http://schemas.microsoft.com/office/drawing/2014/main" id="{DBAE2CD3-1BFB-4C46-A0D7-AAC0DDC63E8A}"/>
              </a:ext>
            </a:extLst>
          </p:cNvPr>
          <p:cNvPicPr>
            <a:picLocks noChangeAspect="1"/>
          </p:cNvPicPr>
          <p:nvPr/>
        </p:nvPicPr>
        <p:blipFill>
          <a:blip r:embed="rId3"/>
          <a:stretch>
            <a:fillRect/>
          </a:stretch>
        </p:blipFill>
        <p:spPr>
          <a:xfrm>
            <a:off x="1252426" y="1422268"/>
            <a:ext cx="9687147" cy="4013464"/>
          </a:xfrm>
          <a:prstGeom prst="rect">
            <a:avLst/>
          </a:prstGeom>
        </p:spPr>
      </p:pic>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08975" y="5347552"/>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7620818" y="5347552"/>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42099755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E406FE36-5905-4A25-A561-C3DAA3BCD1C8}"/>
              </a:ext>
            </a:extLst>
          </p:cNvPr>
          <p:cNvSpPr>
            <a:spLocks noGrp="1"/>
          </p:cNvSpPr>
          <p:nvPr>
            <p:ph type="sldNum" sz="quarter" idx="12"/>
          </p:nvPr>
        </p:nvSpPr>
        <p:spPr/>
        <p:txBody>
          <a:bodyPr/>
          <a:lstStyle/>
          <a:p>
            <a:fld id="{DBA6DB61-4362-44D1-BB09-4F1914041657}" type="slidenum">
              <a:rPr lang="en-US" smtClean="0"/>
              <a:t>16</a:t>
            </a:fld>
            <a:endParaRPr lang="en-US"/>
          </a:p>
        </p:txBody>
      </p:sp>
      <p:sp>
        <p:nvSpPr>
          <p:cNvPr id="8" name="Title 1">
            <a:extLst>
              <a:ext uri="{FF2B5EF4-FFF2-40B4-BE49-F238E27FC236}">
                <a16:creationId xmlns:a16="http://schemas.microsoft.com/office/drawing/2014/main" id="{2D8767EF-3DF8-42E5-8E72-DFA911F824EC}"/>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 Affect Genome </a:t>
            </a:r>
            <a:r>
              <a:rPr lang="en-US" sz="3600" dirty="0">
                <a:solidFill>
                  <a:srgbClr val="00B0F0"/>
                </a:solidFill>
              </a:rPr>
              <a:t>Structure </a:t>
            </a:r>
            <a:r>
              <a:rPr lang="en-US" sz="3600" dirty="0">
                <a:solidFill>
                  <a:schemeClr val="bg1"/>
                </a:solidFill>
              </a:rPr>
              <a:t>at multiple scales</a:t>
            </a:r>
          </a:p>
        </p:txBody>
      </p:sp>
      <p:pic>
        <p:nvPicPr>
          <p:cNvPr id="6" name="Picture 5" descr="Diagram&#10;&#10;Description automatically generated">
            <a:extLst>
              <a:ext uri="{FF2B5EF4-FFF2-40B4-BE49-F238E27FC236}">
                <a16:creationId xmlns:a16="http://schemas.microsoft.com/office/drawing/2014/main" id="{016F9911-FA15-433D-BC3C-631FCE918965}"/>
              </a:ext>
            </a:extLst>
          </p:cNvPr>
          <p:cNvPicPr>
            <a:picLocks noChangeAspect="1"/>
          </p:cNvPicPr>
          <p:nvPr/>
        </p:nvPicPr>
        <p:blipFill rotWithShape="1">
          <a:blip r:embed="rId3">
            <a:extLst>
              <a:ext uri="{28A0092B-C50C-407E-A947-70E740481C1C}">
                <a14:useLocalDpi xmlns:a14="http://schemas.microsoft.com/office/drawing/2010/main" val="0"/>
              </a:ext>
            </a:extLst>
          </a:blip>
          <a:srcRect l="1376" t="2585" r="34405" b="1901"/>
          <a:stretch/>
        </p:blipFill>
        <p:spPr>
          <a:xfrm>
            <a:off x="2948056" y="930449"/>
            <a:ext cx="6295887" cy="5056568"/>
          </a:xfrm>
          <a:prstGeom prst="rect">
            <a:avLst/>
          </a:prstGeom>
        </p:spPr>
      </p:pic>
      <p:sp>
        <p:nvSpPr>
          <p:cNvPr id="26" name="TextBox 25">
            <a:extLst>
              <a:ext uri="{FF2B5EF4-FFF2-40B4-BE49-F238E27FC236}">
                <a16:creationId xmlns:a16="http://schemas.microsoft.com/office/drawing/2014/main" id="{E08DF115-2AD2-4091-876E-53743E556294}"/>
              </a:ext>
            </a:extLst>
          </p:cNvPr>
          <p:cNvSpPr txBox="1"/>
          <p:nvPr/>
        </p:nvSpPr>
        <p:spPr>
          <a:xfrm>
            <a:off x="-2485" y="5987017"/>
            <a:ext cx="7167770" cy="369332"/>
          </a:xfrm>
          <a:prstGeom prst="rect">
            <a:avLst/>
          </a:prstGeom>
          <a:noFill/>
        </p:spPr>
        <p:txBody>
          <a:bodyPr wrap="square">
            <a:spAutoFit/>
          </a:bodyPr>
          <a:lstStyle/>
          <a:p>
            <a:r>
              <a:rPr lang="en-US" dirty="0"/>
              <a:t>https://www.tandfonline.com/doi/full/10.1080/19491034.2017.1389365</a:t>
            </a:r>
          </a:p>
        </p:txBody>
      </p:sp>
    </p:spTree>
    <p:extLst>
      <p:ext uri="{BB962C8B-B14F-4D97-AF65-F5344CB8AC3E}">
        <p14:creationId xmlns:p14="http://schemas.microsoft.com/office/powerpoint/2010/main" val="2379991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8F623A1-0CB5-436A-8AC8-0B3D4EB3DB7E}"/>
              </a:ext>
            </a:extLst>
          </p:cNvPr>
          <p:cNvSpPr>
            <a:spLocks noGrp="1"/>
          </p:cNvSpPr>
          <p:nvPr>
            <p:ph type="sldNum" sz="quarter" idx="12"/>
          </p:nvPr>
        </p:nvSpPr>
        <p:spPr/>
        <p:txBody>
          <a:bodyPr/>
          <a:lstStyle/>
          <a:p>
            <a:fld id="{DBA6DB61-4362-44D1-BB09-4F1914041657}" type="slidenum">
              <a:rPr lang="en-US" smtClean="0"/>
              <a:t>17</a:t>
            </a:fld>
            <a:endParaRPr lang="en-US"/>
          </a:p>
        </p:txBody>
      </p:sp>
      <p:pic>
        <p:nvPicPr>
          <p:cNvPr id="15" name="Content Placeholder 14">
            <a:extLst>
              <a:ext uri="{FF2B5EF4-FFF2-40B4-BE49-F238E27FC236}">
                <a16:creationId xmlns:a16="http://schemas.microsoft.com/office/drawing/2014/main" id="{949D5DC7-127F-4698-973A-2EE774182628}"/>
              </a:ext>
            </a:extLst>
          </p:cNvPr>
          <p:cNvPicPr>
            <a:picLocks noGrp="1" noChangeAspect="1"/>
          </p:cNvPicPr>
          <p:nvPr>
            <p:ph idx="1"/>
          </p:nvPr>
        </p:nvPicPr>
        <p:blipFill rotWithShape="1">
          <a:blip r:embed="rId3"/>
          <a:srcRect b="49371"/>
          <a:stretch/>
        </p:blipFill>
        <p:spPr>
          <a:xfrm>
            <a:off x="1374119" y="1854324"/>
            <a:ext cx="8775170" cy="3273343"/>
          </a:xfrm>
        </p:spPr>
      </p:pic>
      <p:sp>
        <p:nvSpPr>
          <p:cNvPr id="6" name="Title 1">
            <a:extLst>
              <a:ext uri="{FF2B5EF4-FFF2-40B4-BE49-F238E27FC236}">
                <a16:creationId xmlns:a16="http://schemas.microsoft.com/office/drawing/2014/main" id="{306136A3-BB0B-4946-9F05-363B1E832171}"/>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dirty="0">
                <a:solidFill>
                  <a:schemeClr val="bg1"/>
                </a:solidFill>
                <a:effectLst/>
              </a:rPr>
              <a:t>Workflow of </a:t>
            </a:r>
            <a:r>
              <a:rPr lang="en-US" sz="3600" b="0" i="0" dirty="0">
                <a:solidFill>
                  <a:srgbClr val="00B0F0"/>
                </a:solidFill>
                <a:effectLst/>
              </a:rPr>
              <a:t>Hi-C</a:t>
            </a:r>
            <a:endParaRPr lang="en-US" sz="3600" dirty="0">
              <a:solidFill>
                <a:srgbClr val="00B0F0"/>
              </a:solidFill>
            </a:endParaRPr>
          </a:p>
        </p:txBody>
      </p:sp>
    </p:spTree>
    <p:extLst>
      <p:ext uri="{BB962C8B-B14F-4D97-AF65-F5344CB8AC3E}">
        <p14:creationId xmlns:p14="http://schemas.microsoft.com/office/powerpoint/2010/main" val="211198720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39C01C3-F4BC-451D-9691-E90C237394E7}"/>
              </a:ext>
            </a:extLst>
          </p:cNvPr>
          <p:cNvSpPr>
            <a:spLocks noGrp="1"/>
          </p:cNvSpPr>
          <p:nvPr>
            <p:ph type="sldNum" sz="quarter" idx="12"/>
          </p:nvPr>
        </p:nvSpPr>
        <p:spPr/>
        <p:txBody>
          <a:bodyPr/>
          <a:lstStyle/>
          <a:p>
            <a:fld id="{DBA6DB61-4362-44D1-BB09-4F1914041657}" type="slidenum">
              <a:rPr lang="en-US" smtClean="0"/>
              <a:t>18</a:t>
            </a:fld>
            <a:endParaRPr lang="en-US"/>
          </a:p>
        </p:txBody>
      </p:sp>
      <p:sp>
        <p:nvSpPr>
          <p:cNvPr id="15" name="Title 1">
            <a:extLst>
              <a:ext uri="{FF2B5EF4-FFF2-40B4-BE49-F238E27FC236}">
                <a16:creationId xmlns:a16="http://schemas.microsoft.com/office/drawing/2014/main" id="{31BBCD95-4675-45D4-981C-BB6875B6EEDA}"/>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Genome Structure Changed in </a:t>
            </a:r>
            <a:r>
              <a:rPr lang="en-US" sz="3600" dirty="0">
                <a:solidFill>
                  <a:srgbClr val="00B0F0"/>
                </a:solidFill>
              </a:rPr>
              <a:t>Loop</a:t>
            </a:r>
            <a:r>
              <a:rPr lang="en-US" altLang="zh-CN" sz="3600" dirty="0">
                <a:solidFill>
                  <a:srgbClr val="00B0F0"/>
                </a:solidFill>
              </a:rPr>
              <a:t>ing</a:t>
            </a:r>
            <a:endParaRPr lang="en-US" sz="3600" dirty="0">
              <a:solidFill>
                <a:srgbClr val="00B0F0"/>
              </a:solidFill>
            </a:endParaRPr>
          </a:p>
        </p:txBody>
      </p:sp>
      <p:pic>
        <p:nvPicPr>
          <p:cNvPr id="6" name="Picture 5">
            <a:extLst>
              <a:ext uri="{FF2B5EF4-FFF2-40B4-BE49-F238E27FC236}">
                <a16:creationId xmlns:a16="http://schemas.microsoft.com/office/drawing/2014/main" id="{FFF95F48-E7AF-45E5-8C58-3D80FFB26F58}"/>
              </a:ext>
            </a:extLst>
          </p:cNvPr>
          <p:cNvPicPr>
            <a:picLocks noChangeAspect="1"/>
          </p:cNvPicPr>
          <p:nvPr/>
        </p:nvPicPr>
        <p:blipFill>
          <a:blip r:embed="rId3"/>
          <a:stretch>
            <a:fillRect/>
          </a:stretch>
        </p:blipFill>
        <p:spPr>
          <a:xfrm>
            <a:off x="557212" y="728799"/>
            <a:ext cx="6048375" cy="5524500"/>
          </a:xfrm>
          <a:prstGeom prst="rect">
            <a:avLst/>
          </a:prstGeom>
        </p:spPr>
      </p:pic>
      <p:grpSp>
        <p:nvGrpSpPr>
          <p:cNvPr id="45" name="Group 44">
            <a:extLst>
              <a:ext uri="{FF2B5EF4-FFF2-40B4-BE49-F238E27FC236}">
                <a16:creationId xmlns:a16="http://schemas.microsoft.com/office/drawing/2014/main" id="{6B52D660-E2B9-42A9-924D-389D7DBD97E6}"/>
              </a:ext>
            </a:extLst>
          </p:cNvPr>
          <p:cNvGrpSpPr/>
          <p:nvPr/>
        </p:nvGrpSpPr>
        <p:grpSpPr>
          <a:xfrm>
            <a:off x="6851260" y="728799"/>
            <a:ext cx="3902858" cy="5440464"/>
            <a:chOff x="6470260" y="688737"/>
            <a:chExt cx="3902858" cy="5440464"/>
          </a:xfrm>
        </p:grpSpPr>
        <p:pic>
          <p:nvPicPr>
            <p:cNvPr id="43" name="Picture 6">
              <a:extLst>
                <a:ext uri="{FF2B5EF4-FFF2-40B4-BE49-F238E27FC236}">
                  <a16:creationId xmlns:a16="http://schemas.microsoft.com/office/drawing/2014/main" id="{FDAFB01D-1AB8-476D-8D09-1E904A460141}"/>
                </a:ext>
              </a:extLst>
            </p:cNvPr>
            <p:cNvPicPr>
              <a:picLocks noChangeArrowheads="1"/>
            </p:cNvPicPr>
            <p:nvPr/>
          </p:nvPicPr>
          <p:blipFill rotWithShape="1">
            <a:blip r:embed="rId4">
              <a:extLst>
                <a:ext uri="{28A0092B-C50C-407E-A947-70E740481C1C}">
                  <a14:useLocalDpi xmlns:a14="http://schemas.microsoft.com/office/drawing/2010/main" val="0"/>
                </a:ext>
              </a:extLst>
            </a:blip>
            <a:srcRect l="77746" r="-1" b="18747"/>
            <a:stretch/>
          </p:blipFill>
          <p:spPr bwMode="auto">
            <a:xfrm>
              <a:off x="9363565" y="1840303"/>
              <a:ext cx="1009553" cy="27432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E08A72F8-9DD2-4950-B093-C099A4C7A3EB}"/>
                </a:ext>
              </a:extLst>
            </p:cNvPr>
            <p:cNvPicPr>
              <a:picLocks noChangeArrowheads="1"/>
            </p:cNvPicPr>
            <p:nvPr/>
          </p:nvPicPr>
          <p:blipFill rotWithShape="1">
            <a:blip r:embed="rId4">
              <a:extLst>
                <a:ext uri="{28A0092B-C50C-407E-A947-70E740481C1C}">
                  <a14:useLocalDpi xmlns:a14="http://schemas.microsoft.com/office/drawing/2010/main" val="0"/>
                </a:ext>
              </a:extLst>
            </a:blip>
            <a:srcRect l="9295" r="53937" b="18747"/>
            <a:stretch/>
          </p:blipFill>
          <p:spPr bwMode="auto">
            <a:xfrm>
              <a:off x="7715153" y="1836886"/>
              <a:ext cx="1667976" cy="27432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30">
              <a:extLst>
                <a:ext uri="{FF2B5EF4-FFF2-40B4-BE49-F238E27FC236}">
                  <a16:creationId xmlns:a16="http://schemas.microsoft.com/office/drawing/2014/main" id="{1E0DBBAB-38C6-4068-A4D6-A7000911C629}"/>
                </a:ext>
              </a:extLst>
            </p:cNvPr>
            <p:cNvSpPr txBox="1"/>
            <p:nvPr/>
          </p:nvSpPr>
          <p:spPr>
            <a:xfrm>
              <a:off x="7394250" y="2431808"/>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0" name="TextBox 30">
              <a:extLst>
                <a:ext uri="{FF2B5EF4-FFF2-40B4-BE49-F238E27FC236}">
                  <a16:creationId xmlns:a16="http://schemas.microsoft.com/office/drawing/2014/main" id="{BD66A9B7-4C17-48FD-8AB3-876C2A92163C}"/>
                </a:ext>
              </a:extLst>
            </p:cNvPr>
            <p:cNvSpPr txBox="1"/>
            <p:nvPr/>
          </p:nvSpPr>
          <p:spPr>
            <a:xfrm>
              <a:off x="7394249" y="3018389"/>
              <a:ext cx="298480"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0</a:t>
              </a:r>
              <a:endParaRPr lang="en-US" sz="1600" dirty="0">
                <a:latin typeface="Arial" pitchFamily="34" charset="0"/>
                <a:cs typeface="Arial" pitchFamily="34" charset="0"/>
              </a:endParaRPr>
            </a:p>
          </p:txBody>
        </p:sp>
        <p:sp>
          <p:nvSpPr>
            <p:cNvPr id="11" name="TextBox 30">
              <a:extLst>
                <a:ext uri="{FF2B5EF4-FFF2-40B4-BE49-F238E27FC236}">
                  <a16:creationId xmlns:a16="http://schemas.microsoft.com/office/drawing/2014/main" id="{3992D8FC-22E5-42A3-A401-9D245298287F}"/>
                </a:ext>
              </a:extLst>
            </p:cNvPr>
            <p:cNvSpPr txBox="1"/>
            <p:nvPr/>
          </p:nvSpPr>
          <p:spPr>
            <a:xfrm>
              <a:off x="7280437" y="3604970"/>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–1</a:t>
              </a:r>
              <a:endParaRPr lang="en-US" sz="1600" dirty="0">
                <a:latin typeface="Arial" pitchFamily="34" charset="0"/>
                <a:cs typeface="Arial" pitchFamily="34" charset="0"/>
              </a:endParaRPr>
            </a:p>
          </p:txBody>
        </p:sp>
        <p:sp>
          <p:nvSpPr>
            <p:cNvPr id="12" name="TextBox 11">
              <a:extLst>
                <a:ext uri="{FF2B5EF4-FFF2-40B4-BE49-F238E27FC236}">
                  <a16:creationId xmlns:a16="http://schemas.microsoft.com/office/drawing/2014/main" id="{5EB17EC0-4B4F-4E19-8D89-E723FABC8B24}"/>
                </a:ext>
              </a:extLst>
            </p:cNvPr>
            <p:cNvSpPr txBox="1"/>
            <p:nvPr/>
          </p:nvSpPr>
          <p:spPr>
            <a:xfrm>
              <a:off x="7280437" y="4191552"/>
              <a:ext cx="412292"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sp>
          <p:nvSpPr>
            <p:cNvPr id="13" name="TextBox 30">
              <a:extLst>
                <a:ext uri="{FF2B5EF4-FFF2-40B4-BE49-F238E27FC236}">
                  <a16:creationId xmlns:a16="http://schemas.microsoft.com/office/drawing/2014/main" id="{CFAE4162-6509-4E8A-AFF9-427FF2463BFA}"/>
                </a:ext>
              </a:extLst>
            </p:cNvPr>
            <p:cNvSpPr txBox="1"/>
            <p:nvPr/>
          </p:nvSpPr>
          <p:spPr>
            <a:xfrm rot="16200000">
              <a:off x="5813102" y="2866376"/>
              <a:ext cx="2121093" cy="646331"/>
            </a:xfrm>
            <a:prstGeom prst="rect">
              <a:avLst/>
            </a:prstGeom>
            <a:noFill/>
          </p:spPr>
          <p:txBody>
            <a:bodyPr wrap="none" rtlCol="0" anchor="ctr">
              <a:spAutoFit/>
            </a:bodyPr>
            <a:lstStyle/>
            <a:p>
              <a:pPr algn="ctr"/>
              <a:r>
                <a:rPr lang="en-US" altLang="zh-CN" dirty="0" err="1">
                  <a:latin typeface="Arial" pitchFamily="34" charset="0"/>
                  <a:cs typeface="Arial" pitchFamily="34" charset="0"/>
                </a:rPr>
                <a:t>Chr</a:t>
              </a:r>
              <a:r>
                <a:rPr lang="en-US" altLang="zh-CN" dirty="0">
                  <a:latin typeface="Arial" pitchFamily="34" charset="0"/>
                  <a:cs typeface="Arial" pitchFamily="34" charset="0"/>
                </a:rPr>
                <a:t> Loop Changes</a:t>
              </a:r>
            </a:p>
            <a:p>
              <a:pPr algn="ctr"/>
              <a:r>
                <a:rPr lang="en-US" dirty="0">
                  <a:latin typeface="Arial" pitchFamily="34" charset="0"/>
                  <a:cs typeface="Arial" pitchFamily="34" charset="0"/>
                </a:rPr>
                <a:t>Log</a:t>
              </a:r>
              <a:r>
                <a:rPr lang="en-US" baseline="-25000" dirty="0">
                  <a:latin typeface="Arial" pitchFamily="34" charset="0"/>
                  <a:cs typeface="Arial" pitchFamily="34" charset="0"/>
                </a:rPr>
                <a:t>2</a:t>
              </a:r>
              <a:r>
                <a:rPr lang="en-US" dirty="0">
                  <a:latin typeface="Arial" pitchFamily="34" charset="0"/>
                  <a:cs typeface="Arial" pitchFamily="34" charset="0"/>
                </a:rPr>
                <a:t>(</a:t>
              </a:r>
              <a:r>
                <a:rPr lang="en-US" dirty="0" err="1">
                  <a:latin typeface="Arial" pitchFamily="34" charset="0"/>
                  <a:cs typeface="Arial" pitchFamily="34" charset="0"/>
                </a:rPr>
                <a:t>dKO</a:t>
              </a:r>
              <a:r>
                <a:rPr lang="en-US" dirty="0">
                  <a:latin typeface="Arial" pitchFamily="34" charset="0"/>
                  <a:cs typeface="Arial" pitchFamily="34" charset="0"/>
                </a:rPr>
                <a:t>/WT)</a:t>
              </a:r>
            </a:p>
          </p:txBody>
        </p:sp>
        <p:cxnSp>
          <p:nvCxnSpPr>
            <p:cNvPr id="14" name="Straight Connector 33">
              <a:extLst>
                <a:ext uri="{FF2B5EF4-FFF2-40B4-BE49-F238E27FC236}">
                  <a16:creationId xmlns:a16="http://schemas.microsoft.com/office/drawing/2014/main" id="{1CEBC669-B9A8-43A1-B93F-E804185C7C85}"/>
                </a:ext>
              </a:extLst>
            </p:cNvPr>
            <p:cNvCxnSpPr>
              <a:cxnSpLocks/>
              <a:endCxn id="43" idx="3"/>
            </p:cNvCxnSpPr>
            <p:nvPr/>
          </p:nvCxnSpPr>
          <p:spPr>
            <a:xfrm>
              <a:off x="7791571" y="3205689"/>
              <a:ext cx="2581547" cy="6214"/>
            </a:xfrm>
            <a:prstGeom prst="line">
              <a:avLst/>
            </a:prstGeom>
            <a:ln w="12700" cmpd="sng">
              <a:solidFill>
                <a:srgbClr val="0432FF"/>
              </a:solidFill>
              <a:prstDash val="sysDash"/>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16" name="TextBox 30">
              <a:extLst>
                <a:ext uri="{FF2B5EF4-FFF2-40B4-BE49-F238E27FC236}">
                  <a16:creationId xmlns:a16="http://schemas.microsoft.com/office/drawing/2014/main" id="{95554142-82E1-4AA4-88FE-AF4AC6E60A7E}"/>
                </a:ext>
              </a:extLst>
            </p:cNvPr>
            <p:cNvSpPr txBox="1"/>
            <p:nvPr/>
          </p:nvSpPr>
          <p:spPr>
            <a:xfrm>
              <a:off x="6518992" y="4968214"/>
              <a:ext cx="1196161" cy="584775"/>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Tcf1 peak</a:t>
              </a:r>
            </a:p>
            <a:p>
              <a:pPr algn="ctr"/>
              <a:r>
                <a:rPr lang="en-US" sz="1600" dirty="0">
                  <a:latin typeface="Arial" pitchFamily="34" charset="0"/>
                  <a:cs typeface="Arial" pitchFamily="34" charset="0"/>
                </a:rPr>
                <a:t>localization</a:t>
              </a:r>
            </a:p>
          </p:txBody>
        </p:sp>
        <p:sp>
          <p:nvSpPr>
            <p:cNvPr id="17" name="TextBox 30">
              <a:extLst>
                <a:ext uri="{FF2B5EF4-FFF2-40B4-BE49-F238E27FC236}">
                  <a16:creationId xmlns:a16="http://schemas.microsoft.com/office/drawing/2014/main" id="{24435247-F80F-4211-A04A-9DD738FC2605}"/>
                </a:ext>
              </a:extLst>
            </p:cNvPr>
            <p:cNvSpPr txBox="1"/>
            <p:nvPr/>
          </p:nvSpPr>
          <p:spPr>
            <a:xfrm>
              <a:off x="7875839" y="5091324"/>
              <a:ext cx="1370888" cy="338554"/>
            </a:xfrm>
            <a:prstGeom prst="rect">
              <a:avLst/>
            </a:prstGeom>
            <a:noFill/>
          </p:spPr>
          <p:txBody>
            <a:bodyPr wrap="none" rtlCol="0" anchor="ctr">
              <a:spAutoFit/>
            </a:bodyPr>
            <a:lstStyle/>
            <a:p>
              <a:pPr algn="ctr"/>
              <a:r>
                <a:rPr lang="en-US" sz="1600" dirty="0">
                  <a:latin typeface="Arial" pitchFamily="34" charset="0"/>
                  <a:cs typeface="Arial" pitchFamily="34" charset="0"/>
                </a:rPr>
                <a:t>both anchors</a:t>
              </a:r>
            </a:p>
          </p:txBody>
        </p:sp>
        <p:sp>
          <p:nvSpPr>
            <p:cNvPr id="18" name="TextBox 30">
              <a:extLst>
                <a:ext uri="{FF2B5EF4-FFF2-40B4-BE49-F238E27FC236}">
                  <a16:creationId xmlns:a16="http://schemas.microsoft.com/office/drawing/2014/main" id="{A41BDE9B-747E-4FAD-B695-370B7395D20E}"/>
                </a:ext>
              </a:extLst>
            </p:cNvPr>
            <p:cNvSpPr txBox="1"/>
            <p:nvPr/>
          </p:nvSpPr>
          <p:spPr>
            <a:xfrm>
              <a:off x="9495357" y="5111341"/>
              <a:ext cx="845103"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Control</a:t>
              </a:r>
              <a:endParaRPr lang="en-US" sz="1600" dirty="0">
                <a:latin typeface="Arial" pitchFamily="34" charset="0"/>
                <a:cs typeface="Arial" pitchFamily="34" charset="0"/>
              </a:endParaRPr>
            </a:p>
          </p:txBody>
        </p:sp>
        <p:sp>
          <p:nvSpPr>
            <p:cNvPr id="19" name="TextBox 30">
              <a:extLst>
                <a:ext uri="{FF2B5EF4-FFF2-40B4-BE49-F238E27FC236}">
                  <a16:creationId xmlns:a16="http://schemas.microsoft.com/office/drawing/2014/main" id="{3C6E0F14-CF30-42DC-9E9E-A5D811C8E03D}"/>
                </a:ext>
              </a:extLst>
            </p:cNvPr>
            <p:cNvSpPr txBox="1"/>
            <p:nvPr/>
          </p:nvSpPr>
          <p:spPr>
            <a:xfrm>
              <a:off x="6592215" y="5544426"/>
              <a:ext cx="1027846" cy="584775"/>
            </a:xfrm>
            <a:prstGeom prst="rect">
              <a:avLst/>
            </a:prstGeom>
            <a:noFill/>
          </p:spPr>
          <p:txBody>
            <a:bodyPr wrap="none" rtlCol="0" anchor="ctr">
              <a:spAutoFit/>
            </a:bodyPr>
            <a:lstStyle/>
            <a:p>
              <a:pPr algn="ctr"/>
              <a:r>
                <a:rPr lang="en-US" altLang="zh-CN" sz="1600" dirty="0" err="1">
                  <a:latin typeface="Arial" pitchFamily="34" charset="0"/>
                  <a:cs typeface="Arial" pitchFamily="34" charset="0"/>
                </a:rPr>
                <a:t>Chr</a:t>
              </a:r>
              <a:r>
                <a:rPr lang="en-US" altLang="zh-CN" sz="1600" dirty="0">
                  <a:latin typeface="Arial" pitchFamily="34" charset="0"/>
                  <a:cs typeface="Arial" pitchFamily="34" charset="0"/>
                </a:rPr>
                <a:t> Loop</a:t>
              </a:r>
            </a:p>
            <a:p>
              <a:pPr algn="ctr"/>
              <a:r>
                <a:rPr lang="en-US" sz="1600" dirty="0">
                  <a:latin typeface="Arial" pitchFamily="34" charset="0"/>
                  <a:cs typeface="Arial" pitchFamily="34" charset="0"/>
                </a:rPr>
                <a:t>numbers</a:t>
              </a:r>
            </a:p>
          </p:txBody>
        </p:sp>
        <p:sp>
          <p:nvSpPr>
            <p:cNvPr id="20" name="TextBox 30">
              <a:extLst>
                <a:ext uri="{FF2B5EF4-FFF2-40B4-BE49-F238E27FC236}">
                  <a16:creationId xmlns:a16="http://schemas.microsoft.com/office/drawing/2014/main" id="{63DCA7B2-2FE2-4F2E-8395-8D12E2CC8B8E}"/>
                </a:ext>
              </a:extLst>
            </p:cNvPr>
            <p:cNvSpPr txBox="1"/>
            <p:nvPr/>
          </p:nvSpPr>
          <p:spPr>
            <a:xfrm>
              <a:off x="7940448" y="5667536"/>
              <a:ext cx="526105"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196	</a:t>
              </a:r>
              <a:endParaRPr lang="en-US" sz="1600" dirty="0">
                <a:latin typeface="Arial" pitchFamily="34" charset="0"/>
                <a:cs typeface="Arial" pitchFamily="34" charset="0"/>
              </a:endParaRPr>
            </a:p>
          </p:txBody>
        </p:sp>
        <p:sp>
          <p:nvSpPr>
            <p:cNvPr id="21" name="TextBox 30">
              <a:extLst>
                <a:ext uri="{FF2B5EF4-FFF2-40B4-BE49-F238E27FC236}">
                  <a16:creationId xmlns:a16="http://schemas.microsoft.com/office/drawing/2014/main" id="{3F68B903-9AA3-4185-9A40-F148E9875775}"/>
                </a:ext>
              </a:extLst>
            </p:cNvPr>
            <p:cNvSpPr txBox="1"/>
            <p:nvPr/>
          </p:nvSpPr>
          <p:spPr>
            <a:xfrm>
              <a:off x="8685502" y="5667536"/>
              <a:ext cx="697627"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6,307</a:t>
              </a:r>
              <a:endParaRPr lang="en-US" sz="1600" dirty="0">
                <a:latin typeface="Arial" pitchFamily="34" charset="0"/>
                <a:cs typeface="Arial" pitchFamily="34" charset="0"/>
              </a:endParaRPr>
            </a:p>
          </p:txBody>
        </p:sp>
        <p:sp>
          <p:nvSpPr>
            <p:cNvPr id="24" name="TextBox 30">
              <a:extLst>
                <a:ext uri="{FF2B5EF4-FFF2-40B4-BE49-F238E27FC236}">
                  <a16:creationId xmlns:a16="http://schemas.microsoft.com/office/drawing/2014/main" id="{2AEFAF80-E1CF-4BF0-B8F5-1E869CFA209C}"/>
                </a:ext>
              </a:extLst>
            </p:cNvPr>
            <p:cNvSpPr txBox="1"/>
            <p:nvPr/>
          </p:nvSpPr>
          <p:spPr>
            <a:xfrm>
              <a:off x="9495357" y="5667536"/>
              <a:ext cx="811441"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20,128</a:t>
              </a:r>
              <a:endParaRPr lang="en-US" sz="1600" dirty="0">
                <a:latin typeface="Arial" pitchFamily="34" charset="0"/>
                <a:cs typeface="Arial" pitchFamily="34" charset="0"/>
              </a:endParaRPr>
            </a:p>
          </p:txBody>
        </p:sp>
        <p:sp>
          <p:nvSpPr>
            <p:cNvPr id="25" name="TextBox 30">
              <a:extLst>
                <a:ext uri="{FF2B5EF4-FFF2-40B4-BE49-F238E27FC236}">
                  <a16:creationId xmlns:a16="http://schemas.microsoft.com/office/drawing/2014/main" id="{5395F1B6-45D0-4FB3-A38D-2B4FAF42B7A1}"/>
                </a:ext>
              </a:extLst>
            </p:cNvPr>
            <p:cNvSpPr txBox="1"/>
            <p:nvPr/>
          </p:nvSpPr>
          <p:spPr>
            <a:xfrm>
              <a:off x="6470260" y="4615253"/>
              <a:ext cx="1293624" cy="338554"/>
            </a:xfrm>
            <a:prstGeom prst="rect">
              <a:avLst/>
            </a:prstGeom>
            <a:noFill/>
          </p:spPr>
          <p:txBody>
            <a:bodyPr wrap="none" rtlCol="0" anchor="ctr">
              <a:spAutoFit/>
            </a:bodyPr>
            <a:lstStyle/>
            <a:p>
              <a:pPr algn="ctr"/>
              <a:r>
                <a:rPr lang="en-US" sz="1600" dirty="0" err="1">
                  <a:latin typeface="Arial" pitchFamily="34" charset="0"/>
                  <a:cs typeface="Arial" pitchFamily="34" charset="0"/>
                </a:rPr>
                <a:t>Tcf</a:t>
              </a:r>
              <a:r>
                <a:rPr lang="en-US" sz="1600" dirty="0">
                  <a:latin typeface="Arial" pitchFamily="34" charset="0"/>
                  <a:cs typeface="Arial" pitchFamily="34" charset="0"/>
                </a:rPr>
                <a:t>/</a:t>
              </a:r>
              <a:r>
                <a:rPr lang="en-US" sz="1600" dirty="0" err="1">
                  <a:latin typeface="Arial" pitchFamily="34" charset="0"/>
                  <a:cs typeface="Arial" pitchFamily="34" charset="0"/>
                </a:rPr>
                <a:t>Lef</a:t>
              </a:r>
              <a:r>
                <a:rPr lang="en-US" sz="1600" dirty="0">
                  <a:latin typeface="Arial" pitchFamily="34" charset="0"/>
                  <a:cs typeface="Arial" pitchFamily="34" charset="0"/>
                </a:rPr>
                <a:t> Motif</a:t>
              </a:r>
            </a:p>
          </p:txBody>
        </p:sp>
        <p:sp>
          <p:nvSpPr>
            <p:cNvPr id="26" name="TextBox 30">
              <a:extLst>
                <a:ext uri="{FF2B5EF4-FFF2-40B4-BE49-F238E27FC236}">
                  <a16:creationId xmlns:a16="http://schemas.microsoft.com/office/drawing/2014/main" id="{4A0B508B-978C-40E3-B752-49CCCA2F372C}"/>
                </a:ext>
              </a:extLst>
            </p:cNvPr>
            <p:cNvSpPr txBox="1"/>
            <p:nvPr/>
          </p:nvSpPr>
          <p:spPr>
            <a:xfrm>
              <a:off x="8054684" y="4615253"/>
              <a:ext cx="304892" cy="338554"/>
            </a:xfrm>
            <a:prstGeom prst="rect">
              <a:avLst/>
            </a:prstGeom>
            <a:noFill/>
          </p:spPr>
          <p:txBody>
            <a:bodyPr wrap="none" rtlCol="0" anchor="ctr">
              <a:spAutoFit/>
            </a:bodyPr>
            <a:lstStyle/>
            <a:p>
              <a:pPr algn="ctr"/>
              <a:r>
                <a:rPr lang="en-US" altLang="zh-CN" sz="1600" dirty="0">
                  <a:latin typeface="Arial" pitchFamily="34" charset="0"/>
                  <a:cs typeface="Arial" pitchFamily="34" charset="0"/>
                </a:rPr>
                <a:t>+</a:t>
              </a:r>
              <a:endParaRPr lang="en-US" sz="1600" dirty="0">
                <a:latin typeface="Arial" pitchFamily="34" charset="0"/>
                <a:cs typeface="Arial" pitchFamily="34" charset="0"/>
              </a:endParaRPr>
            </a:p>
          </p:txBody>
        </p:sp>
        <p:cxnSp>
          <p:nvCxnSpPr>
            <p:cNvPr id="28" name="Straight Connector 33">
              <a:extLst>
                <a:ext uri="{FF2B5EF4-FFF2-40B4-BE49-F238E27FC236}">
                  <a16:creationId xmlns:a16="http://schemas.microsoft.com/office/drawing/2014/main" id="{F0F66B99-29B9-46BA-A2EC-665DFA40A19E}"/>
                </a:ext>
              </a:extLst>
            </p:cNvPr>
            <p:cNvCxnSpPr>
              <a:cxnSpLocks/>
            </p:cNvCxnSpPr>
            <p:nvPr/>
          </p:nvCxnSpPr>
          <p:spPr>
            <a:xfrm>
              <a:off x="7897987" y="5006314"/>
              <a:ext cx="128016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0" name="Straight Connector 33">
              <a:extLst>
                <a:ext uri="{FF2B5EF4-FFF2-40B4-BE49-F238E27FC236}">
                  <a16:creationId xmlns:a16="http://schemas.microsoft.com/office/drawing/2014/main" id="{3EAD53C3-DB3B-42EF-9BEC-1C24F88F5F7F}"/>
                </a:ext>
              </a:extLst>
            </p:cNvPr>
            <p:cNvCxnSpPr>
              <a:cxnSpLocks/>
            </p:cNvCxnSpPr>
            <p:nvPr/>
          </p:nvCxnSpPr>
          <p:spPr>
            <a:xfrm flipV="1">
              <a:off x="8142099" y="1027291"/>
              <a:ext cx="1725801" cy="518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cxnSp>
          <p:nvCxnSpPr>
            <p:cNvPr id="31" name="Straight Connector 33">
              <a:extLst>
                <a:ext uri="{FF2B5EF4-FFF2-40B4-BE49-F238E27FC236}">
                  <a16:creationId xmlns:a16="http://schemas.microsoft.com/office/drawing/2014/main" id="{390FE6B6-67A9-472C-B942-C4DD92448108}"/>
                </a:ext>
              </a:extLst>
            </p:cNvPr>
            <p:cNvCxnSpPr>
              <a:cxnSpLocks/>
            </p:cNvCxnSpPr>
            <p:nvPr/>
          </p:nvCxnSpPr>
          <p:spPr>
            <a:xfrm>
              <a:off x="9011630" y="1323936"/>
              <a:ext cx="856270" cy="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0">
              <a:extLst>
                <a:ext uri="{FF2B5EF4-FFF2-40B4-BE49-F238E27FC236}">
                  <a16:creationId xmlns:a16="http://schemas.microsoft.com/office/drawing/2014/main" id="{13671983-F516-4D8C-87B9-FA5DBDBB63D8}"/>
                </a:ext>
              </a:extLst>
            </p:cNvPr>
            <p:cNvSpPr txBox="1"/>
            <p:nvPr/>
          </p:nvSpPr>
          <p:spPr>
            <a:xfrm>
              <a:off x="8180843" y="688737"/>
              <a:ext cx="1045478" cy="338554"/>
            </a:xfrm>
            <a:prstGeom prst="rect">
              <a:avLst/>
            </a:prstGeom>
            <a:noFill/>
          </p:spPr>
          <p:txBody>
            <a:bodyPr wrap="non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=3.0e–7</a:t>
              </a:r>
              <a:endParaRPr lang="en-US" sz="1600" dirty="0">
                <a:latin typeface="Arial" pitchFamily="34" charset="0"/>
                <a:cs typeface="Arial" pitchFamily="34" charset="0"/>
              </a:endParaRPr>
            </a:p>
          </p:txBody>
        </p:sp>
        <p:sp>
          <p:nvSpPr>
            <p:cNvPr id="35" name="TextBox 30">
              <a:extLst>
                <a:ext uri="{FF2B5EF4-FFF2-40B4-BE49-F238E27FC236}">
                  <a16:creationId xmlns:a16="http://schemas.microsoft.com/office/drawing/2014/main" id="{F6AC6548-E991-4790-B06C-487226EFC7D6}"/>
                </a:ext>
              </a:extLst>
            </p:cNvPr>
            <p:cNvSpPr txBox="1"/>
            <p:nvPr/>
          </p:nvSpPr>
          <p:spPr>
            <a:xfrm>
              <a:off x="9014585" y="986445"/>
              <a:ext cx="1159292" cy="338554"/>
            </a:xfrm>
            <a:prstGeom prst="rect">
              <a:avLst/>
            </a:prstGeom>
            <a:noFill/>
          </p:spPr>
          <p:txBody>
            <a:bodyPr wrap="square" rtlCol="0" anchor="ctr">
              <a:spAutoFit/>
            </a:bodyPr>
            <a:lstStyle/>
            <a:p>
              <a:pPr algn="ctr"/>
              <a:r>
                <a:rPr lang="en-US" altLang="zh-CN" sz="1600" i="1" dirty="0">
                  <a:latin typeface="Arial" pitchFamily="34" charset="0"/>
                  <a:cs typeface="Arial" pitchFamily="34" charset="0"/>
                </a:rPr>
                <a:t>p</a:t>
              </a:r>
              <a:r>
                <a:rPr lang="en-US" altLang="zh-CN" sz="1600" dirty="0">
                  <a:latin typeface="Arial" pitchFamily="34" charset="0"/>
                  <a:cs typeface="Arial" pitchFamily="34" charset="0"/>
                </a:rPr>
                <a:t>=4.7e–24</a:t>
              </a:r>
              <a:endParaRPr lang="en-US" sz="1600" dirty="0">
                <a:latin typeface="Arial" pitchFamily="34" charset="0"/>
                <a:cs typeface="Arial" pitchFamily="34" charset="0"/>
              </a:endParaRPr>
            </a:p>
          </p:txBody>
        </p:sp>
        <p:sp>
          <p:nvSpPr>
            <p:cNvPr id="38" name="TextBox 30">
              <a:extLst>
                <a:ext uri="{FF2B5EF4-FFF2-40B4-BE49-F238E27FC236}">
                  <a16:creationId xmlns:a16="http://schemas.microsoft.com/office/drawing/2014/main" id="{7E969378-9185-4319-BC2F-1335C7B09308}"/>
                </a:ext>
              </a:extLst>
            </p:cNvPr>
            <p:cNvSpPr txBox="1"/>
            <p:nvPr/>
          </p:nvSpPr>
          <p:spPr>
            <a:xfrm>
              <a:off x="7394250" y="1845227"/>
              <a:ext cx="298479" cy="338554"/>
            </a:xfrm>
            <a:prstGeom prst="rect">
              <a:avLst/>
            </a:prstGeom>
            <a:noFill/>
          </p:spPr>
          <p:txBody>
            <a:bodyPr wrap="none" rtlCol="0" anchor="ctr">
              <a:spAutoFit/>
            </a:bodyPr>
            <a:lstStyle/>
            <a:p>
              <a:pPr algn="r"/>
              <a:r>
                <a:rPr lang="en-US" altLang="zh-CN" sz="1600" dirty="0">
                  <a:latin typeface="Arial" pitchFamily="34" charset="0"/>
                  <a:cs typeface="Arial" pitchFamily="34" charset="0"/>
                </a:rPr>
                <a:t>2</a:t>
              </a:r>
              <a:endParaRPr lang="en-US" sz="1600" dirty="0">
                <a:latin typeface="Arial" pitchFamily="34" charset="0"/>
                <a:cs typeface="Arial" pitchFamily="34" charset="0"/>
              </a:endParaRPr>
            </a:p>
          </p:txBody>
        </p:sp>
      </p:grpSp>
    </p:spTree>
    <p:extLst>
      <p:ext uri="{BB962C8B-B14F-4D97-AF65-F5344CB8AC3E}">
        <p14:creationId xmlns:p14="http://schemas.microsoft.com/office/powerpoint/2010/main" val="403203822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19</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chemeClr val="bg1"/>
                </a:solidFill>
              </a:rPr>
              <a:t>Tcf1/Lef1 </a:t>
            </a:r>
            <a:r>
              <a:rPr lang="en-US" sz="3600" dirty="0">
                <a:solidFill>
                  <a:srgbClr val="00B0F0"/>
                </a:solidFill>
              </a:rPr>
              <a:t>Promote</a:t>
            </a:r>
            <a:r>
              <a:rPr lang="en-US" sz="3600" dirty="0">
                <a:solidFill>
                  <a:schemeClr val="bg1"/>
                </a:solidFill>
              </a:rPr>
              <a:t> Chromatin Interactions at Multiple Scales</a:t>
            </a:r>
          </a:p>
        </p:txBody>
      </p:sp>
      <p:pic>
        <p:nvPicPr>
          <p:cNvPr id="16" name="Picture 15">
            <a:extLst>
              <a:ext uri="{FF2B5EF4-FFF2-40B4-BE49-F238E27FC236}">
                <a16:creationId xmlns:a16="http://schemas.microsoft.com/office/drawing/2014/main" id="{A5EBD2DF-4E2A-4876-A5E6-F79A5BEA1D5E}"/>
              </a:ext>
            </a:extLst>
          </p:cNvPr>
          <p:cNvPicPr>
            <a:picLocks noChangeAspect="1"/>
          </p:cNvPicPr>
          <p:nvPr/>
        </p:nvPicPr>
        <p:blipFill>
          <a:blip r:embed="rId3"/>
          <a:stretch>
            <a:fillRect/>
          </a:stretch>
        </p:blipFill>
        <p:spPr>
          <a:xfrm>
            <a:off x="775726" y="1164853"/>
            <a:ext cx="4336082" cy="3872373"/>
          </a:xfrm>
          <a:prstGeom prst="rect">
            <a:avLst/>
          </a:prstGeom>
        </p:spPr>
      </p:pic>
      <p:pic>
        <p:nvPicPr>
          <p:cNvPr id="18" name="Picture 17">
            <a:extLst>
              <a:ext uri="{FF2B5EF4-FFF2-40B4-BE49-F238E27FC236}">
                <a16:creationId xmlns:a16="http://schemas.microsoft.com/office/drawing/2014/main" id="{9A8E5AE1-6A06-4C43-B166-949E83D5CA03}"/>
              </a:ext>
            </a:extLst>
          </p:cNvPr>
          <p:cNvPicPr>
            <a:picLocks noChangeAspect="1"/>
          </p:cNvPicPr>
          <p:nvPr/>
        </p:nvPicPr>
        <p:blipFill>
          <a:blip r:embed="rId4"/>
          <a:stretch>
            <a:fillRect/>
          </a:stretch>
        </p:blipFill>
        <p:spPr>
          <a:xfrm>
            <a:off x="6468297" y="813522"/>
            <a:ext cx="4646964" cy="3993120"/>
          </a:xfrm>
          <a:prstGeom prst="rect">
            <a:avLst/>
          </a:prstGeom>
        </p:spPr>
      </p:pic>
      <p:grpSp>
        <p:nvGrpSpPr>
          <p:cNvPr id="20" name="Group 19">
            <a:extLst>
              <a:ext uri="{FF2B5EF4-FFF2-40B4-BE49-F238E27FC236}">
                <a16:creationId xmlns:a16="http://schemas.microsoft.com/office/drawing/2014/main" id="{13FF2E75-CDC1-4B03-9766-00C2D0AC91D4}"/>
              </a:ext>
            </a:extLst>
          </p:cNvPr>
          <p:cNvGrpSpPr/>
          <p:nvPr/>
        </p:nvGrpSpPr>
        <p:grpSpPr>
          <a:xfrm>
            <a:off x="4310743" y="5435178"/>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7"/>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Tree>
    <p:extLst>
      <p:ext uri="{BB962C8B-B14F-4D97-AF65-F5344CB8AC3E}">
        <p14:creationId xmlns:p14="http://schemas.microsoft.com/office/powerpoint/2010/main" val="285684016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EA9C022B-A642-4F4D-9B56-A8A649CBF75F}"/>
              </a:ext>
            </a:extLst>
          </p:cNvPr>
          <p:cNvSpPr>
            <a:spLocks noGrp="1"/>
          </p:cNvSpPr>
          <p:nvPr>
            <p:ph idx="1"/>
          </p:nvPr>
        </p:nvSpPr>
        <p:spPr>
          <a:xfrm>
            <a:off x="0" y="908926"/>
            <a:ext cx="12192000" cy="5447424"/>
          </a:xfrm>
        </p:spPr>
        <p:txBody>
          <a:bodyPr>
            <a:normAutofit fontScale="62500" lnSpcReduction="20000"/>
          </a:bodyPr>
          <a:lstStyle/>
          <a:p>
            <a:r>
              <a:rPr lang="en-US" sz="3400" b="0" i="0" dirty="0">
                <a:solidFill>
                  <a:srgbClr val="00395C"/>
                </a:solidFill>
                <a:effectLst/>
              </a:rPr>
              <a:t>PhD: </a:t>
            </a:r>
          </a:p>
          <a:p>
            <a:pPr lvl="1"/>
            <a:r>
              <a:rPr lang="en-US" sz="3000" b="0" i="0" dirty="0">
                <a:solidFill>
                  <a:srgbClr val="00395C"/>
                </a:solidFill>
                <a:effectLst/>
              </a:rPr>
              <a:t>Transcriptional regulation in T cells</a:t>
            </a:r>
            <a:endParaRPr lang="en-US" sz="2600" b="0" i="0" dirty="0">
              <a:solidFill>
                <a:srgbClr val="00395C"/>
              </a:solidFill>
              <a:effectLst/>
            </a:endParaRPr>
          </a:p>
          <a:p>
            <a:pPr lvl="2"/>
            <a:r>
              <a:rPr lang="en-US" b="0" i="0" dirty="0">
                <a:solidFill>
                  <a:srgbClr val="00395C"/>
                </a:solidFill>
                <a:effectLst/>
              </a:rPr>
              <a:t>Tcf1 and Lef1 orchestrate genomic architecture to supervise mature CD8+ T cell identity and function. </a:t>
            </a:r>
            <a:r>
              <a:rPr lang="en-US" b="0" i="0" dirty="0" err="1">
                <a:solidFill>
                  <a:srgbClr val="00395C"/>
                </a:solidFill>
                <a:effectLst/>
              </a:rPr>
              <a:t>Qiang</a:t>
            </a:r>
            <a:r>
              <a:rPr lang="en-US" b="0" i="0" dirty="0">
                <a:solidFill>
                  <a:srgbClr val="00395C"/>
                </a:solidFill>
                <a:effectLst/>
              </a:rPr>
              <a:t>. S†, </a:t>
            </a:r>
            <a:r>
              <a:rPr lang="en-US" b="0" i="0" u="sng" dirty="0">
                <a:solidFill>
                  <a:srgbClr val="00395C"/>
                </a:solidFill>
                <a:effectLst/>
              </a:rPr>
              <a:t>Xiang Li†</a:t>
            </a:r>
            <a:r>
              <a:rPr lang="en-US" b="0" i="0" dirty="0">
                <a:solidFill>
                  <a:srgbClr val="00395C"/>
                </a:solidFill>
                <a:effectLst/>
              </a:rPr>
              <a:t>, ..., HH </a:t>
            </a:r>
            <a:r>
              <a:rPr lang="en-US" b="0" i="0" dirty="0" err="1">
                <a:solidFill>
                  <a:srgbClr val="00395C"/>
                </a:solidFill>
                <a:effectLst/>
              </a:rPr>
              <a:t>Xue</a:t>
            </a:r>
            <a:r>
              <a:rPr lang="en-US" b="0" i="0" dirty="0">
                <a:solidFill>
                  <a:srgbClr val="00395C"/>
                </a:solidFill>
                <a:effectLst/>
              </a:rPr>
              <a:t>, Nature Com (Oct 2021)</a:t>
            </a:r>
          </a:p>
          <a:p>
            <a:pPr lvl="2"/>
            <a:r>
              <a:rPr lang="en-US" b="0" i="0" dirty="0">
                <a:solidFill>
                  <a:srgbClr val="00395C"/>
                </a:solidFill>
                <a:effectLst/>
              </a:rPr>
              <a:t>Tcf1-CTCF cooperativity shapes genomic architecture to promote CD8+ T cell homeostasis. </a:t>
            </a:r>
            <a:r>
              <a:rPr lang="en-US" b="0" i="0" dirty="0" err="1">
                <a:solidFill>
                  <a:srgbClr val="00395C"/>
                </a:solidFill>
                <a:effectLst/>
              </a:rPr>
              <a:t>Qiang</a:t>
            </a:r>
            <a:r>
              <a:rPr lang="en-US" b="0" i="0" dirty="0">
                <a:solidFill>
                  <a:srgbClr val="00395C"/>
                </a:solidFill>
                <a:effectLst/>
              </a:rPr>
              <a:t>. S†, Shaoqi. Z</a:t>
            </a:r>
            <a:r>
              <a:rPr lang="en-US" b="0" i="0" u="sng" dirty="0">
                <a:solidFill>
                  <a:srgbClr val="00395C"/>
                </a:solidFill>
                <a:effectLst/>
              </a:rPr>
              <a:t>†</a:t>
            </a:r>
            <a:r>
              <a:rPr lang="en-US" b="0" i="0" dirty="0">
                <a:solidFill>
                  <a:srgbClr val="00395C"/>
                </a:solidFill>
                <a:effectLst/>
              </a:rPr>
              <a:t>, </a:t>
            </a:r>
            <a:r>
              <a:rPr lang="en-US" b="0" i="0" u="sng" dirty="0">
                <a:solidFill>
                  <a:srgbClr val="00395C"/>
                </a:solidFill>
                <a:effectLst/>
              </a:rPr>
              <a:t>Xiang Li</a:t>
            </a:r>
            <a:r>
              <a:rPr lang="en-US" b="0" i="0" dirty="0">
                <a:solidFill>
                  <a:srgbClr val="00395C"/>
                </a:solidFill>
                <a:effectLst/>
              </a:rPr>
              <a:t>, ...,, Revision Nature Immunology (2022)</a:t>
            </a:r>
          </a:p>
          <a:p>
            <a:pPr lvl="2"/>
            <a:r>
              <a:rPr lang="en-US" b="0" i="0" dirty="0">
                <a:solidFill>
                  <a:srgbClr val="00395C"/>
                </a:solidFill>
                <a:effectLst/>
              </a:rPr>
              <a:t>Tcf1 and Lef1 transcription factors are required for the immunosuppressive function of regulatory T cells Xing S., Gai K., </a:t>
            </a:r>
            <a:r>
              <a:rPr lang="en-US" b="0" i="0" u="sng" dirty="0">
                <a:solidFill>
                  <a:srgbClr val="00395C"/>
                </a:solidFill>
                <a:effectLst/>
              </a:rPr>
              <a:t>Xiang Li</a:t>
            </a:r>
            <a:r>
              <a:rPr lang="en-US" b="0" i="0" dirty="0">
                <a:solidFill>
                  <a:srgbClr val="00395C"/>
                </a:solidFill>
                <a:effectLst/>
              </a:rPr>
              <a:t>,..., HH </a:t>
            </a:r>
            <a:r>
              <a:rPr lang="en-US" b="0" i="0" dirty="0" err="1">
                <a:solidFill>
                  <a:srgbClr val="00395C"/>
                </a:solidFill>
                <a:effectLst/>
              </a:rPr>
              <a:t>Xue</a:t>
            </a:r>
            <a:r>
              <a:rPr lang="en-US" b="0" i="0" dirty="0">
                <a:solidFill>
                  <a:srgbClr val="00395C"/>
                </a:solidFill>
                <a:effectLst/>
              </a:rPr>
              <a:t>, J Exp Med (2019)</a:t>
            </a:r>
          </a:p>
          <a:p>
            <a:pPr marL="457200" lvl="1" indent="0">
              <a:buNone/>
            </a:pPr>
            <a:endParaRPr lang="en-US" b="0" i="0" dirty="0">
              <a:solidFill>
                <a:srgbClr val="00395C"/>
              </a:solidFill>
              <a:effectLst/>
            </a:endParaRPr>
          </a:p>
          <a:p>
            <a:pPr lvl="1"/>
            <a:r>
              <a:rPr lang="en-US" sz="3000" dirty="0">
                <a:solidFill>
                  <a:srgbClr val="00395C"/>
                </a:solidFill>
              </a:rPr>
              <a:t>Computational Study </a:t>
            </a:r>
          </a:p>
          <a:p>
            <a:pPr lvl="2"/>
            <a:r>
              <a:rPr lang="en-US" sz="2400" dirty="0">
                <a:solidFill>
                  <a:srgbClr val="00395C"/>
                </a:solidFill>
              </a:rPr>
              <a:t>Application for N</a:t>
            </a:r>
            <a:r>
              <a:rPr lang="en-US" sz="2400" b="0" i="0" dirty="0">
                <a:solidFill>
                  <a:srgbClr val="00395C"/>
                </a:solidFill>
                <a:effectLst/>
              </a:rPr>
              <a:t>etwork analysis in 3D Genome: </a:t>
            </a:r>
            <a:r>
              <a:rPr lang="en-US" sz="2400" b="0" i="0" dirty="0" err="1">
                <a:solidFill>
                  <a:srgbClr val="00395C"/>
                </a:solidFill>
                <a:effectLst/>
              </a:rPr>
              <a:t>HiCHub</a:t>
            </a:r>
            <a:r>
              <a:rPr lang="en-US" sz="2400" b="0" i="0" dirty="0">
                <a:solidFill>
                  <a:srgbClr val="00395C"/>
                </a:solidFill>
                <a:effectLst/>
              </a:rPr>
              <a:t> (submission)</a:t>
            </a:r>
          </a:p>
          <a:p>
            <a:pPr marL="457200" lvl="1" indent="0">
              <a:buNone/>
            </a:pPr>
            <a:endParaRPr lang="en-US" b="0" i="0" dirty="0">
              <a:solidFill>
                <a:srgbClr val="00395C"/>
              </a:solidFill>
              <a:effectLst/>
            </a:endParaRPr>
          </a:p>
          <a:p>
            <a:pPr lvl="1"/>
            <a:r>
              <a:rPr lang="en-US" sz="3000" b="0" i="0" dirty="0">
                <a:solidFill>
                  <a:srgbClr val="00395C"/>
                </a:solidFill>
                <a:effectLst/>
              </a:rPr>
              <a:t>Post-transcriptional </a:t>
            </a:r>
            <a:r>
              <a:rPr lang="en-US" sz="3000" dirty="0">
                <a:solidFill>
                  <a:srgbClr val="00395C"/>
                </a:solidFill>
              </a:rPr>
              <a:t>r</a:t>
            </a:r>
            <a:r>
              <a:rPr lang="en-US" sz="3000" b="0" i="0" dirty="0">
                <a:solidFill>
                  <a:srgbClr val="00395C"/>
                </a:solidFill>
                <a:effectLst/>
              </a:rPr>
              <a:t>egulation in T cells (2018)</a:t>
            </a:r>
          </a:p>
          <a:p>
            <a:pPr lvl="2"/>
            <a:r>
              <a:rPr lang="en-US" b="0" i="0" dirty="0">
                <a:solidFill>
                  <a:srgbClr val="00395C"/>
                </a:solidFill>
                <a:effectLst/>
              </a:rPr>
              <a:t>Transcriptome-wide stability analysis uncovers LARP4-mediated NFB1 mRNA stabilization during T-cell activation. Tian Y.†, ZZ.†, </a:t>
            </a:r>
            <a:r>
              <a:rPr lang="en-US" b="0" i="0" u="sng" dirty="0">
                <a:solidFill>
                  <a:srgbClr val="00395C"/>
                </a:solidFill>
                <a:effectLst/>
              </a:rPr>
              <a:t>Xiang Li</a:t>
            </a:r>
            <a:r>
              <a:rPr lang="en-US" b="0" i="0" dirty="0">
                <a:solidFill>
                  <a:srgbClr val="00395C"/>
                </a:solidFill>
                <a:effectLst/>
              </a:rPr>
              <a:t>†, ..., Zhu J. Nucleic Acids Research (2020).</a:t>
            </a:r>
          </a:p>
          <a:p>
            <a:pPr marL="914400" lvl="2" indent="0">
              <a:buNone/>
            </a:pPr>
            <a:endParaRPr lang="en-US" b="0" i="0" dirty="0">
              <a:solidFill>
                <a:srgbClr val="00395C"/>
              </a:solidFill>
              <a:effectLst/>
            </a:endParaRPr>
          </a:p>
          <a:p>
            <a:r>
              <a:rPr lang="en-US" sz="3400" dirty="0">
                <a:solidFill>
                  <a:srgbClr val="00395C"/>
                </a:solidFill>
              </a:rPr>
              <a:t>Industry:</a:t>
            </a:r>
          </a:p>
          <a:p>
            <a:pPr lvl="1"/>
            <a:r>
              <a:rPr lang="en-US" dirty="0">
                <a:solidFill>
                  <a:srgbClr val="00395C"/>
                </a:solidFill>
              </a:rPr>
              <a:t>Guardant Health: Patent under filling, Tumor fraction predictor basing on sequencing features</a:t>
            </a:r>
            <a:endParaRPr lang="en-US" dirty="0"/>
          </a:p>
          <a:p>
            <a:pPr lvl="1"/>
            <a:r>
              <a:rPr lang="en-US" dirty="0">
                <a:solidFill>
                  <a:srgbClr val="00395C"/>
                </a:solidFill>
              </a:rPr>
              <a:t>Sana Biotechnology: Workflow development for cell characterization. </a:t>
            </a:r>
          </a:p>
          <a:p>
            <a:pPr lvl="1"/>
            <a:endParaRPr lang="en-US" dirty="0">
              <a:solidFill>
                <a:srgbClr val="00395C"/>
              </a:solidFill>
            </a:endParaRPr>
          </a:p>
          <a:p>
            <a:r>
              <a:rPr lang="en-US" dirty="0">
                <a:solidFill>
                  <a:srgbClr val="00395C"/>
                </a:solidFill>
              </a:rPr>
              <a:t>Collaboration: (Algorithm &amp; Data analysis support)</a:t>
            </a:r>
          </a:p>
          <a:p>
            <a:pPr lvl="1"/>
            <a:r>
              <a:rPr lang="en-US" dirty="0">
                <a:solidFill>
                  <a:srgbClr val="00395C"/>
                </a:solidFill>
              </a:rPr>
              <a:t>Polar and Marine Research Integrated Analysis of Carbon Dioxide and Oxygen reveals Ocean Processes and Sensor Biases (revision, </a:t>
            </a:r>
            <a:r>
              <a:rPr lang="en-US" dirty="0" err="1">
                <a:solidFill>
                  <a:srgbClr val="00395C"/>
                </a:solidFill>
              </a:rPr>
              <a:t>Yingxu</a:t>
            </a:r>
            <a:r>
              <a:rPr lang="en-US" dirty="0">
                <a:solidFill>
                  <a:srgbClr val="00395C"/>
                </a:solidFill>
              </a:rPr>
              <a:t> Wu, </a:t>
            </a:r>
            <a:r>
              <a:rPr lang="en-US" dirty="0" err="1">
                <a:solidFill>
                  <a:srgbClr val="00395C"/>
                </a:solidFill>
              </a:rPr>
              <a:t>Jimei</a:t>
            </a:r>
            <a:r>
              <a:rPr lang="en-US" dirty="0">
                <a:solidFill>
                  <a:srgbClr val="00395C"/>
                </a:solidFill>
              </a:rPr>
              <a:t> University,)</a:t>
            </a:r>
          </a:p>
          <a:p>
            <a:pPr lvl="1"/>
            <a:r>
              <a:rPr lang="en-US" dirty="0">
                <a:solidFill>
                  <a:srgbClr val="00395C"/>
                </a:solidFill>
              </a:rPr>
              <a:t>Stem Cell Biology: To investigate the differentiation trajectory of trophoblasts (Chao-Po, </a:t>
            </a:r>
            <a:r>
              <a:rPr lang="en-US" dirty="0" err="1">
                <a:solidFill>
                  <a:srgbClr val="00395C"/>
                </a:solidFill>
              </a:rPr>
              <a:t>Lih</a:t>
            </a:r>
            <a:r>
              <a:rPr lang="en-US" dirty="0">
                <a:solidFill>
                  <a:srgbClr val="00395C"/>
                </a:solidFill>
              </a:rPr>
              <a:t>, PhD, Assistant Professor, STU, ongoing)</a:t>
            </a:r>
          </a:p>
          <a:p>
            <a:pPr lvl="1"/>
            <a:r>
              <a:rPr lang="en-US" dirty="0">
                <a:solidFill>
                  <a:srgbClr val="00395C"/>
                </a:solidFill>
              </a:rPr>
              <a:t>Behavioral and neural mechanisms of associative learning: To determine the functions of dopamine in reward-related behavior. (Y., Cheng, Post-Doc, JHU) </a:t>
            </a:r>
          </a:p>
          <a:p>
            <a:pPr lvl="1"/>
            <a:endParaRPr lang="en-US" dirty="0">
              <a:solidFill>
                <a:srgbClr val="00395C"/>
              </a:solidFill>
            </a:endParaRPr>
          </a:p>
          <a:p>
            <a:pPr marL="0" indent="0">
              <a:buNone/>
            </a:pPr>
            <a:endParaRPr lang="en-US" b="0" i="0" dirty="0">
              <a:solidFill>
                <a:srgbClr val="00395C"/>
              </a:solidFill>
              <a:effectLst/>
            </a:endParaRPr>
          </a:p>
          <a:p>
            <a:pPr lvl="1"/>
            <a:endParaRPr lang="en-US" dirty="0">
              <a:solidFill>
                <a:srgbClr val="00395C"/>
              </a:solidFill>
            </a:endParaRPr>
          </a:p>
          <a:p>
            <a:pPr marL="0" indent="0">
              <a:buNone/>
            </a:pPr>
            <a:endParaRPr lang="en-US" sz="2400" b="0" i="0" dirty="0">
              <a:solidFill>
                <a:srgbClr val="00395C"/>
              </a:solidFill>
              <a:effectLst/>
            </a:endParaRPr>
          </a:p>
          <a:p>
            <a:pPr marL="0" indent="0">
              <a:buNone/>
            </a:pPr>
            <a:endParaRPr lang="en-US" sz="2400" b="0" i="0" dirty="0">
              <a:solidFill>
                <a:srgbClr val="00395C"/>
              </a:solidFill>
              <a:effectLst/>
            </a:endParaRPr>
          </a:p>
        </p:txBody>
      </p:sp>
      <p:sp>
        <p:nvSpPr>
          <p:cNvPr id="5" name="Slide Number Placeholder 4">
            <a:extLst>
              <a:ext uri="{FF2B5EF4-FFF2-40B4-BE49-F238E27FC236}">
                <a16:creationId xmlns:a16="http://schemas.microsoft.com/office/drawing/2014/main" id="{D53333E2-114C-4000-8197-21C392B273ED}"/>
              </a:ext>
            </a:extLst>
          </p:cNvPr>
          <p:cNvSpPr>
            <a:spLocks noGrp="1"/>
          </p:cNvSpPr>
          <p:nvPr>
            <p:ph type="sldNum" sz="quarter" idx="12"/>
          </p:nvPr>
        </p:nvSpPr>
        <p:spPr/>
        <p:txBody>
          <a:bodyPr/>
          <a:lstStyle/>
          <a:p>
            <a:fld id="{DBA6DB61-4362-44D1-BB09-4F1914041657}" type="slidenum">
              <a:rPr lang="en-US" smtClean="0"/>
              <a:t>2</a:t>
            </a:fld>
            <a:endParaRPr lang="en-US"/>
          </a:p>
        </p:txBody>
      </p:sp>
      <p:sp>
        <p:nvSpPr>
          <p:cNvPr id="6" name="Title 1">
            <a:extLst>
              <a:ext uri="{FF2B5EF4-FFF2-40B4-BE49-F238E27FC236}">
                <a16:creationId xmlns:a16="http://schemas.microsoft.com/office/drawing/2014/main" id="{6A7B65C3-F12A-4001-A814-80B44593D344}"/>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Highlights</a:t>
            </a:r>
          </a:p>
        </p:txBody>
      </p:sp>
    </p:spTree>
    <p:extLst>
      <p:ext uri="{BB962C8B-B14F-4D97-AF65-F5344CB8AC3E}">
        <p14:creationId xmlns:p14="http://schemas.microsoft.com/office/powerpoint/2010/main" val="393771577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Analysis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20</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505218" y="5551799"/>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2985052" y="977155"/>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20</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45239" y="1234330"/>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845239" y="2670214"/>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164948038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2" name="Group 31">
            <a:extLst>
              <a:ext uri="{FF2B5EF4-FFF2-40B4-BE49-F238E27FC236}">
                <a16:creationId xmlns:a16="http://schemas.microsoft.com/office/drawing/2014/main" id="{62DCD9D7-0AF7-4BF1-8B0D-8F476D80B174}"/>
              </a:ext>
            </a:extLst>
          </p:cNvPr>
          <p:cNvGrpSpPr/>
          <p:nvPr/>
        </p:nvGrpSpPr>
        <p:grpSpPr>
          <a:xfrm>
            <a:off x="2284006" y="1206449"/>
            <a:ext cx="6961503" cy="5075473"/>
            <a:chOff x="2284006" y="1206449"/>
            <a:chExt cx="6961503" cy="5075473"/>
          </a:xfrm>
        </p:grpSpPr>
        <p:pic>
          <p:nvPicPr>
            <p:cNvPr id="10" name="Picture 9">
              <a:extLst>
                <a:ext uri="{FF2B5EF4-FFF2-40B4-BE49-F238E27FC236}">
                  <a16:creationId xmlns:a16="http://schemas.microsoft.com/office/drawing/2014/main" id="{FF9CDB4B-DDB5-4B50-B734-1A43ECDFC411}"/>
                </a:ext>
              </a:extLst>
            </p:cNvPr>
            <p:cNvPicPr/>
            <p:nvPr/>
          </p:nvPicPr>
          <p:blipFill>
            <a:blip r:embed="rId3"/>
            <a:stretch>
              <a:fillRect/>
            </a:stretch>
          </p:blipFill>
          <p:spPr>
            <a:xfrm>
              <a:off x="2307265" y="1206449"/>
              <a:ext cx="6938244" cy="5075473"/>
            </a:xfrm>
            <a:prstGeom prst="rect">
              <a:avLst/>
            </a:prstGeom>
          </p:spPr>
        </p:pic>
        <p:pic>
          <p:nvPicPr>
            <p:cNvPr id="31" name="Picture 30">
              <a:extLst>
                <a:ext uri="{FF2B5EF4-FFF2-40B4-BE49-F238E27FC236}">
                  <a16:creationId xmlns:a16="http://schemas.microsoft.com/office/drawing/2014/main" id="{DFC4D48C-D402-4FB5-83AF-CBF06406BA77}"/>
                </a:ext>
              </a:extLst>
            </p:cNvPr>
            <p:cNvPicPr>
              <a:picLocks noChangeAspect="1"/>
            </p:cNvPicPr>
            <p:nvPr/>
          </p:nvPicPr>
          <p:blipFill>
            <a:blip r:embed="rId4"/>
            <a:stretch>
              <a:fillRect/>
            </a:stretch>
          </p:blipFill>
          <p:spPr>
            <a:xfrm>
              <a:off x="2284006" y="1239106"/>
              <a:ext cx="209550" cy="333375"/>
            </a:xfrm>
            <a:prstGeom prst="rect">
              <a:avLst/>
            </a:prstGeom>
          </p:spPr>
        </p:pic>
      </p:grpSp>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458700" cy="625641"/>
          </a:xfrm>
          <a:solidFill>
            <a:schemeClr val="tx1"/>
          </a:solidFill>
        </p:spPr>
        <p:txBody>
          <a:bodyPr>
            <a:normAutofit fontScale="90000"/>
          </a:bodyPr>
          <a:lstStyle/>
          <a:p>
            <a:pPr algn="ctr"/>
            <a:r>
              <a:rPr lang="en-US" sz="4400" kern="1200" dirty="0">
                <a:solidFill>
                  <a:schemeClr val="bg1"/>
                </a:solidFill>
                <a:effectLst/>
                <a:latin typeface="+mn-lt"/>
                <a:ea typeface="+mn-ea"/>
                <a:cs typeface="+mn-cs"/>
              </a:rPr>
              <a:t>Hub interaction changes vs gene expression changes</a:t>
            </a:r>
            <a:endParaRPr lang="en-US" dirty="0">
              <a:solidFill>
                <a:schemeClr val="bg1"/>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21</a:t>
            </a:fld>
            <a:endParaRPr lang="en-US"/>
          </a:p>
        </p:txBody>
      </p:sp>
      <p:sp>
        <p:nvSpPr>
          <p:cNvPr id="8" name="TextBox 7">
            <a:extLst>
              <a:ext uri="{FF2B5EF4-FFF2-40B4-BE49-F238E27FC236}">
                <a16:creationId xmlns:a16="http://schemas.microsoft.com/office/drawing/2014/main" id="{D2F7D80F-F240-4258-97B2-C76A13CCFC2C}"/>
              </a:ext>
            </a:extLst>
          </p:cNvPr>
          <p:cNvSpPr txBox="1"/>
          <p:nvPr/>
        </p:nvSpPr>
        <p:spPr>
          <a:xfrm>
            <a:off x="6096000" y="3121663"/>
            <a:ext cx="283534" cy="369332"/>
          </a:xfrm>
          <a:prstGeom prst="rect">
            <a:avLst/>
          </a:prstGeom>
          <a:noFill/>
        </p:spPr>
        <p:txBody>
          <a:bodyPr wrap="square">
            <a:spAutoFit/>
          </a:bodyPr>
          <a:lstStyle/>
          <a:p>
            <a:r>
              <a:rPr lang="en-US" sz="1800" kern="1200" dirty="0">
                <a:solidFill>
                  <a:srgbClr val="FF0000"/>
                </a:solidFill>
                <a:effectLst/>
                <a:latin typeface="+mn-lt"/>
                <a:ea typeface="+mn-ea"/>
                <a:cs typeface="+mn-cs"/>
              </a:rPr>
              <a:t>1</a:t>
            </a:r>
          </a:p>
        </p:txBody>
      </p:sp>
      <p:sp>
        <p:nvSpPr>
          <p:cNvPr id="9" name="TextBox 8">
            <a:extLst>
              <a:ext uri="{FF2B5EF4-FFF2-40B4-BE49-F238E27FC236}">
                <a16:creationId xmlns:a16="http://schemas.microsoft.com/office/drawing/2014/main" id="{E63FD5B3-BB7C-4A8F-85DC-3FACE9F337EE}"/>
              </a:ext>
            </a:extLst>
          </p:cNvPr>
          <p:cNvSpPr txBox="1"/>
          <p:nvPr/>
        </p:nvSpPr>
        <p:spPr>
          <a:xfrm>
            <a:off x="5812466" y="3121663"/>
            <a:ext cx="283534" cy="369332"/>
          </a:xfrm>
          <a:prstGeom prst="rect">
            <a:avLst/>
          </a:prstGeom>
          <a:noFill/>
        </p:spPr>
        <p:txBody>
          <a:bodyPr wrap="square">
            <a:spAutoFit/>
          </a:bodyPr>
          <a:lstStyle/>
          <a:p>
            <a:r>
              <a:rPr lang="en-US" sz="1800" kern="1200" dirty="0">
                <a:solidFill>
                  <a:srgbClr val="00B050"/>
                </a:solidFill>
                <a:effectLst/>
                <a:latin typeface="+mn-lt"/>
                <a:ea typeface="+mn-ea"/>
                <a:cs typeface="+mn-cs"/>
              </a:rPr>
              <a:t>2</a:t>
            </a:r>
          </a:p>
        </p:txBody>
      </p:sp>
      <p:sp>
        <p:nvSpPr>
          <p:cNvPr id="11" name="TextBox 10">
            <a:extLst>
              <a:ext uri="{FF2B5EF4-FFF2-40B4-BE49-F238E27FC236}">
                <a16:creationId xmlns:a16="http://schemas.microsoft.com/office/drawing/2014/main" id="{F91F75FA-EB90-46F9-8218-E97C0899BE67}"/>
              </a:ext>
            </a:extLst>
          </p:cNvPr>
          <p:cNvSpPr txBox="1"/>
          <p:nvPr/>
        </p:nvSpPr>
        <p:spPr>
          <a:xfrm>
            <a:off x="5812466" y="3490995"/>
            <a:ext cx="283534" cy="369332"/>
          </a:xfrm>
          <a:prstGeom prst="rect">
            <a:avLst/>
          </a:prstGeom>
          <a:noFill/>
        </p:spPr>
        <p:txBody>
          <a:bodyPr wrap="square">
            <a:spAutoFit/>
          </a:bodyPr>
          <a:lstStyle/>
          <a:p>
            <a:r>
              <a:rPr lang="en-US" sz="1800" kern="1200" dirty="0">
                <a:solidFill>
                  <a:srgbClr val="0000F7"/>
                </a:solidFill>
                <a:effectLst/>
                <a:latin typeface="+mn-lt"/>
                <a:ea typeface="+mn-ea"/>
                <a:cs typeface="+mn-cs"/>
              </a:rPr>
              <a:t>3</a:t>
            </a:r>
          </a:p>
        </p:txBody>
      </p:sp>
      <p:sp>
        <p:nvSpPr>
          <p:cNvPr id="13" name="TextBox 12">
            <a:extLst>
              <a:ext uri="{FF2B5EF4-FFF2-40B4-BE49-F238E27FC236}">
                <a16:creationId xmlns:a16="http://schemas.microsoft.com/office/drawing/2014/main" id="{F56A4F1C-EA23-47A3-88F1-5B92A75276F8}"/>
              </a:ext>
            </a:extLst>
          </p:cNvPr>
          <p:cNvSpPr txBox="1"/>
          <p:nvPr/>
        </p:nvSpPr>
        <p:spPr>
          <a:xfrm>
            <a:off x="6096000" y="3490995"/>
            <a:ext cx="283534" cy="369332"/>
          </a:xfrm>
          <a:prstGeom prst="rect">
            <a:avLst/>
          </a:prstGeom>
          <a:noFill/>
        </p:spPr>
        <p:txBody>
          <a:bodyPr wrap="square">
            <a:spAutoFit/>
          </a:bodyPr>
          <a:lstStyle/>
          <a:p>
            <a:r>
              <a:rPr lang="en-US" sz="1800" kern="1200" dirty="0">
                <a:solidFill>
                  <a:srgbClr val="FFC000"/>
                </a:solidFill>
                <a:effectLst/>
                <a:latin typeface="+mn-lt"/>
                <a:ea typeface="+mn-ea"/>
                <a:cs typeface="+mn-cs"/>
              </a:rPr>
              <a:t>4</a:t>
            </a:r>
          </a:p>
        </p:txBody>
      </p:sp>
      <p:grpSp>
        <p:nvGrpSpPr>
          <p:cNvPr id="27" name="Group 26">
            <a:extLst>
              <a:ext uri="{FF2B5EF4-FFF2-40B4-BE49-F238E27FC236}">
                <a16:creationId xmlns:a16="http://schemas.microsoft.com/office/drawing/2014/main" id="{8A40E928-BBE5-487F-99A4-1877088BC4E2}"/>
              </a:ext>
            </a:extLst>
          </p:cNvPr>
          <p:cNvGrpSpPr/>
          <p:nvPr/>
        </p:nvGrpSpPr>
        <p:grpSpPr>
          <a:xfrm>
            <a:off x="6096000" y="752617"/>
            <a:ext cx="5922336" cy="1087290"/>
            <a:chOff x="6096000" y="752617"/>
            <a:chExt cx="5922336" cy="1087290"/>
          </a:xfrm>
        </p:grpSpPr>
        <p:sp>
          <p:nvSpPr>
            <p:cNvPr id="14" name="TextBox 13">
              <a:extLst>
                <a:ext uri="{FF2B5EF4-FFF2-40B4-BE49-F238E27FC236}">
                  <a16:creationId xmlns:a16="http://schemas.microsoft.com/office/drawing/2014/main" id="{479AAA8B-2B89-4CCF-B558-6F38FEB203A8}"/>
                </a:ext>
              </a:extLst>
            </p:cNvPr>
            <p:cNvSpPr txBox="1"/>
            <p:nvPr/>
          </p:nvSpPr>
          <p:spPr>
            <a:xfrm>
              <a:off x="8951284" y="1132021"/>
              <a:ext cx="1702539" cy="707886"/>
            </a:xfrm>
            <a:prstGeom prst="rect">
              <a:avLst/>
            </a:prstGeom>
            <a:noFill/>
          </p:spPr>
          <p:txBody>
            <a:bodyPr wrap="square">
              <a:spAutoFit/>
            </a:bodyPr>
            <a:lstStyle/>
            <a:p>
              <a:r>
                <a:rPr lang="en-US" sz="2000" kern="1200" dirty="0">
                  <a:solidFill>
                    <a:srgbClr val="FF0000"/>
                  </a:solidFill>
                  <a:effectLst/>
                  <a:latin typeface="+mn-lt"/>
                  <a:ea typeface="+mn-ea"/>
                  <a:cs typeface="+mn-cs"/>
                </a:rPr>
                <a:t>Interaction +</a:t>
              </a:r>
            </a:p>
            <a:p>
              <a:r>
                <a:rPr lang="en-US" sz="2000" dirty="0">
                  <a:solidFill>
                    <a:srgbClr val="FF0000"/>
                  </a:solidFill>
                </a:rPr>
                <a:t>Expression +</a:t>
              </a:r>
              <a:endParaRPr lang="en-US" sz="1800" dirty="0">
                <a:solidFill>
                  <a:srgbClr val="FF0000"/>
                </a:solidFill>
                <a:effectLst/>
                <a:ea typeface="SimSun" panose="02010600030101010101" pitchFamily="2" charset="-122"/>
              </a:endParaRPr>
            </a:p>
          </p:txBody>
        </p:sp>
        <p:sp>
          <p:nvSpPr>
            <p:cNvPr id="22" name="TextBox 21">
              <a:extLst>
                <a:ext uri="{FF2B5EF4-FFF2-40B4-BE49-F238E27FC236}">
                  <a16:creationId xmlns:a16="http://schemas.microsoft.com/office/drawing/2014/main" id="{F4FE1A0B-46AC-4029-BDD1-9D14DC417D48}"/>
                </a:ext>
              </a:extLst>
            </p:cNvPr>
            <p:cNvSpPr txBox="1"/>
            <p:nvPr/>
          </p:nvSpPr>
          <p:spPr>
            <a:xfrm>
              <a:off x="6096000" y="752617"/>
              <a:ext cx="5922336" cy="369332"/>
            </a:xfrm>
            <a:prstGeom prst="rect">
              <a:avLst/>
            </a:prstGeom>
            <a:noFill/>
          </p:spPr>
          <p:txBody>
            <a:bodyPr wrap="square">
              <a:spAutoFit/>
            </a:bodyPr>
            <a:lstStyle/>
            <a:p>
              <a:r>
                <a:rPr lang="en-US" sz="1800" dirty="0">
                  <a:solidFill>
                    <a:srgbClr val="FF0000"/>
                  </a:solidFill>
                  <a:effectLst/>
                  <a:ea typeface="SimSun" panose="02010600030101010101" pitchFamily="2" charset="-122"/>
                </a:rPr>
                <a:t>(Signature Genes of NK, </a:t>
              </a:r>
              <a:r>
                <a:rPr lang="en-US" sz="1800" b="0" i="0" u="none" strike="noStrike" dirty="0">
                  <a:solidFill>
                    <a:srgbClr val="FF0000"/>
                  </a:solidFill>
                  <a:effectLst/>
                  <a:latin typeface="Calibri" panose="020F0502020204030204" pitchFamily="34" charset="0"/>
                </a:rPr>
                <a:t>Granulocyte and DC</a:t>
              </a:r>
              <a:r>
                <a:rPr lang="en-US" sz="1800" dirty="0">
                  <a:solidFill>
                    <a:srgbClr val="FF0000"/>
                  </a:solidFill>
                </a:rPr>
                <a:t>)</a:t>
              </a:r>
              <a:endParaRPr lang="en-US" sz="1800" dirty="0">
                <a:solidFill>
                  <a:srgbClr val="FF0000"/>
                </a:solidFill>
                <a:effectLst/>
                <a:ea typeface="SimSun" panose="02010600030101010101" pitchFamily="2" charset="-122"/>
              </a:endParaRPr>
            </a:p>
          </p:txBody>
        </p:sp>
      </p:grpSp>
      <p:grpSp>
        <p:nvGrpSpPr>
          <p:cNvPr id="29" name="Group 28">
            <a:extLst>
              <a:ext uri="{FF2B5EF4-FFF2-40B4-BE49-F238E27FC236}">
                <a16:creationId xmlns:a16="http://schemas.microsoft.com/office/drawing/2014/main" id="{E2FE0574-8AFA-45FD-A3A8-F160219ADFAF}"/>
              </a:ext>
            </a:extLst>
          </p:cNvPr>
          <p:cNvGrpSpPr/>
          <p:nvPr/>
        </p:nvGrpSpPr>
        <p:grpSpPr>
          <a:xfrm>
            <a:off x="1642286" y="5159496"/>
            <a:ext cx="3214577" cy="1099822"/>
            <a:chOff x="1642286" y="5159496"/>
            <a:chExt cx="3214577" cy="1099822"/>
          </a:xfrm>
        </p:grpSpPr>
        <p:sp>
          <p:nvSpPr>
            <p:cNvPr id="23" name="TextBox 22">
              <a:extLst>
                <a:ext uri="{FF2B5EF4-FFF2-40B4-BE49-F238E27FC236}">
                  <a16:creationId xmlns:a16="http://schemas.microsoft.com/office/drawing/2014/main" id="{E1BE5A24-6822-4F28-8670-FD2E274D4CAD}"/>
                </a:ext>
              </a:extLst>
            </p:cNvPr>
            <p:cNvSpPr txBox="1"/>
            <p:nvPr/>
          </p:nvSpPr>
          <p:spPr>
            <a:xfrm>
              <a:off x="1671526" y="5159496"/>
              <a:ext cx="1702539" cy="707886"/>
            </a:xfrm>
            <a:prstGeom prst="rect">
              <a:avLst/>
            </a:prstGeom>
            <a:noFill/>
          </p:spPr>
          <p:txBody>
            <a:bodyPr wrap="square">
              <a:spAutoFit/>
            </a:bodyPr>
            <a:lstStyle/>
            <a:p>
              <a:r>
                <a:rPr lang="en-US" sz="2000" kern="1200" dirty="0">
                  <a:solidFill>
                    <a:srgbClr val="0000F7"/>
                  </a:solidFill>
                  <a:effectLst/>
                  <a:latin typeface="+mn-lt"/>
                  <a:ea typeface="+mn-ea"/>
                  <a:cs typeface="+mn-cs"/>
                </a:rPr>
                <a:t>Interaction -</a:t>
              </a:r>
            </a:p>
            <a:p>
              <a:r>
                <a:rPr lang="en-US" sz="2000" dirty="0">
                  <a:solidFill>
                    <a:srgbClr val="0000F7"/>
                  </a:solidFill>
                </a:rPr>
                <a:t>Expression -</a:t>
              </a:r>
              <a:endParaRPr lang="en-US" sz="1800" dirty="0">
                <a:solidFill>
                  <a:srgbClr val="0000F7"/>
                </a:solidFill>
                <a:effectLst/>
                <a:ea typeface="SimSun" panose="02010600030101010101" pitchFamily="2" charset="-122"/>
              </a:endParaRPr>
            </a:p>
          </p:txBody>
        </p:sp>
        <p:sp>
          <p:nvSpPr>
            <p:cNvPr id="24" name="TextBox 23">
              <a:extLst>
                <a:ext uri="{FF2B5EF4-FFF2-40B4-BE49-F238E27FC236}">
                  <a16:creationId xmlns:a16="http://schemas.microsoft.com/office/drawing/2014/main" id="{3DCC74A6-30B7-485A-9F3B-40A2E4DB87BA}"/>
                </a:ext>
              </a:extLst>
            </p:cNvPr>
            <p:cNvSpPr txBox="1"/>
            <p:nvPr/>
          </p:nvSpPr>
          <p:spPr>
            <a:xfrm>
              <a:off x="1642286" y="5889986"/>
              <a:ext cx="3214577" cy="369332"/>
            </a:xfrm>
            <a:prstGeom prst="rect">
              <a:avLst/>
            </a:prstGeom>
            <a:noFill/>
          </p:spPr>
          <p:txBody>
            <a:bodyPr wrap="square">
              <a:spAutoFit/>
            </a:bodyPr>
            <a:lstStyle/>
            <a:p>
              <a:r>
                <a:rPr lang="en-US" sz="1800" dirty="0">
                  <a:solidFill>
                    <a:srgbClr val="0000F7"/>
                  </a:solidFill>
                  <a:effectLst/>
                  <a:ea typeface="SimSun" panose="02010600030101010101" pitchFamily="2" charset="-122"/>
                </a:rPr>
                <a:t>(Signature Genes of Pan T cells</a:t>
              </a:r>
              <a:r>
                <a:rPr lang="en-US" sz="1800" dirty="0">
                  <a:solidFill>
                    <a:srgbClr val="0000F7"/>
                  </a:solidFill>
                </a:rPr>
                <a:t>)</a:t>
              </a:r>
              <a:endParaRPr lang="en-US" sz="1800" dirty="0">
                <a:solidFill>
                  <a:srgbClr val="0000F7"/>
                </a:solidFill>
                <a:effectLst/>
                <a:ea typeface="SimSun" panose="02010600030101010101" pitchFamily="2" charset="-122"/>
              </a:endParaRPr>
            </a:p>
          </p:txBody>
        </p:sp>
      </p:grpSp>
      <p:grpSp>
        <p:nvGrpSpPr>
          <p:cNvPr id="28" name="Group 27">
            <a:extLst>
              <a:ext uri="{FF2B5EF4-FFF2-40B4-BE49-F238E27FC236}">
                <a16:creationId xmlns:a16="http://schemas.microsoft.com/office/drawing/2014/main" id="{20AE6290-BE27-48D2-AFEC-4AE3BB089607}"/>
              </a:ext>
            </a:extLst>
          </p:cNvPr>
          <p:cNvGrpSpPr/>
          <p:nvPr/>
        </p:nvGrpSpPr>
        <p:grpSpPr>
          <a:xfrm>
            <a:off x="1642286" y="813535"/>
            <a:ext cx="4248151" cy="1105306"/>
            <a:chOff x="1642286" y="813535"/>
            <a:chExt cx="4248151" cy="1105306"/>
          </a:xfrm>
        </p:grpSpPr>
        <p:sp>
          <p:nvSpPr>
            <p:cNvPr id="26" name="TextBox 25">
              <a:extLst>
                <a:ext uri="{FF2B5EF4-FFF2-40B4-BE49-F238E27FC236}">
                  <a16:creationId xmlns:a16="http://schemas.microsoft.com/office/drawing/2014/main" id="{6D626DA1-AEEE-4277-B1BF-4FFD5154C782}"/>
                </a:ext>
              </a:extLst>
            </p:cNvPr>
            <p:cNvSpPr txBox="1"/>
            <p:nvPr/>
          </p:nvSpPr>
          <p:spPr>
            <a:xfrm>
              <a:off x="1671526" y="813535"/>
              <a:ext cx="4218911" cy="369332"/>
            </a:xfrm>
            <a:prstGeom prst="rect">
              <a:avLst/>
            </a:prstGeom>
            <a:noFill/>
          </p:spPr>
          <p:txBody>
            <a:bodyPr wrap="square">
              <a:spAutoFit/>
            </a:bodyPr>
            <a:lstStyle/>
            <a:p>
              <a:r>
                <a:rPr lang="en-US" sz="1800" dirty="0">
                  <a:solidFill>
                    <a:srgbClr val="00B050"/>
                  </a:solidFill>
                  <a:effectLst/>
                  <a:ea typeface="SimSun" panose="02010600030101010101" pitchFamily="2" charset="-122"/>
                </a:rPr>
                <a:t>(Signature Genes of Monocyte, DC and NK</a:t>
              </a:r>
              <a:r>
                <a:rPr lang="en-US" sz="1800" dirty="0">
                  <a:solidFill>
                    <a:srgbClr val="00B050"/>
                  </a:solidFill>
                </a:rPr>
                <a:t>)</a:t>
              </a:r>
              <a:endParaRPr lang="en-US" sz="1800" dirty="0">
                <a:solidFill>
                  <a:srgbClr val="00B050"/>
                </a:solidFill>
                <a:effectLst/>
                <a:ea typeface="SimSun" panose="02010600030101010101" pitchFamily="2" charset="-122"/>
              </a:endParaRPr>
            </a:p>
          </p:txBody>
        </p:sp>
        <p:sp>
          <p:nvSpPr>
            <p:cNvPr id="25" name="TextBox 24">
              <a:extLst>
                <a:ext uri="{FF2B5EF4-FFF2-40B4-BE49-F238E27FC236}">
                  <a16:creationId xmlns:a16="http://schemas.microsoft.com/office/drawing/2014/main" id="{BE32E368-9D2E-444A-8C07-7F2D18F3F7B5}"/>
                </a:ext>
              </a:extLst>
            </p:cNvPr>
            <p:cNvSpPr txBox="1"/>
            <p:nvPr/>
          </p:nvSpPr>
          <p:spPr>
            <a:xfrm>
              <a:off x="1642286" y="1210955"/>
              <a:ext cx="1702539" cy="707886"/>
            </a:xfrm>
            <a:prstGeom prst="rect">
              <a:avLst/>
            </a:prstGeom>
            <a:noFill/>
          </p:spPr>
          <p:txBody>
            <a:bodyPr wrap="square">
              <a:spAutoFit/>
            </a:bodyPr>
            <a:lstStyle/>
            <a:p>
              <a:r>
                <a:rPr lang="en-US" sz="2000" kern="1200" dirty="0">
                  <a:solidFill>
                    <a:srgbClr val="00B050"/>
                  </a:solidFill>
                  <a:effectLst/>
                  <a:latin typeface="+mn-lt"/>
                  <a:ea typeface="+mn-ea"/>
                  <a:cs typeface="+mn-cs"/>
                </a:rPr>
                <a:t>Interaction -</a:t>
              </a:r>
            </a:p>
            <a:p>
              <a:r>
                <a:rPr lang="en-US" sz="2000" dirty="0">
                  <a:solidFill>
                    <a:srgbClr val="00B050"/>
                  </a:solidFill>
                </a:rPr>
                <a:t>Expression +</a:t>
              </a:r>
              <a:endParaRPr lang="en-US" sz="1800" dirty="0">
                <a:solidFill>
                  <a:srgbClr val="00B050"/>
                </a:solidFill>
                <a:effectLst/>
                <a:ea typeface="SimSun" panose="02010600030101010101" pitchFamily="2" charset="-122"/>
              </a:endParaRPr>
            </a:p>
          </p:txBody>
        </p:sp>
      </p:grpSp>
    </p:spTree>
    <p:extLst>
      <p:ext uri="{BB962C8B-B14F-4D97-AF65-F5344CB8AC3E}">
        <p14:creationId xmlns:p14="http://schemas.microsoft.com/office/powerpoint/2010/main" val="27115934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41276"/>
            <a:ext cx="12192000" cy="647700"/>
          </a:xfrm>
          <a:solidFill>
            <a:schemeClr val="tx1"/>
          </a:solidFill>
        </p:spPr>
        <p:txBody>
          <a:bodyPr>
            <a:normAutofit/>
          </a:bodyPr>
          <a:lstStyle/>
          <a:p>
            <a:pPr algn="ctr"/>
            <a:r>
              <a:rPr lang="en-US" sz="3200" b="1" kern="1200" dirty="0">
                <a:solidFill>
                  <a:schemeClr val="bg1"/>
                </a:solidFill>
                <a:effectLst/>
                <a:ea typeface="SimSun" panose="02010600030101010101" pitchFamily="2" charset="-122"/>
              </a:rPr>
              <a:t>Tcf1 promote T cell signature </a:t>
            </a:r>
            <a:r>
              <a:rPr lang="en-US" sz="3200" b="1" kern="1200" dirty="0" err="1">
                <a:solidFill>
                  <a:schemeClr val="bg1"/>
                </a:solidFill>
                <a:effectLst/>
                <a:ea typeface="SimSun" panose="02010600030101010101" pitchFamily="2" charset="-122"/>
              </a:rPr>
              <a:t>Myb</a:t>
            </a:r>
            <a:r>
              <a:rPr lang="en-US" sz="3200" b="1" kern="1200" dirty="0">
                <a:solidFill>
                  <a:schemeClr val="bg1"/>
                </a:solidFill>
                <a:effectLst/>
                <a:ea typeface="SimSun" panose="02010600030101010101" pitchFamily="2" charset="-122"/>
              </a:rPr>
              <a:t> through </a:t>
            </a:r>
            <a:r>
              <a:rPr lang="en-US" sz="3200" b="1" kern="1200" dirty="0">
                <a:solidFill>
                  <a:srgbClr val="00B0F0"/>
                </a:solidFill>
                <a:effectLst/>
                <a:ea typeface="SimSun" panose="02010600030101010101" pitchFamily="2" charset="-122"/>
              </a:rPr>
              <a:t>WT specific Hub</a:t>
            </a:r>
            <a:endParaRPr lang="en-US" sz="32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22</a:t>
            </a:fld>
            <a:endParaRPr lang="en-US"/>
          </a:p>
        </p:txBody>
      </p:sp>
      <p:sp>
        <p:nvSpPr>
          <p:cNvPr id="15" name="Slide Number Placeholder 4">
            <a:extLst>
              <a:ext uri="{FF2B5EF4-FFF2-40B4-BE49-F238E27FC236}">
                <a16:creationId xmlns:a16="http://schemas.microsoft.com/office/drawing/2014/main" id="{476F2022-C123-4AF7-885E-9A0763142F55}"/>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22</a:t>
            </a:fld>
            <a:endParaRPr lang="en-US"/>
          </a:p>
        </p:txBody>
      </p:sp>
      <p:grpSp>
        <p:nvGrpSpPr>
          <p:cNvPr id="39" name="Group 38">
            <a:extLst>
              <a:ext uri="{FF2B5EF4-FFF2-40B4-BE49-F238E27FC236}">
                <a16:creationId xmlns:a16="http://schemas.microsoft.com/office/drawing/2014/main" id="{C16B6CE8-0A43-48E1-98DE-C294B63F5D8F}"/>
              </a:ext>
            </a:extLst>
          </p:cNvPr>
          <p:cNvGrpSpPr/>
          <p:nvPr/>
        </p:nvGrpSpPr>
        <p:grpSpPr>
          <a:xfrm>
            <a:off x="843976" y="1671551"/>
            <a:ext cx="4564586" cy="4214512"/>
            <a:chOff x="6259722" y="116009"/>
            <a:chExt cx="3610691" cy="3212870"/>
          </a:xfrm>
        </p:grpSpPr>
        <p:pic>
          <p:nvPicPr>
            <p:cNvPr id="16" name="Picture 15">
              <a:extLst>
                <a:ext uri="{FF2B5EF4-FFF2-40B4-BE49-F238E27FC236}">
                  <a16:creationId xmlns:a16="http://schemas.microsoft.com/office/drawing/2014/main" id="{6EF14974-8A4B-44DA-BC5A-39F87AC91C2C}"/>
                </a:ext>
              </a:extLst>
            </p:cNvPr>
            <p:cNvPicPr/>
            <p:nvPr/>
          </p:nvPicPr>
          <p:blipFill>
            <a:blip r:embed="rId3"/>
            <a:stretch>
              <a:fillRect/>
            </a:stretch>
          </p:blipFill>
          <p:spPr>
            <a:xfrm>
              <a:off x="6259722" y="116009"/>
              <a:ext cx="3610691" cy="3212870"/>
            </a:xfrm>
            <a:prstGeom prst="rect">
              <a:avLst/>
            </a:prstGeom>
          </p:spPr>
        </p:pic>
        <p:pic>
          <p:nvPicPr>
            <p:cNvPr id="18" name="Picture 17">
              <a:extLst>
                <a:ext uri="{FF2B5EF4-FFF2-40B4-BE49-F238E27FC236}">
                  <a16:creationId xmlns:a16="http://schemas.microsoft.com/office/drawing/2014/main" id="{E9B96112-C240-4D35-B7F0-0DE288CE2F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02156" y="725494"/>
              <a:ext cx="510588" cy="510588"/>
            </a:xfrm>
            <a:prstGeom prst="rect">
              <a:avLst/>
            </a:prstGeom>
          </p:spPr>
        </p:pic>
        <p:grpSp>
          <p:nvGrpSpPr>
            <p:cNvPr id="19" name="Group 18">
              <a:extLst>
                <a:ext uri="{FF2B5EF4-FFF2-40B4-BE49-F238E27FC236}">
                  <a16:creationId xmlns:a16="http://schemas.microsoft.com/office/drawing/2014/main" id="{A00BF6FD-52C3-41EF-93B4-8D01A549C5FE}"/>
                </a:ext>
              </a:extLst>
            </p:cNvPr>
            <p:cNvGrpSpPr/>
            <p:nvPr/>
          </p:nvGrpSpPr>
          <p:grpSpPr>
            <a:xfrm>
              <a:off x="6302155" y="2074310"/>
              <a:ext cx="510588" cy="416341"/>
              <a:chOff x="4904032" y="4537956"/>
              <a:chExt cx="510588" cy="416341"/>
            </a:xfrm>
          </p:grpSpPr>
          <p:pic>
            <p:nvPicPr>
              <p:cNvPr id="20" name="Picture 19" descr="Icon&#10;&#10;Description automatically generated">
                <a:extLst>
                  <a:ext uri="{FF2B5EF4-FFF2-40B4-BE49-F238E27FC236}">
                    <a16:creationId xmlns:a16="http://schemas.microsoft.com/office/drawing/2014/main" id="{46AB4558-753A-44C4-B4DB-C351E03E3F8E}"/>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904032" y="4537956"/>
                <a:ext cx="510588" cy="416341"/>
              </a:xfrm>
              <a:prstGeom prst="rect">
                <a:avLst/>
              </a:prstGeom>
            </p:spPr>
          </p:pic>
          <p:pic>
            <p:nvPicPr>
              <p:cNvPr id="21" name="Picture 20">
                <a:extLst>
                  <a:ext uri="{FF2B5EF4-FFF2-40B4-BE49-F238E27FC236}">
                    <a16:creationId xmlns:a16="http://schemas.microsoft.com/office/drawing/2014/main" id="{6FA5E9B5-E19D-4A92-929F-9986C951A1F6}"/>
                  </a:ext>
                </a:extLst>
              </p:cNvPr>
              <p:cNvPicPr>
                <a:picLocks noChangeAspect="1"/>
              </p:cNvPicPr>
              <p:nvPr/>
            </p:nvPicPr>
            <p:blipFill>
              <a:blip r:embed="rId6"/>
              <a:stretch>
                <a:fillRect/>
              </a:stretch>
            </p:blipFill>
            <p:spPr>
              <a:xfrm>
                <a:off x="5103529" y="4725730"/>
                <a:ext cx="111595" cy="110106"/>
              </a:xfrm>
              <a:prstGeom prst="rect">
                <a:avLst/>
              </a:prstGeom>
            </p:spPr>
          </p:pic>
        </p:grpSp>
      </p:grpSp>
      <p:sp>
        <p:nvSpPr>
          <p:cNvPr id="42" name="Rectangle: Rounded Corners 41">
            <a:extLst>
              <a:ext uri="{FF2B5EF4-FFF2-40B4-BE49-F238E27FC236}">
                <a16:creationId xmlns:a16="http://schemas.microsoft.com/office/drawing/2014/main" id="{127BD973-097C-4A77-8AF2-210CC6E27A74}"/>
              </a:ext>
            </a:extLst>
          </p:cNvPr>
          <p:cNvSpPr/>
          <p:nvPr/>
        </p:nvSpPr>
        <p:spPr>
          <a:xfrm>
            <a:off x="1472763" y="3387528"/>
            <a:ext cx="3596831" cy="7545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43" name="Arrow: Right 42">
            <a:extLst>
              <a:ext uri="{FF2B5EF4-FFF2-40B4-BE49-F238E27FC236}">
                <a16:creationId xmlns:a16="http://schemas.microsoft.com/office/drawing/2014/main" id="{E8E122CB-2DB9-4365-AF2A-58B46BF6D125}"/>
              </a:ext>
            </a:extLst>
          </p:cNvPr>
          <p:cNvSpPr/>
          <p:nvPr/>
        </p:nvSpPr>
        <p:spPr>
          <a:xfrm>
            <a:off x="5069594" y="3668353"/>
            <a:ext cx="1315775" cy="89731"/>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5" name="Group 44">
            <a:extLst>
              <a:ext uri="{FF2B5EF4-FFF2-40B4-BE49-F238E27FC236}">
                <a16:creationId xmlns:a16="http://schemas.microsoft.com/office/drawing/2014/main" id="{57D3EB59-F4C0-48F5-B11B-00348C8B1A8E}"/>
              </a:ext>
            </a:extLst>
          </p:cNvPr>
          <p:cNvGrpSpPr/>
          <p:nvPr/>
        </p:nvGrpSpPr>
        <p:grpSpPr>
          <a:xfrm>
            <a:off x="3664143" y="971937"/>
            <a:ext cx="7136998" cy="534524"/>
            <a:chOff x="3084844" y="5413323"/>
            <a:chExt cx="7136998" cy="534524"/>
          </a:xfrm>
        </p:grpSpPr>
        <p:pic>
          <p:nvPicPr>
            <p:cNvPr id="46" name="Picture 45">
              <a:extLst>
                <a:ext uri="{FF2B5EF4-FFF2-40B4-BE49-F238E27FC236}">
                  <a16:creationId xmlns:a16="http://schemas.microsoft.com/office/drawing/2014/main" id="{8939FDC0-4EB9-4006-A657-69107D1C8C2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47" name="Group 46">
              <a:extLst>
                <a:ext uri="{FF2B5EF4-FFF2-40B4-BE49-F238E27FC236}">
                  <a16:creationId xmlns:a16="http://schemas.microsoft.com/office/drawing/2014/main" id="{5B8B44F0-A375-4230-808C-5989E5AA36C8}"/>
                </a:ext>
              </a:extLst>
            </p:cNvPr>
            <p:cNvGrpSpPr/>
            <p:nvPr/>
          </p:nvGrpSpPr>
          <p:grpSpPr>
            <a:xfrm>
              <a:off x="5114135" y="5437259"/>
              <a:ext cx="510588" cy="416341"/>
              <a:chOff x="5414621" y="5338184"/>
              <a:chExt cx="510588" cy="416341"/>
            </a:xfrm>
          </p:grpSpPr>
          <p:pic>
            <p:nvPicPr>
              <p:cNvPr id="49" name="Picture 48" descr="Icon&#10;&#10;Description automatically generated">
                <a:extLst>
                  <a:ext uri="{FF2B5EF4-FFF2-40B4-BE49-F238E27FC236}">
                    <a16:creationId xmlns:a16="http://schemas.microsoft.com/office/drawing/2014/main" id="{E145411A-8842-4B60-BE01-A290CE51162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50" name="Picture 49">
                <a:extLst>
                  <a:ext uri="{FF2B5EF4-FFF2-40B4-BE49-F238E27FC236}">
                    <a16:creationId xmlns:a16="http://schemas.microsoft.com/office/drawing/2014/main" id="{7285BA6C-8EE0-442A-87A9-527A092F0D63}"/>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48" name="TextBox 47">
              <a:extLst>
                <a:ext uri="{FF2B5EF4-FFF2-40B4-BE49-F238E27FC236}">
                  <a16:creationId xmlns:a16="http://schemas.microsoft.com/office/drawing/2014/main" id="{AEAC58F2-7678-4650-8AC6-720059F768B2}"/>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51" name="Rectangle: Rounded Corners 50">
            <a:extLst>
              <a:ext uri="{FF2B5EF4-FFF2-40B4-BE49-F238E27FC236}">
                <a16:creationId xmlns:a16="http://schemas.microsoft.com/office/drawing/2014/main" id="{87CC4ECD-B2E1-4BF5-B44F-C6AE00594DC7}"/>
              </a:ext>
            </a:extLst>
          </p:cNvPr>
          <p:cNvSpPr/>
          <p:nvPr/>
        </p:nvSpPr>
        <p:spPr>
          <a:xfrm>
            <a:off x="6385369" y="1476615"/>
            <a:ext cx="5355128" cy="5022730"/>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nvGrpSpPr>
          <p:cNvPr id="97" name="Group 96">
            <a:extLst>
              <a:ext uri="{FF2B5EF4-FFF2-40B4-BE49-F238E27FC236}">
                <a16:creationId xmlns:a16="http://schemas.microsoft.com/office/drawing/2014/main" id="{EC9E7313-B2EF-4148-A229-E3A4DADB3280}"/>
              </a:ext>
            </a:extLst>
          </p:cNvPr>
          <p:cNvGrpSpPr/>
          <p:nvPr/>
        </p:nvGrpSpPr>
        <p:grpSpPr>
          <a:xfrm>
            <a:off x="6454186" y="1671551"/>
            <a:ext cx="4829378" cy="4556107"/>
            <a:chOff x="976637" y="517313"/>
            <a:chExt cx="4829378" cy="4556107"/>
          </a:xfrm>
        </p:grpSpPr>
        <p:pic>
          <p:nvPicPr>
            <p:cNvPr id="52" name="Picture 51">
              <a:extLst>
                <a:ext uri="{FF2B5EF4-FFF2-40B4-BE49-F238E27FC236}">
                  <a16:creationId xmlns:a16="http://schemas.microsoft.com/office/drawing/2014/main" id="{7084BA74-DA2B-4DA8-984F-AAC743376C37}"/>
                </a:ext>
              </a:extLst>
            </p:cNvPr>
            <p:cNvPicPr>
              <a:picLocks noChangeAspect="1"/>
            </p:cNvPicPr>
            <p:nvPr/>
          </p:nvPicPr>
          <p:blipFill rotWithShape="1">
            <a:blip r:embed="rId7"/>
            <a:srcRect l="37620" t="22953" b="73579"/>
            <a:stretch/>
          </p:blipFill>
          <p:spPr>
            <a:xfrm>
              <a:off x="2151570" y="612839"/>
              <a:ext cx="3644230" cy="143163"/>
            </a:xfrm>
            <a:prstGeom prst="rect">
              <a:avLst/>
            </a:prstGeom>
          </p:spPr>
        </p:pic>
        <p:cxnSp>
          <p:nvCxnSpPr>
            <p:cNvPr id="53" name="Straight Arrow Connector 52">
              <a:extLst>
                <a:ext uri="{FF2B5EF4-FFF2-40B4-BE49-F238E27FC236}">
                  <a16:creationId xmlns:a16="http://schemas.microsoft.com/office/drawing/2014/main" id="{D8F93BF7-F137-4575-81C1-E9B2D35F8B1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6348DC91-97E9-4AA1-859F-AA9B954BDFB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5" name="TextBox 54">
              <a:extLst>
                <a:ext uri="{FF2B5EF4-FFF2-40B4-BE49-F238E27FC236}">
                  <a16:creationId xmlns:a16="http://schemas.microsoft.com/office/drawing/2014/main" id="{3E8A0715-076F-4B26-8CDF-A161B5D36368}"/>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56" name="Straight Arrow Connector 55">
              <a:extLst>
                <a:ext uri="{FF2B5EF4-FFF2-40B4-BE49-F238E27FC236}">
                  <a16:creationId xmlns:a16="http://schemas.microsoft.com/office/drawing/2014/main" id="{879F939E-9AEA-4B41-A240-5E2CACBA4F33}"/>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B2846A49-5F20-4FF7-8065-DA05AD106640}"/>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0A7E6658-AD3F-4665-A3C5-B1F2650750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E2C12743-6F65-4DF3-B710-665AC9AA0908}"/>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7AE83F46-C010-445B-91A3-DFF8B0608D78}"/>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1" name="TextBox 60">
              <a:extLst>
                <a:ext uri="{FF2B5EF4-FFF2-40B4-BE49-F238E27FC236}">
                  <a16:creationId xmlns:a16="http://schemas.microsoft.com/office/drawing/2014/main" id="{B4121046-0FAE-42D8-9B8E-8C54E826CC64}"/>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62" name="TextBox 61">
              <a:extLst>
                <a:ext uri="{FF2B5EF4-FFF2-40B4-BE49-F238E27FC236}">
                  <a16:creationId xmlns:a16="http://schemas.microsoft.com/office/drawing/2014/main" id="{0D827119-937A-4D35-9207-DF30D99017D1}"/>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3" name="TextBox 62">
              <a:extLst>
                <a:ext uri="{FF2B5EF4-FFF2-40B4-BE49-F238E27FC236}">
                  <a16:creationId xmlns:a16="http://schemas.microsoft.com/office/drawing/2014/main" id="{FF7F2763-8D27-47BA-BA31-D85431A63821}"/>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4" name="Straight Arrow Connector 63">
              <a:extLst>
                <a:ext uri="{FF2B5EF4-FFF2-40B4-BE49-F238E27FC236}">
                  <a16:creationId xmlns:a16="http://schemas.microsoft.com/office/drawing/2014/main" id="{2187C4C5-7FC6-49E9-BE68-843B803546D3}"/>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5" name="TextBox 64">
              <a:extLst>
                <a:ext uri="{FF2B5EF4-FFF2-40B4-BE49-F238E27FC236}">
                  <a16:creationId xmlns:a16="http://schemas.microsoft.com/office/drawing/2014/main" id="{E0E1B915-5B9B-4A8C-9C30-BC50BA83E9F2}"/>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6" name="TextBox 65">
              <a:extLst>
                <a:ext uri="{FF2B5EF4-FFF2-40B4-BE49-F238E27FC236}">
                  <a16:creationId xmlns:a16="http://schemas.microsoft.com/office/drawing/2014/main" id="{DF9CD6B4-029E-4538-B981-20FC394D6CF6}"/>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7" name="TextBox 66">
              <a:extLst>
                <a:ext uri="{FF2B5EF4-FFF2-40B4-BE49-F238E27FC236}">
                  <a16:creationId xmlns:a16="http://schemas.microsoft.com/office/drawing/2014/main" id="{CFADB1E9-449B-4EFF-9D12-19BBD62C63EA}"/>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8" name="Straight Arrow Connector 67">
              <a:extLst>
                <a:ext uri="{FF2B5EF4-FFF2-40B4-BE49-F238E27FC236}">
                  <a16:creationId xmlns:a16="http://schemas.microsoft.com/office/drawing/2014/main" id="{DF0E0328-9873-4A97-B3F0-AC158EC91817}"/>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9" name="TextBox 68">
              <a:extLst>
                <a:ext uri="{FF2B5EF4-FFF2-40B4-BE49-F238E27FC236}">
                  <a16:creationId xmlns:a16="http://schemas.microsoft.com/office/drawing/2014/main" id="{6107C3E8-2384-4194-B284-050CE9D5F89C}"/>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70" name="TextBox 69">
              <a:extLst>
                <a:ext uri="{FF2B5EF4-FFF2-40B4-BE49-F238E27FC236}">
                  <a16:creationId xmlns:a16="http://schemas.microsoft.com/office/drawing/2014/main" id="{9721C380-AEFA-4F3C-A02C-E2809FA909D4}"/>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71" name="TextBox 70">
              <a:extLst>
                <a:ext uri="{FF2B5EF4-FFF2-40B4-BE49-F238E27FC236}">
                  <a16:creationId xmlns:a16="http://schemas.microsoft.com/office/drawing/2014/main" id="{9E121F21-34D4-4F34-B1D5-42D7D448DDE3}"/>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72" name="TextBox 71">
              <a:extLst>
                <a:ext uri="{FF2B5EF4-FFF2-40B4-BE49-F238E27FC236}">
                  <a16:creationId xmlns:a16="http://schemas.microsoft.com/office/drawing/2014/main" id="{7FC6DC51-974D-459A-B356-DBDDD396700D}"/>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73" name="Picture 72">
              <a:extLst>
                <a:ext uri="{FF2B5EF4-FFF2-40B4-BE49-F238E27FC236}">
                  <a16:creationId xmlns:a16="http://schemas.microsoft.com/office/drawing/2014/main" id="{4BA7F6A2-4B14-4CB7-B5BB-3BC8E05619C4}"/>
                </a:ext>
              </a:extLst>
            </p:cNvPr>
            <p:cNvPicPr>
              <a:picLocks/>
            </p:cNvPicPr>
            <p:nvPr/>
          </p:nvPicPr>
          <p:blipFill rotWithShape="1">
            <a:blip r:embed="rId8"/>
            <a:srcRect l="30094" t="-312" r="29377" b="95902"/>
            <a:stretch/>
          </p:blipFill>
          <p:spPr>
            <a:xfrm>
              <a:off x="2930029" y="4851201"/>
              <a:ext cx="1591056" cy="156258"/>
            </a:xfrm>
            <a:prstGeom prst="rect">
              <a:avLst/>
            </a:prstGeom>
          </p:spPr>
        </p:pic>
        <p:sp>
          <p:nvSpPr>
            <p:cNvPr id="74" name="Rectangle 73">
              <a:extLst>
                <a:ext uri="{FF2B5EF4-FFF2-40B4-BE49-F238E27FC236}">
                  <a16:creationId xmlns:a16="http://schemas.microsoft.com/office/drawing/2014/main" id="{0231C1F7-B49B-446E-90D2-0DEF2EA4AC45}"/>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75" name="Picture 74">
              <a:extLst>
                <a:ext uri="{FF2B5EF4-FFF2-40B4-BE49-F238E27FC236}">
                  <a16:creationId xmlns:a16="http://schemas.microsoft.com/office/drawing/2014/main" id="{90231B63-62AE-4961-B01D-23E7F68E2F1E}"/>
                </a:ext>
              </a:extLst>
            </p:cNvPr>
            <p:cNvPicPr>
              <a:picLocks noChangeAspect="1"/>
            </p:cNvPicPr>
            <p:nvPr/>
          </p:nvPicPr>
          <p:blipFill rotWithShape="1">
            <a:blip r:embed="rId7"/>
            <a:srcRect l="37445" t="34616"/>
            <a:stretch/>
          </p:blipFill>
          <p:spPr>
            <a:xfrm>
              <a:off x="2151570" y="1979328"/>
              <a:ext cx="3654445" cy="2698750"/>
            </a:xfrm>
            <a:prstGeom prst="rect">
              <a:avLst/>
            </a:prstGeom>
          </p:spPr>
        </p:pic>
        <p:pic>
          <p:nvPicPr>
            <p:cNvPr id="76" name="Picture 75">
              <a:extLst>
                <a:ext uri="{FF2B5EF4-FFF2-40B4-BE49-F238E27FC236}">
                  <a16:creationId xmlns:a16="http://schemas.microsoft.com/office/drawing/2014/main" id="{8543BEDC-8CC4-4BF3-A56E-B062B88659C0}"/>
                </a:ext>
              </a:extLst>
            </p:cNvPr>
            <p:cNvPicPr>
              <a:picLocks noChangeAspect="1"/>
            </p:cNvPicPr>
            <p:nvPr/>
          </p:nvPicPr>
          <p:blipFill rotWithShape="1">
            <a:blip r:embed="rId7"/>
            <a:srcRect l="36681" t="11838" b="82532"/>
            <a:stretch/>
          </p:blipFill>
          <p:spPr>
            <a:xfrm>
              <a:off x="2096706" y="517313"/>
              <a:ext cx="3699094" cy="232374"/>
            </a:xfrm>
            <a:prstGeom prst="rect">
              <a:avLst/>
            </a:prstGeom>
          </p:spPr>
        </p:pic>
        <p:sp>
          <p:nvSpPr>
            <p:cNvPr id="79" name="TextBox 78">
              <a:extLst>
                <a:ext uri="{FF2B5EF4-FFF2-40B4-BE49-F238E27FC236}">
                  <a16:creationId xmlns:a16="http://schemas.microsoft.com/office/drawing/2014/main" id="{548120AA-6113-4EF5-ACE5-8BA5F23FC3FD}"/>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80" name="Straight Arrow Connector 79">
              <a:extLst>
                <a:ext uri="{FF2B5EF4-FFF2-40B4-BE49-F238E27FC236}">
                  <a16:creationId xmlns:a16="http://schemas.microsoft.com/office/drawing/2014/main" id="{3827E8FC-24AB-4787-864C-4D19D57F7010}"/>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1" name="Rectangle 80">
              <a:extLst>
                <a:ext uri="{FF2B5EF4-FFF2-40B4-BE49-F238E27FC236}">
                  <a16:creationId xmlns:a16="http://schemas.microsoft.com/office/drawing/2014/main" id="{9BB3AF97-6BB5-40FD-92E6-7F19B3E6D520}"/>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2" name="Rectangle 81">
              <a:extLst>
                <a:ext uri="{FF2B5EF4-FFF2-40B4-BE49-F238E27FC236}">
                  <a16:creationId xmlns:a16="http://schemas.microsoft.com/office/drawing/2014/main" id="{8FD5B003-A057-42FC-AC8D-CC3D0B4EA5D2}"/>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TextBox 83">
              <a:extLst>
                <a:ext uri="{FF2B5EF4-FFF2-40B4-BE49-F238E27FC236}">
                  <a16:creationId xmlns:a16="http://schemas.microsoft.com/office/drawing/2014/main" id="{D204F6B1-5106-4230-B1E2-2D9347B6CE83}"/>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5" name="TextBox 84">
              <a:extLst>
                <a:ext uri="{FF2B5EF4-FFF2-40B4-BE49-F238E27FC236}">
                  <a16:creationId xmlns:a16="http://schemas.microsoft.com/office/drawing/2014/main" id="{4F231399-92D9-4A1E-A665-B98841BDBE73}"/>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86" name="Picture 85">
              <a:extLst>
                <a:ext uri="{FF2B5EF4-FFF2-40B4-BE49-F238E27FC236}">
                  <a16:creationId xmlns:a16="http://schemas.microsoft.com/office/drawing/2014/main" id="{26B53C9C-A5EA-4B3A-B659-8CD6981665A6}"/>
                </a:ext>
              </a:extLst>
            </p:cNvPr>
            <p:cNvPicPr>
              <a:picLocks/>
            </p:cNvPicPr>
            <p:nvPr/>
          </p:nvPicPr>
          <p:blipFill rotWithShape="1">
            <a:blip r:embed="rId9"/>
            <a:srcRect l="16518" t="22757" r="50187" b="59440"/>
            <a:stretch/>
          </p:blipFill>
          <p:spPr>
            <a:xfrm>
              <a:off x="2131799" y="790732"/>
              <a:ext cx="1469686" cy="914400"/>
            </a:xfrm>
            <a:prstGeom prst="rect">
              <a:avLst/>
            </a:prstGeom>
          </p:spPr>
        </p:pic>
        <p:sp>
          <p:nvSpPr>
            <p:cNvPr id="87" name="TextBox 86">
              <a:extLst>
                <a:ext uri="{FF2B5EF4-FFF2-40B4-BE49-F238E27FC236}">
                  <a16:creationId xmlns:a16="http://schemas.microsoft.com/office/drawing/2014/main" id="{09D491A6-3A72-4263-A61F-A6355837E29D}"/>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8" name="TextBox 87">
              <a:extLst>
                <a:ext uri="{FF2B5EF4-FFF2-40B4-BE49-F238E27FC236}">
                  <a16:creationId xmlns:a16="http://schemas.microsoft.com/office/drawing/2014/main" id="{BEC0C606-F567-4339-A1F8-65C9B186464E}"/>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89" name="TextBox 88">
              <a:extLst>
                <a:ext uri="{FF2B5EF4-FFF2-40B4-BE49-F238E27FC236}">
                  <a16:creationId xmlns:a16="http://schemas.microsoft.com/office/drawing/2014/main" id="{3DA22C69-033A-4692-87B6-BF1E352B18DF}"/>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90" name="TextBox 89">
              <a:extLst>
                <a:ext uri="{FF2B5EF4-FFF2-40B4-BE49-F238E27FC236}">
                  <a16:creationId xmlns:a16="http://schemas.microsoft.com/office/drawing/2014/main" id="{F3870580-B105-43A7-9DB4-94B7788BA2A3}"/>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91" name="Straight Arrow Connector 90">
              <a:extLst>
                <a:ext uri="{FF2B5EF4-FFF2-40B4-BE49-F238E27FC236}">
                  <a16:creationId xmlns:a16="http://schemas.microsoft.com/office/drawing/2014/main" id="{AC15E693-2126-41BB-80EE-A81CAF84EA74}"/>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79813DBE-67AE-43C6-8296-1A443E4A2799}"/>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0E10B6E4-EDF5-4E51-934A-C376C97E3B25}"/>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4" name="TextBox 93">
              <a:extLst>
                <a:ext uri="{FF2B5EF4-FFF2-40B4-BE49-F238E27FC236}">
                  <a16:creationId xmlns:a16="http://schemas.microsoft.com/office/drawing/2014/main" id="{5DE85C53-DEB7-4A6B-8FB2-9E41B338C3F7}"/>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95" name="Straight Arrow Connector 94">
              <a:extLst>
                <a:ext uri="{FF2B5EF4-FFF2-40B4-BE49-F238E27FC236}">
                  <a16:creationId xmlns:a16="http://schemas.microsoft.com/office/drawing/2014/main" id="{1BCCAE33-2FEB-4469-B55B-49CB301A1B2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DEE47DDE-4BFF-410F-AB3B-E52A4B1179A1}"/>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
        <p:nvSpPr>
          <p:cNvPr id="99" name="Isosceles Triangle 98">
            <a:extLst>
              <a:ext uri="{FF2B5EF4-FFF2-40B4-BE49-F238E27FC236}">
                <a16:creationId xmlns:a16="http://schemas.microsoft.com/office/drawing/2014/main" id="{AFBBB575-7E0D-4636-8D93-F8BBC1324583}"/>
              </a:ext>
            </a:extLst>
          </p:cNvPr>
          <p:cNvSpPr/>
          <p:nvPr/>
        </p:nvSpPr>
        <p:spPr>
          <a:xfrm>
            <a:off x="1914828" y="2069983"/>
            <a:ext cx="2556404" cy="1284462"/>
          </a:xfrm>
          <a:prstGeom prst="triangle">
            <a:avLst>
              <a:gd name="adj" fmla="val 51130"/>
            </a:avLst>
          </a:prstGeom>
          <a:noFill/>
          <a:ln w="38100">
            <a:solidFill>
              <a:srgbClr val="0000F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2384852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23</a:t>
            </a:fld>
            <a:endParaRPr lang="en-US"/>
          </a:p>
        </p:txBody>
      </p:sp>
      <p:grpSp>
        <p:nvGrpSpPr>
          <p:cNvPr id="38" name="Group 37">
            <a:extLst>
              <a:ext uri="{FF2B5EF4-FFF2-40B4-BE49-F238E27FC236}">
                <a16:creationId xmlns:a16="http://schemas.microsoft.com/office/drawing/2014/main" id="{64872145-07DE-4CEF-8947-777CEA7D7CB8}"/>
              </a:ext>
            </a:extLst>
          </p:cNvPr>
          <p:cNvGrpSpPr/>
          <p:nvPr/>
        </p:nvGrpSpPr>
        <p:grpSpPr>
          <a:xfrm>
            <a:off x="8629765" y="2782499"/>
            <a:ext cx="3438202" cy="2828071"/>
            <a:chOff x="8970116" y="2624631"/>
            <a:chExt cx="2743200" cy="2256402"/>
          </a:xfrm>
        </p:grpSpPr>
        <p:pic>
          <p:nvPicPr>
            <p:cNvPr id="16" name="Picture 15" descr="Image result for factory">
              <a:extLst>
                <a:ext uri="{FF2B5EF4-FFF2-40B4-BE49-F238E27FC236}">
                  <a16:creationId xmlns:a16="http://schemas.microsoft.com/office/drawing/2014/main" id="{635ADA10-E128-4748-8172-8E48DA8FEDF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0116" y="2624631"/>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17" name="&quot;Not Allowed&quot; Symbol 16">
              <a:extLst>
                <a:ext uri="{FF2B5EF4-FFF2-40B4-BE49-F238E27FC236}">
                  <a16:creationId xmlns:a16="http://schemas.microsoft.com/office/drawing/2014/main" id="{E73642B1-8483-4664-A210-4145B3862019}"/>
                </a:ext>
              </a:extLst>
            </p:cNvPr>
            <p:cNvSpPr/>
            <p:nvPr/>
          </p:nvSpPr>
          <p:spPr>
            <a:xfrm>
              <a:off x="9321037" y="2813372"/>
              <a:ext cx="1937589" cy="1937589"/>
            </a:xfrm>
            <a:prstGeom prst="noSmoking">
              <a:avLst>
                <a:gd name="adj" fmla="val 6672"/>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29" name="Title 1">
            <a:extLst>
              <a:ext uri="{FF2B5EF4-FFF2-40B4-BE49-F238E27FC236}">
                <a16:creationId xmlns:a16="http://schemas.microsoft.com/office/drawing/2014/main" id="{71093F74-B1F0-4108-986D-FE2E431BD599}"/>
              </a:ext>
            </a:extLst>
          </p:cNvPr>
          <p:cNvSpPr txBox="1">
            <a:spLocks/>
          </p:cNvSpPr>
          <p:nvPr/>
        </p:nvSpPr>
        <p:spPr>
          <a:xfrm>
            <a:off x="0" y="41276"/>
            <a:ext cx="12192000" cy="647700"/>
          </a:xfrm>
          <a:prstGeom prst="rect">
            <a:avLst/>
          </a:prstGeom>
          <a:solidFill>
            <a:schemeClr val="tx1"/>
          </a:solidFill>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b="1" dirty="0">
                <a:solidFill>
                  <a:schemeClr val="bg1"/>
                </a:solidFill>
                <a:ea typeface="SimSun" panose="02010600030101010101" pitchFamily="2" charset="-122"/>
              </a:rPr>
              <a:t>Example of </a:t>
            </a:r>
            <a:r>
              <a:rPr lang="en-US" sz="3200" b="1" dirty="0">
                <a:solidFill>
                  <a:srgbClr val="00B0F0"/>
                </a:solidFill>
                <a:ea typeface="SimSun" panose="02010600030101010101" pitchFamily="2" charset="-122"/>
              </a:rPr>
              <a:t>WT specific Hub </a:t>
            </a:r>
            <a:r>
              <a:rPr lang="en-US" sz="3200" b="1" dirty="0">
                <a:solidFill>
                  <a:schemeClr val="bg1"/>
                </a:solidFill>
                <a:ea typeface="SimSun" panose="02010600030101010101" pitchFamily="2" charset="-122"/>
              </a:rPr>
              <a:t>contains </a:t>
            </a:r>
            <a:r>
              <a:rPr lang="en-US" sz="3200" b="1" dirty="0" err="1">
                <a:solidFill>
                  <a:schemeClr val="bg1"/>
                </a:solidFill>
                <a:ea typeface="SimSun" panose="02010600030101010101" pitchFamily="2" charset="-122"/>
              </a:rPr>
              <a:t>Myb</a:t>
            </a:r>
            <a:endParaRPr lang="en-US" sz="3200" dirty="0">
              <a:solidFill>
                <a:schemeClr val="bg1"/>
              </a:solidFill>
            </a:endParaRPr>
          </a:p>
        </p:txBody>
      </p:sp>
      <p:sp>
        <p:nvSpPr>
          <p:cNvPr id="37" name="Arrow: Right 36">
            <a:extLst>
              <a:ext uri="{FF2B5EF4-FFF2-40B4-BE49-F238E27FC236}">
                <a16:creationId xmlns:a16="http://schemas.microsoft.com/office/drawing/2014/main" id="{31FA9E12-8296-44D3-AFE1-38225DDB8C42}"/>
              </a:ext>
            </a:extLst>
          </p:cNvPr>
          <p:cNvSpPr/>
          <p:nvPr/>
        </p:nvSpPr>
        <p:spPr>
          <a:xfrm>
            <a:off x="7185053" y="4196535"/>
            <a:ext cx="1473841" cy="6463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52E3848C-ED99-4B6A-8A72-91E90C75733E}"/>
              </a:ext>
            </a:extLst>
          </p:cNvPr>
          <p:cNvGrpSpPr/>
          <p:nvPr/>
        </p:nvGrpSpPr>
        <p:grpSpPr>
          <a:xfrm>
            <a:off x="26489" y="819093"/>
            <a:ext cx="5169765" cy="1755473"/>
            <a:chOff x="7279467" y="934878"/>
            <a:chExt cx="5169765" cy="1755473"/>
          </a:xfrm>
        </p:grpSpPr>
        <p:grpSp>
          <p:nvGrpSpPr>
            <p:cNvPr id="35" name="Group 34">
              <a:extLst>
                <a:ext uri="{FF2B5EF4-FFF2-40B4-BE49-F238E27FC236}">
                  <a16:creationId xmlns:a16="http://schemas.microsoft.com/office/drawing/2014/main" id="{1D323287-47FB-44BA-8961-C6C52655C7E3}"/>
                </a:ext>
              </a:extLst>
            </p:cNvPr>
            <p:cNvGrpSpPr/>
            <p:nvPr/>
          </p:nvGrpSpPr>
          <p:grpSpPr>
            <a:xfrm>
              <a:off x="7279467" y="934878"/>
              <a:ext cx="5169765" cy="1470213"/>
              <a:chOff x="0" y="1360363"/>
              <a:chExt cx="5169765" cy="1470213"/>
            </a:xfrm>
          </p:grpSpPr>
          <p:grpSp>
            <p:nvGrpSpPr>
              <p:cNvPr id="18" name="Group 17">
                <a:extLst>
                  <a:ext uri="{FF2B5EF4-FFF2-40B4-BE49-F238E27FC236}">
                    <a16:creationId xmlns:a16="http://schemas.microsoft.com/office/drawing/2014/main" id="{0E07AF19-A3F8-476A-8392-C7151F3FB450}"/>
                  </a:ext>
                </a:extLst>
              </p:cNvPr>
              <p:cNvGrpSpPr/>
              <p:nvPr/>
            </p:nvGrpSpPr>
            <p:grpSpPr>
              <a:xfrm>
                <a:off x="0" y="1360363"/>
                <a:ext cx="5169765" cy="1148075"/>
                <a:chOff x="2394420" y="783943"/>
                <a:chExt cx="8715982" cy="1935601"/>
              </a:xfrm>
            </p:grpSpPr>
            <p:grpSp>
              <p:nvGrpSpPr>
                <p:cNvPr id="19" name="Group 18">
                  <a:extLst>
                    <a:ext uri="{FF2B5EF4-FFF2-40B4-BE49-F238E27FC236}">
                      <a16:creationId xmlns:a16="http://schemas.microsoft.com/office/drawing/2014/main" id="{70E6DAD6-D51B-4BC4-AAF6-5BC2F69ADE7C}"/>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D03EB9D5-6787-434A-803A-39BF4DD2C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2034A297-C564-432C-8737-981301E64F9A}"/>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0" name="Picture 19">
                  <a:extLst>
                    <a:ext uri="{FF2B5EF4-FFF2-40B4-BE49-F238E27FC236}">
                      <a16:creationId xmlns:a16="http://schemas.microsoft.com/office/drawing/2014/main" id="{1785754C-8024-4E59-9F5C-49E50C12890D}"/>
                    </a:ext>
                  </a:extLst>
                </p:cNvPr>
                <p:cNvPicPr>
                  <a:picLocks noChangeAspect="1"/>
                </p:cNvPicPr>
                <p:nvPr/>
              </p:nvPicPr>
              <p:blipFill rotWithShape="1">
                <a:blip r:embed="rId5"/>
                <a:srcRect l="24804" r="1700"/>
                <a:stretch/>
              </p:blipFill>
              <p:spPr>
                <a:xfrm>
                  <a:off x="4453334" y="2339325"/>
                  <a:ext cx="1673966" cy="380219"/>
                </a:xfrm>
                <a:prstGeom prst="rect">
                  <a:avLst/>
                </a:prstGeom>
              </p:spPr>
            </p:pic>
            <p:sp>
              <p:nvSpPr>
                <p:cNvPr id="21" name="TextBox 20">
                  <a:extLst>
                    <a:ext uri="{FF2B5EF4-FFF2-40B4-BE49-F238E27FC236}">
                      <a16:creationId xmlns:a16="http://schemas.microsoft.com/office/drawing/2014/main" id="{C24A0C81-19F0-4D4C-9B5C-A7C787207057}"/>
                    </a:ext>
                  </a:extLst>
                </p:cNvPr>
                <p:cNvSpPr txBox="1"/>
                <p:nvPr/>
              </p:nvSpPr>
              <p:spPr>
                <a:xfrm>
                  <a:off x="7864804" y="783943"/>
                  <a:ext cx="3245598" cy="674567"/>
                </a:xfrm>
                <a:prstGeom prst="rect">
                  <a:avLst/>
                </a:prstGeom>
                <a:noFill/>
              </p:spPr>
              <p:txBody>
                <a:bodyPr wrap="square" rtlCol="0">
                  <a:spAutoFit/>
                </a:bodyPr>
                <a:lstStyle/>
                <a:p>
                  <a:r>
                    <a:rPr lang="en-US" sz="2000" b="1" dirty="0">
                      <a:solidFill>
                        <a:srgbClr val="00395C"/>
                      </a:solidFill>
                    </a:rPr>
                    <a:t>Gene TSS</a:t>
                  </a:r>
                </a:p>
              </p:txBody>
            </p:sp>
          </p:grpSp>
          <p:sp>
            <p:nvSpPr>
              <p:cNvPr id="34" name="TextBox 33">
                <a:extLst>
                  <a:ext uri="{FF2B5EF4-FFF2-40B4-BE49-F238E27FC236}">
                    <a16:creationId xmlns:a16="http://schemas.microsoft.com/office/drawing/2014/main" id="{0747D5C1-115C-49BE-B729-9025ACFD0896}"/>
                  </a:ext>
                </a:extLst>
              </p:cNvPr>
              <p:cNvSpPr txBox="1"/>
              <p:nvPr/>
            </p:nvSpPr>
            <p:spPr>
              <a:xfrm>
                <a:off x="1128949" y="2461244"/>
                <a:ext cx="1552434"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Tcf1 Motif</a:t>
                </a:r>
                <a:endParaRPr lang="en-US" b="1" dirty="0">
                  <a:solidFill>
                    <a:srgbClr val="2C2CFF"/>
                  </a:solidFill>
                </a:endParaRPr>
              </a:p>
            </p:txBody>
          </p:sp>
        </p:grpSp>
        <p:sp>
          <p:nvSpPr>
            <p:cNvPr id="41" name="TextBox 30">
              <a:extLst>
                <a:ext uri="{FF2B5EF4-FFF2-40B4-BE49-F238E27FC236}">
                  <a16:creationId xmlns:a16="http://schemas.microsoft.com/office/drawing/2014/main" id="{29D817B5-3733-4782-94B3-2C6BD4702CEE}"/>
                </a:ext>
              </a:extLst>
            </p:cNvPr>
            <p:cNvSpPr txBox="1"/>
            <p:nvPr/>
          </p:nvSpPr>
          <p:spPr>
            <a:xfrm>
              <a:off x="7978030" y="2321019"/>
              <a:ext cx="2108334" cy="369332"/>
            </a:xfrm>
            <a:prstGeom prst="rect">
              <a:avLst/>
            </a:prstGeom>
            <a:solidFill>
              <a:schemeClr val="bg1"/>
            </a:solidFill>
          </p:spPr>
          <p:txBody>
            <a:bodyPr wrap="none" rtlCol="0" anchor="ctr">
              <a:spAutoFit/>
            </a:bodyPr>
            <a:lstStyle/>
            <a:p>
              <a:pPr algn="ctr"/>
              <a:r>
                <a:rPr lang="en-US" u="sng" dirty="0">
                  <a:highlight>
                    <a:srgbClr val="FFC90E"/>
                  </a:highlight>
                  <a:latin typeface="Arial" pitchFamily="34" charset="0"/>
                  <a:cs typeface="Arial" pitchFamily="34" charset="0"/>
                </a:rPr>
                <a:t>Tcf1 Direct Binding</a:t>
              </a:r>
            </a:p>
          </p:txBody>
        </p:sp>
      </p:grpSp>
      <p:grpSp>
        <p:nvGrpSpPr>
          <p:cNvPr id="11" name="Group 10">
            <a:extLst>
              <a:ext uri="{FF2B5EF4-FFF2-40B4-BE49-F238E27FC236}">
                <a16:creationId xmlns:a16="http://schemas.microsoft.com/office/drawing/2014/main" id="{85698237-FB9D-4596-9024-E56DC4398890}"/>
              </a:ext>
            </a:extLst>
          </p:cNvPr>
          <p:cNvGrpSpPr/>
          <p:nvPr/>
        </p:nvGrpSpPr>
        <p:grpSpPr>
          <a:xfrm>
            <a:off x="3411135" y="1741646"/>
            <a:ext cx="4435977" cy="4855071"/>
            <a:chOff x="3870190" y="845533"/>
            <a:chExt cx="3739598" cy="4092900"/>
          </a:xfrm>
        </p:grpSpPr>
        <p:grpSp>
          <p:nvGrpSpPr>
            <p:cNvPr id="36" name="Group 35">
              <a:extLst>
                <a:ext uri="{FF2B5EF4-FFF2-40B4-BE49-F238E27FC236}">
                  <a16:creationId xmlns:a16="http://schemas.microsoft.com/office/drawing/2014/main" id="{30C55494-8E3A-488B-B810-D88A16F2D020}"/>
                </a:ext>
              </a:extLst>
            </p:cNvPr>
            <p:cNvGrpSpPr/>
            <p:nvPr/>
          </p:nvGrpSpPr>
          <p:grpSpPr>
            <a:xfrm>
              <a:off x="3870190" y="845533"/>
              <a:ext cx="3739598" cy="4092900"/>
              <a:chOff x="8016143" y="1128063"/>
              <a:chExt cx="3739598" cy="4092900"/>
            </a:xfrm>
          </p:grpSpPr>
          <p:grpSp>
            <p:nvGrpSpPr>
              <p:cNvPr id="12" name="Group 11">
                <a:extLst>
                  <a:ext uri="{FF2B5EF4-FFF2-40B4-BE49-F238E27FC236}">
                    <a16:creationId xmlns:a16="http://schemas.microsoft.com/office/drawing/2014/main" id="{69699707-589B-4400-9402-4E1A09438301}"/>
                  </a:ext>
                </a:extLst>
              </p:cNvPr>
              <p:cNvGrpSpPr/>
              <p:nvPr/>
            </p:nvGrpSpPr>
            <p:grpSpPr>
              <a:xfrm>
                <a:off x="8016143" y="1128063"/>
                <a:ext cx="3739598" cy="3391786"/>
                <a:chOff x="8016143" y="1128063"/>
                <a:chExt cx="3739598" cy="3391786"/>
              </a:xfrm>
            </p:grpSpPr>
            <p:sp>
              <p:nvSpPr>
                <p:cNvPr id="2" name="Rectangle 1">
                  <a:extLst>
                    <a:ext uri="{FF2B5EF4-FFF2-40B4-BE49-F238E27FC236}">
                      <a16:creationId xmlns:a16="http://schemas.microsoft.com/office/drawing/2014/main" id="{9F85B32F-E8A1-4364-85DC-028F26FFC8C6}"/>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6F1574F6-74CA-4F8F-924D-2A21057507C7}"/>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4" name="Picture 3">
                <a:extLst>
                  <a:ext uri="{FF2B5EF4-FFF2-40B4-BE49-F238E27FC236}">
                    <a16:creationId xmlns:a16="http://schemas.microsoft.com/office/drawing/2014/main" id="{FFD16059-D8D9-4149-AB24-85B522C9E15B}"/>
                  </a:ext>
                </a:extLst>
              </p:cNvPr>
              <p:cNvPicPr>
                <a:picLocks noChangeAspect="1"/>
              </p:cNvPicPr>
              <p:nvPr/>
            </p:nvPicPr>
            <p:blipFill>
              <a:blip r:embed="rId6"/>
              <a:stretch>
                <a:fillRect/>
              </a:stretch>
            </p:blipFill>
            <p:spPr>
              <a:xfrm>
                <a:off x="8016143" y="4644725"/>
                <a:ext cx="3342183" cy="576238"/>
              </a:xfrm>
              <a:prstGeom prst="rect">
                <a:avLst/>
              </a:prstGeom>
            </p:spPr>
          </p:pic>
        </p:grpSp>
        <p:pic>
          <p:nvPicPr>
            <p:cNvPr id="6" name="Picture 5">
              <a:extLst>
                <a:ext uri="{FF2B5EF4-FFF2-40B4-BE49-F238E27FC236}">
                  <a16:creationId xmlns:a16="http://schemas.microsoft.com/office/drawing/2014/main" id="{4C0DAC57-BE8E-4C44-A019-3E7AC802A153}"/>
                </a:ext>
              </a:extLst>
            </p:cNvPr>
            <p:cNvPicPr>
              <a:picLocks noChangeAspect="1"/>
            </p:cNvPicPr>
            <p:nvPr/>
          </p:nvPicPr>
          <p:blipFill>
            <a:blip r:embed="rId7">
              <a:clrChange>
                <a:clrFrom>
                  <a:srgbClr val="FFFFFF"/>
                </a:clrFrom>
                <a:clrTo>
                  <a:srgbClr val="FFFFFF">
                    <a:alpha val="0"/>
                  </a:srgbClr>
                </a:clrTo>
              </a:clrChange>
            </a:blip>
            <a:stretch>
              <a:fillRect/>
            </a:stretch>
          </p:blipFill>
          <p:spPr>
            <a:xfrm>
              <a:off x="3870190" y="978694"/>
              <a:ext cx="3149271" cy="3250339"/>
            </a:xfrm>
            <a:prstGeom prst="rect">
              <a:avLst/>
            </a:prstGeom>
          </p:spPr>
        </p:pic>
      </p:grpSp>
      <p:pic>
        <p:nvPicPr>
          <p:cNvPr id="30" name="Picture 29">
            <a:extLst>
              <a:ext uri="{FF2B5EF4-FFF2-40B4-BE49-F238E27FC236}">
                <a16:creationId xmlns:a16="http://schemas.microsoft.com/office/drawing/2014/main" id="{B09E6F0D-8FDA-46C0-85A8-DD7B0B2B8D7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7178267" y="3869671"/>
            <a:ext cx="1219606" cy="573021"/>
          </a:xfrm>
          <a:prstGeom prst="rect">
            <a:avLst/>
          </a:prstGeom>
        </p:spPr>
      </p:pic>
      <p:grpSp>
        <p:nvGrpSpPr>
          <p:cNvPr id="98" name="Group 97">
            <a:extLst>
              <a:ext uri="{FF2B5EF4-FFF2-40B4-BE49-F238E27FC236}">
                <a16:creationId xmlns:a16="http://schemas.microsoft.com/office/drawing/2014/main" id="{298AD836-8C65-4CE5-ABE1-DF86C936D041}"/>
              </a:ext>
            </a:extLst>
          </p:cNvPr>
          <p:cNvGrpSpPr/>
          <p:nvPr/>
        </p:nvGrpSpPr>
        <p:grpSpPr>
          <a:xfrm>
            <a:off x="120933" y="3075144"/>
            <a:ext cx="2937937" cy="2416581"/>
            <a:chOff x="218363" y="3286277"/>
            <a:chExt cx="2937937" cy="2416581"/>
          </a:xfrm>
        </p:grpSpPr>
        <p:pic>
          <p:nvPicPr>
            <p:cNvPr id="66" name="Picture 65" descr="Image result for factory">
              <a:extLst>
                <a:ext uri="{FF2B5EF4-FFF2-40B4-BE49-F238E27FC236}">
                  <a16:creationId xmlns:a16="http://schemas.microsoft.com/office/drawing/2014/main" id="{E6183CC7-EFCE-4081-A69D-80B1DA6571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3" y="3286277"/>
              <a:ext cx="2937937" cy="2416581"/>
            </a:xfrm>
            <a:prstGeom prst="rect">
              <a:avLst/>
            </a:prstGeom>
            <a:noFill/>
            <a:extLst>
              <a:ext uri="{909E8E84-426E-40DD-AFC4-6F175D3DCCD1}">
                <a14:hiddenFill xmlns:a14="http://schemas.microsoft.com/office/drawing/2010/main">
                  <a:solidFill>
                    <a:srgbClr val="FFFFFF"/>
                  </a:solidFill>
                </a14:hiddenFill>
              </a:ext>
            </a:extLst>
          </p:spPr>
        </p:pic>
        <p:grpSp>
          <p:nvGrpSpPr>
            <p:cNvPr id="91" name="Group 90">
              <a:extLst>
                <a:ext uri="{FF2B5EF4-FFF2-40B4-BE49-F238E27FC236}">
                  <a16:creationId xmlns:a16="http://schemas.microsoft.com/office/drawing/2014/main" id="{E03D957D-E969-421B-B899-F224E5F6D569}"/>
                </a:ext>
              </a:extLst>
            </p:cNvPr>
            <p:cNvGrpSpPr/>
            <p:nvPr/>
          </p:nvGrpSpPr>
          <p:grpSpPr>
            <a:xfrm>
              <a:off x="539311" y="4444869"/>
              <a:ext cx="2140238" cy="868890"/>
              <a:chOff x="544326" y="5343201"/>
              <a:chExt cx="2140238" cy="868890"/>
            </a:xfrm>
          </p:grpSpPr>
          <p:pic>
            <p:nvPicPr>
              <p:cNvPr id="68" name="Picture 67">
                <a:extLst>
                  <a:ext uri="{FF2B5EF4-FFF2-40B4-BE49-F238E27FC236}">
                    <a16:creationId xmlns:a16="http://schemas.microsoft.com/office/drawing/2014/main" id="{19558930-AC4B-4164-8663-A09DFC935867}"/>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4326" y="5943757"/>
                <a:ext cx="803252" cy="245940"/>
              </a:xfrm>
              <a:prstGeom prst="rect">
                <a:avLst/>
              </a:prstGeom>
            </p:spPr>
          </p:pic>
          <p:pic>
            <p:nvPicPr>
              <p:cNvPr id="69" name="Picture 68">
                <a:extLst>
                  <a:ext uri="{FF2B5EF4-FFF2-40B4-BE49-F238E27FC236}">
                    <a16:creationId xmlns:a16="http://schemas.microsoft.com/office/drawing/2014/main" id="{FF36C09B-F9F5-4616-BD73-D308B008C6A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735036" y="5921364"/>
                <a:ext cx="949528" cy="290727"/>
              </a:xfrm>
              <a:prstGeom prst="rect">
                <a:avLst/>
              </a:prstGeom>
            </p:spPr>
          </p:pic>
          <p:pic>
            <p:nvPicPr>
              <p:cNvPr id="70" name="Picture 69">
                <a:extLst>
                  <a:ext uri="{FF2B5EF4-FFF2-40B4-BE49-F238E27FC236}">
                    <a16:creationId xmlns:a16="http://schemas.microsoft.com/office/drawing/2014/main" id="{58B432D1-ABAD-4CE7-B022-A086D6C3D5D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1155438" y="5343201"/>
                <a:ext cx="949528" cy="290727"/>
              </a:xfrm>
              <a:prstGeom prst="rect">
                <a:avLst/>
              </a:prstGeom>
            </p:spPr>
          </p:pic>
          <p:cxnSp>
            <p:nvCxnSpPr>
              <p:cNvPr id="72" name="Straight Arrow Connector 71">
                <a:extLst>
                  <a:ext uri="{FF2B5EF4-FFF2-40B4-BE49-F238E27FC236}">
                    <a16:creationId xmlns:a16="http://schemas.microsoft.com/office/drawing/2014/main" id="{39D11B83-2485-40A9-B49C-836F6ADF0534}"/>
                  </a:ext>
                </a:extLst>
              </p:cNvPr>
              <p:cNvCxnSpPr>
                <a:stCxn id="70" idx="2"/>
                <a:endCxn id="68" idx="0"/>
              </p:cNvCxnSpPr>
              <p:nvPr/>
            </p:nvCxnSpPr>
            <p:spPr>
              <a:xfrm flipH="1">
                <a:off x="945952" y="5633928"/>
                <a:ext cx="684250" cy="309829"/>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BE508E34-5F65-46F8-AA54-F2B8E70820A2}"/>
                  </a:ext>
                </a:extLst>
              </p:cNvPr>
              <p:cNvCxnSpPr>
                <a:cxnSpLocks/>
                <a:stCxn id="69" idx="0"/>
                <a:endCxn id="70" idx="2"/>
              </p:cNvCxnSpPr>
              <p:nvPr/>
            </p:nvCxnSpPr>
            <p:spPr>
              <a:xfrm flipH="1" flipV="1">
                <a:off x="1630202" y="5633928"/>
                <a:ext cx="579598" cy="287436"/>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8F8C99AC-2E0F-4004-BB1C-0333228BF640}"/>
                  </a:ext>
                </a:extLst>
              </p:cNvPr>
              <p:cNvCxnSpPr>
                <a:cxnSpLocks/>
                <a:stCxn id="69" idx="2"/>
                <a:endCxn id="68" idx="2"/>
              </p:cNvCxnSpPr>
              <p:nvPr/>
            </p:nvCxnSpPr>
            <p:spPr>
              <a:xfrm flipH="1" flipV="1">
                <a:off x="945952" y="6189697"/>
                <a:ext cx="1263848" cy="22394"/>
              </a:xfrm>
              <a:prstGeom prst="straightConnector1">
                <a:avLst/>
              </a:prstGeom>
              <a:ln w="38100">
                <a:solidFill>
                  <a:srgbClr val="00395C"/>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pic>
        <p:nvPicPr>
          <p:cNvPr id="99" name="Picture 98">
            <a:extLst>
              <a:ext uri="{FF2B5EF4-FFF2-40B4-BE49-F238E27FC236}">
                <a16:creationId xmlns:a16="http://schemas.microsoft.com/office/drawing/2014/main" id="{82CAE28D-06CC-43F0-9C56-ECACB8235B7D}"/>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7339478" y="3519174"/>
            <a:ext cx="949528" cy="290727"/>
          </a:xfrm>
          <a:prstGeom prst="rect">
            <a:avLst/>
          </a:prstGeom>
        </p:spPr>
      </p:pic>
      <p:sp>
        <p:nvSpPr>
          <p:cNvPr id="105" name="Flowchart: Or 104">
            <a:extLst>
              <a:ext uri="{FF2B5EF4-FFF2-40B4-BE49-F238E27FC236}">
                <a16:creationId xmlns:a16="http://schemas.microsoft.com/office/drawing/2014/main" id="{7246B07F-C0A7-454A-BBFC-3984AC7BD9EF}"/>
              </a:ext>
            </a:extLst>
          </p:cNvPr>
          <p:cNvSpPr/>
          <p:nvPr/>
        </p:nvSpPr>
        <p:spPr>
          <a:xfrm>
            <a:off x="7419441" y="3508459"/>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82E4152-1759-4774-AF30-3F39822F45CF}"/>
              </a:ext>
            </a:extLst>
          </p:cNvPr>
          <p:cNvSpPr txBox="1"/>
          <p:nvPr/>
        </p:nvSpPr>
        <p:spPr>
          <a:xfrm>
            <a:off x="5440191" y="878421"/>
            <a:ext cx="7286238" cy="830997"/>
          </a:xfrm>
          <a:prstGeom prst="rect">
            <a:avLst/>
          </a:prstGeom>
          <a:noFill/>
        </p:spPr>
        <p:txBody>
          <a:bodyPr wrap="square">
            <a:spAutoFit/>
          </a:bodyPr>
          <a:lstStyle/>
          <a:p>
            <a:r>
              <a:rPr lang="en-US" sz="2400" dirty="0" err="1">
                <a:solidFill>
                  <a:srgbClr val="00395C"/>
                </a:solidFill>
                <a:effectLst/>
                <a:ea typeface="Times New Roman" panose="02020603050405020304" pitchFamily="18" charset="0"/>
              </a:rPr>
              <a:t>Myb</a:t>
            </a:r>
            <a:r>
              <a:rPr lang="en-US" sz="2400" dirty="0">
                <a:solidFill>
                  <a:srgbClr val="00395C"/>
                </a:solidFill>
                <a:effectLst/>
                <a:ea typeface="Times New Roman" panose="02020603050405020304" pitchFamily="18" charset="0"/>
              </a:rPr>
              <a:t> is necessary for effector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 </a:t>
            </a:r>
          </a:p>
          <a:p>
            <a:r>
              <a:rPr lang="en-US" sz="2400" dirty="0">
                <a:solidFill>
                  <a:srgbClr val="00395C"/>
                </a:solidFill>
                <a:effectLst/>
                <a:ea typeface="Times New Roman" panose="02020603050405020304" pitchFamily="18" charset="0"/>
              </a:rPr>
              <a:t>expansion in response to viral infection</a:t>
            </a:r>
          </a:p>
        </p:txBody>
      </p:sp>
      <p:sp>
        <p:nvSpPr>
          <p:cNvPr id="42" name="TextBox 41">
            <a:extLst>
              <a:ext uri="{FF2B5EF4-FFF2-40B4-BE49-F238E27FC236}">
                <a16:creationId xmlns:a16="http://schemas.microsoft.com/office/drawing/2014/main" id="{0B565E24-69EF-4E77-A211-6711F2FDB6E5}"/>
              </a:ext>
            </a:extLst>
          </p:cNvPr>
          <p:cNvSpPr txBox="1"/>
          <p:nvPr/>
        </p:nvSpPr>
        <p:spPr>
          <a:xfrm>
            <a:off x="3367908" y="5427939"/>
            <a:ext cx="2254430"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spTree>
    <p:extLst>
      <p:ext uri="{BB962C8B-B14F-4D97-AF65-F5344CB8AC3E}">
        <p14:creationId xmlns:p14="http://schemas.microsoft.com/office/powerpoint/2010/main" val="263623205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746989C-9662-4909-8088-0FC070A1A3CD}"/>
              </a:ext>
            </a:extLst>
          </p:cNvPr>
          <p:cNvPicPr>
            <a:picLocks noChangeAspect="1"/>
          </p:cNvPicPr>
          <p:nvPr/>
        </p:nvPicPr>
        <p:blipFill>
          <a:blip r:embed="rId3"/>
          <a:stretch>
            <a:fillRect/>
          </a:stretch>
        </p:blipFill>
        <p:spPr>
          <a:xfrm>
            <a:off x="526881" y="1870108"/>
            <a:ext cx="4561592" cy="4214112"/>
          </a:xfrm>
          <a:prstGeom prst="rect">
            <a:avLst/>
          </a:prstGeom>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24</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grpSp>
        <p:nvGrpSpPr>
          <p:cNvPr id="20" name="Group 19">
            <a:extLst>
              <a:ext uri="{FF2B5EF4-FFF2-40B4-BE49-F238E27FC236}">
                <a16:creationId xmlns:a16="http://schemas.microsoft.com/office/drawing/2014/main" id="{13FF2E75-CDC1-4B03-9766-00C2D0AC91D4}"/>
              </a:ext>
            </a:extLst>
          </p:cNvPr>
          <p:cNvGrpSpPr/>
          <p:nvPr/>
        </p:nvGrpSpPr>
        <p:grpSpPr>
          <a:xfrm>
            <a:off x="3664143" y="971937"/>
            <a:ext cx="7136998" cy="534524"/>
            <a:chOff x="3084844" y="5413323"/>
            <a:chExt cx="7136998" cy="534524"/>
          </a:xfrm>
        </p:grpSpPr>
        <p:pic>
          <p:nvPicPr>
            <p:cNvPr id="35" name="Picture 34">
              <a:extLst>
                <a:ext uri="{FF2B5EF4-FFF2-40B4-BE49-F238E27FC236}">
                  <a16:creationId xmlns:a16="http://schemas.microsoft.com/office/drawing/2014/main" id="{7447118A-41CD-4F87-8060-64DBE4E0B64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56691" y="5437259"/>
              <a:ext cx="510588" cy="510588"/>
            </a:xfrm>
            <a:prstGeom prst="rect">
              <a:avLst/>
            </a:prstGeom>
          </p:spPr>
        </p:pic>
        <p:grpSp>
          <p:nvGrpSpPr>
            <p:cNvPr id="6" name="Group 5">
              <a:extLst>
                <a:ext uri="{FF2B5EF4-FFF2-40B4-BE49-F238E27FC236}">
                  <a16:creationId xmlns:a16="http://schemas.microsoft.com/office/drawing/2014/main" id="{72D06546-4D0A-4E84-ACEF-1310DE1E873D}"/>
                </a:ext>
              </a:extLst>
            </p:cNvPr>
            <p:cNvGrpSpPr/>
            <p:nvPr/>
          </p:nvGrpSpPr>
          <p:grpSpPr>
            <a:xfrm>
              <a:off x="5114135" y="5437259"/>
              <a:ext cx="510588" cy="416341"/>
              <a:chOff x="5414621" y="5338184"/>
              <a:chExt cx="510588" cy="416341"/>
            </a:xfrm>
          </p:grpSpPr>
          <p:pic>
            <p:nvPicPr>
              <p:cNvPr id="36" name="Picture 35" descr="Icon&#10;&#10;Description automatically generated">
                <a:extLst>
                  <a:ext uri="{FF2B5EF4-FFF2-40B4-BE49-F238E27FC236}">
                    <a16:creationId xmlns:a16="http://schemas.microsoft.com/office/drawing/2014/main" id="{F4DDD1CC-8099-4EC8-B3BA-51C63DF698D0}"/>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37" name="Picture 36">
                <a:extLst>
                  <a:ext uri="{FF2B5EF4-FFF2-40B4-BE49-F238E27FC236}">
                    <a16:creationId xmlns:a16="http://schemas.microsoft.com/office/drawing/2014/main" id="{5308F4DC-3198-4455-B42B-B2E36F7D00A5}"/>
                  </a:ext>
                </a:extLst>
              </p:cNvPr>
              <p:cNvPicPr>
                <a:picLocks noChangeAspect="1"/>
              </p:cNvPicPr>
              <p:nvPr/>
            </p:nvPicPr>
            <p:blipFill>
              <a:blip r:embed="rId6"/>
              <a:stretch>
                <a:fillRect/>
              </a:stretch>
            </p:blipFill>
            <p:spPr>
              <a:xfrm>
                <a:off x="5614117" y="5525957"/>
                <a:ext cx="111595" cy="110106"/>
              </a:xfrm>
              <a:prstGeom prst="rect">
                <a:avLst/>
              </a:prstGeom>
            </p:spPr>
          </p:pic>
        </p:grpSp>
        <p:sp>
          <p:nvSpPr>
            <p:cNvPr id="24" name="TextBox 23">
              <a:extLst>
                <a:ext uri="{FF2B5EF4-FFF2-40B4-BE49-F238E27FC236}">
                  <a16:creationId xmlns:a16="http://schemas.microsoft.com/office/drawing/2014/main" id="{5E0721D9-147D-42A8-9EC2-92CF90F34465}"/>
                </a:ext>
              </a:extLst>
            </p:cNvPr>
            <p:cNvSpPr txBox="1"/>
            <p:nvPr/>
          </p:nvSpPr>
          <p:spPr>
            <a:xfrm>
              <a:off x="3084844" y="5413323"/>
              <a:ext cx="7136998" cy="523220"/>
            </a:xfrm>
            <a:prstGeom prst="rect">
              <a:avLst/>
            </a:prstGeom>
            <a:noFill/>
          </p:spPr>
          <p:txBody>
            <a:bodyPr wrap="square">
              <a:spAutoFit/>
            </a:bodyPr>
            <a:lstStyle/>
            <a:p>
              <a:r>
                <a:rPr lang="en-US" altLang="zh-CN" sz="2800" b="1" dirty="0">
                  <a:cs typeface="Times New Roman" panose="02020603050405020304" pitchFamily="18" charset="0"/>
                </a:rPr>
                <a:t>Difference =          </a:t>
              </a:r>
              <a:r>
                <a:rPr lang="en-US" sz="2800" b="1" dirty="0">
                  <a:cs typeface="Times New Roman" panose="02020603050405020304" pitchFamily="18" charset="0"/>
                </a:rPr>
                <a:t>-</a:t>
              </a:r>
              <a:endParaRPr lang="en-US" sz="2800" b="1" dirty="0"/>
            </a:p>
          </p:txBody>
        </p:sp>
      </p:grpSp>
      <p:sp>
        <p:nvSpPr>
          <p:cNvPr id="39" name="Rectangle: Rounded Corners 38">
            <a:extLst>
              <a:ext uri="{FF2B5EF4-FFF2-40B4-BE49-F238E27FC236}">
                <a16:creationId xmlns:a16="http://schemas.microsoft.com/office/drawing/2014/main" id="{E551EBCC-4F86-4D07-A164-F24C74AFEFBA}"/>
              </a:ext>
            </a:extLst>
          </p:cNvPr>
          <p:cNvSpPr/>
          <p:nvPr/>
        </p:nvSpPr>
        <p:spPr>
          <a:xfrm>
            <a:off x="2602523" y="3546215"/>
            <a:ext cx="1463918" cy="942282"/>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sp>
        <p:nvSpPr>
          <p:cNvPr id="34" name="Arrow: Right 33">
            <a:extLst>
              <a:ext uri="{FF2B5EF4-FFF2-40B4-BE49-F238E27FC236}">
                <a16:creationId xmlns:a16="http://schemas.microsoft.com/office/drawing/2014/main" id="{CD15B83A-E950-4C0C-BF59-D8A581DB8483}"/>
              </a:ext>
            </a:extLst>
          </p:cNvPr>
          <p:cNvSpPr/>
          <p:nvPr/>
        </p:nvSpPr>
        <p:spPr>
          <a:xfrm>
            <a:off x="4066441" y="4110264"/>
            <a:ext cx="2029559" cy="192904"/>
          </a:xfrm>
          <a:prstGeom prst="rightArrow">
            <a:avLst/>
          </a:prstGeom>
          <a:solidFill>
            <a:srgbClr val="00395C"/>
          </a:solidFill>
          <a:ln>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3" name="Picture 42">
            <a:extLst>
              <a:ext uri="{FF2B5EF4-FFF2-40B4-BE49-F238E27FC236}">
                <a16:creationId xmlns:a16="http://schemas.microsoft.com/office/drawing/2014/main" id="{F696EDC3-6471-41DD-81C9-6FA34F50870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0493" y="2798759"/>
            <a:ext cx="510588" cy="510588"/>
          </a:xfrm>
          <a:prstGeom prst="rect">
            <a:avLst/>
          </a:prstGeom>
        </p:spPr>
      </p:pic>
      <p:grpSp>
        <p:nvGrpSpPr>
          <p:cNvPr id="44" name="Group 43">
            <a:extLst>
              <a:ext uri="{FF2B5EF4-FFF2-40B4-BE49-F238E27FC236}">
                <a16:creationId xmlns:a16="http://schemas.microsoft.com/office/drawing/2014/main" id="{3C6428C3-6070-4963-BAF6-D756F1B68958}"/>
              </a:ext>
            </a:extLst>
          </p:cNvPr>
          <p:cNvGrpSpPr/>
          <p:nvPr/>
        </p:nvGrpSpPr>
        <p:grpSpPr>
          <a:xfrm>
            <a:off x="940493" y="4686819"/>
            <a:ext cx="510588" cy="416341"/>
            <a:chOff x="5414621" y="5338184"/>
            <a:chExt cx="510588" cy="416341"/>
          </a:xfrm>
        </p:grpSpPr>
        <p:pic>
          <p:nvPicPr>
            <p:cNvPr id="45" name="Picture 44" descr="Icon&#10;&#10;Description automatically generated">
              <a:extLst>
                <a:ext uri="{FF2B5EF4-FFF2-40B4-BE49-F238E27FC236}">
                  <a16:creationId xmlns:a16="http://schemas.microsoft.com/office/drawing/2014/main" id="{4AA24779-6D5E-4960-AE7A-A007F1AD9EF5}"/>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46" name="Picture 45">
              <a:extLst>
                <a:ext uri="{FF2B5EF4-FFF2-40B4-BE49-F238E27FC236}">
                  <a16:creationId xmlns:a16="http://schemas.microsoft.com/office/drawing/2014/main" id="{B03D973C-D325-4555-A909-7A1F941B2D8E}"/>
                </a:ext>
              </a:extLst>
            </p:cNvPr>
            <p:cNvPicPr>
              <a:picLocks noChangeAspect="1"/>
            </p:cNvPicPr>
            <p:nvPr/>
          </p:nvPicPr>
          <p:blipFill>
            <a:blip r:embed="rId6"/>
            <a:stretch>
              <a:fillRect/>
            </a:stretch>
          </p:blipFill>
          <p:spPr>
            <a:xfrm>
              <a:off x="5614117" y="5525957"/>
              <a:ext cx="111595" cy="110106"/>
            </a:xfrm>
            <a:prstGeom prst="rect">
              <a:avLst/>
            </a:prstGeom>
          </p:spPr>
        </p:pic>
      </p:grpSp>
      <p:grpSp>
        <p:nvGrpSpPr>
          <p:cNvPr id="10" name="Group 9">
            <a:extLst>
              <a:ext uri="{FF2B5EF4-FFF2-40B4-BE49-F238E27FC236}">
                <a16:creationId xmlns:a16="http://schemas.microsoft.com/office/drawing/2014/main" id="{58E24811-BD54-4340-AA63-A41E39891204}"/>
              </a:ext>
            </a:extLst>
          </p:cNvPr>
          <p:cNvGrpSpPr/>
          <p:nvPr/>
        </p:nvGrpSpPr>
        <p:grpSpPr>
          <a:xfrm>
            <a:off x="6096000" y="1717199"/>
            <a:ext cx="5569119" cy="4786130"/>
            <a:chOff x="6095999" y="1151483"/>
            <a:chExt cx="5569119" cy="4786130"/>
          </a:xfrm>
        </p:grpSpPr>
        <p:sp>
          <p:nvSpPr>
            <p:cNvPr id="29" name="Rectangle: Rounded Corners 28">
              <a:extLst>
                <a:ext uri="{FF2B5EF4-FFF2-40B4-BE49-F238E27FC236}">
                  <a16:creationId xmlns:a16="http://schemas.microsoft.com/office/drawing/2014/main" id="{01685A57-8F73-4517-B928-6F3920CA5BAB}"/>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E35154A8-214B-49E3-B7D5-CB85950995AE}"/>
                </a:ext>
              </a:extLst>
            </p:cNvPr>
            <p:cNvGrpSpPr/>
            <p:nvPr/>
          </p:nvGrpSpPr>
          <p:grpSpPr>
            <a:xfrm>
              <a:off x="6142083" y="1290906"/>
              <a:ext cx="5215478" cy="4646707"/>
              <a:chOff x="6142083" y="1290906"/>
              <a:chExt cx="5215478" cy="4646707"/>
            </a:xfrm>
          </p:grpSpPr>
          <p:pic>
            <p:nvPicPr>
              <p:cNvPr id="89" name="Picture 88">
                <a:extLst>
                  <a:ext uri="{FF2B5EF4-FFF2-40B4-BE49-F238E27FC236}">
                    <a16:creationId xmlns:a16="http://schemas.microsoft.com/office/drawing/2014/main" id="{E9802B56-C2A1-40D2-901D-15509CE597CD}"/>
                  </a:ext>
                </a:extLst>
              </p:cNvPr>
              <p:cNvPicPr>
                <a:picLocks noChangeAspect="1"/>
              </p:cNvPicPr>
              <p:nvPr/>
            </p:nvPicPr>
            <p:blipFill rotWithShape="1">
              <a:blip r:embed="rId7"/>
              <a:srcRect l="18214" t="24523" r="4818" b="6897"/>
              <a:stretch/>
            </p:blipFill>
            <p:spPr>
              <a:xfrm>
                <a:off x="7330926" y="1290906"/>
                <a:ext cx="3684995" cy="979777"/>
              </a:xfrm>
              <a:prstGeom prst="rect">
                <a:avLst/>
              </a:prstGeom>
            </p:spPr>
          </p:pic>
          <p:grpSp>
            <p:nvGrpSpPr>
              <p:cNvPr id="42" name="Group 41">
                <a:extLst>
                  <a:ext uri="{FF2B5EF4-FFF2-40B4-BE49-F238E27FC236}">
                    <a16:creationId xmlns:a16="http://schemas.microsoft.com/office/drawing/2014/main" id="{FDBC7FF1-4A87-4746-9EAF-F271F39B56C7}"/>
                  </a:ext>
                </a:extLst>
              </p:cNvPr>
              <p:cNvGrpSpPr/>
              <p:nvPr/>
            </p:nvGrpSpPr>
            <p:grpSpPr>
              <a:xfrm>
                <a:off x="6142083" y="2282915"/>
                <a:ext cx="5215478" cy="3654698"/>
                <a:chOff x="994578" y="1105017"/>
                <a:chExt cx="5215478" cy="3654698"/>
              </a:xfrm>
            </p:grpSpPr>
            <p:pic>
              <p:nvPicPr>
                <p:cNvPr id="47" name="Picture 46">
                  <a:extLst>
                    <a:ext uri="{FF2B5EF4-FFF2-40B4-BE49-F238E27FC236}">
                      <a16:creationId xmlns:a16="http://schemas.microsoft.com/office/drawing/2014/main" id="{21E52BF2-C86C-4AE5-928A-ED4112F32335}"/>
                    </a:ext>
                  </a:extLst>
                </p:cNvPr>
                <p:cNvPicPr>
                  <a:picLocks noChangeAspect="1"/>
                </p:cNvPicPr>
                <p:nvPr/>
              </p:nvPicPr>
              <p:blipFill rotWithShape="1">
                <a:blip r:embed="rId8"/>
                <a:srcRect t="21316" r="30925" b="70209"/>
                <a:stretch/>
              </p:blipFill>
              <p:spPr>
                <a:xfrm>
                  <a:off x="2158323" y="1171264"/>
                  <a:ext cx="4035355" cy="381001"/>
                </a:xfrm>
                <a:prstGeom prst="rect">
                  <a:avLst/>
                </a:prstGeom>
              </p:spPr>
            </p:pic>
            <p:pic>
              <p:nvPicPr>
                <p:cNvPr id="48" name="Picture 47">
                  <a:extLst>
                    <a:ext uri="{FF2B5EF4-FFF2-40B4-BE49-F238E27FC236}">
                      <a16:creationId xmlns:a16="http://schemas.microsoft.com/office/drawing/2014/main" id="{EBBA05C1-4397-44AF-A2C0-1A79437EED19}"/>
                    </a:ext>
                  </a:extLst>
                </p:cNvPr>
                <p:cNvPicPr>
                  <a:picLocks noChangeAspect="1"/>
                </p:cNvPicPr>
                <p:nvPr/>
              </p:nvPicPr>
              <p:blipFill rotWithShape="1">
                <a:blip r:embed="rId8"/>
                <a:srcRect l="31253" t="-738" r="30823" b="96920"/>
                <a:stretch/>
              </p:blipFill>
              <p:spPr>
                <a:xfrm>
                  <a:off x="2807933" y="4505470"/>
                  <a:ext cx="2215551" cy="171674"/>
                </a:xfrm>
                <a:prstGeom prst="rect">
                  <a:avLst/>
                </a:prstGeom>
              </p:spPr>
            </p:pic>
            <p:pic>
              <p:nvPicPr>
                <p:cNvPr id="49" name="Picture 48">
                  <a:extLst>
                    <a:ext uri="{FF2B5EF4-FFF2-40B4-BE49-F238E27FC236}">
                      <a16:creationId xmlns:a16="http://schemas.microsoft.com/office/drawing/2014/main" id="{3792D19E-9986-4AA4-9BB3-CEE31EA42AEC}"/>
                    </a:ext>
                  </a:extLst>
                </p:cNvPr>
                <p:cNvPicPr>
                  <a:picLocks noChangeAspect="1"/>
                </p:cNvPicPr>
                <p:nvPr/>
              </p:nvPicPr>
              <p:blipFill rotWithShape="1">
                <a:blip r:embed="rId8"/>
                <a:srcRect t="11005" r="30645" b="83063"/>
                <a:stretch/>
              </p:blipFill>
              <p:spPr>
                <a:xfrm>
                  <a:off x="2158323" y="1305658"/>
                  <a:ext cx="4051733" cy="266701"/>
                </a:xfrm>
                <a:prstGeom prst="rect">
                  <a:avLst/>
                </a:prstGeom>
              </p:spPr>
            </p:pic>
            <p:cxnSp>
              <p:nvCxnSpPr>
                <p:cNvPr id="50" name="Straight Arrow Connector 49">
                  <a:extLst>
                    <a:ext uri="{FF2B5EF4-FFF2-40B4-BE49-F238E27FC236}">
                      <a16:creationId xmlns:a16="http://schemas.microsoft.com/office/drawing/2014/main" id="{7B220529-AC7D-4EC0-9055-74F308CCDB7A}"/>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1" name="TextBox 50">
                  <a:extLst>
                    <a:ext uri="{FF2B5EF4-FFF2-40B4-BE49-F238E27FC236}">
                      <a16:creationId xmlns:a16="http://schemas.microsoft.com/office/drawing/2014/main" id="{173523D9-8D47-4829-8180-7B8328A0B7F9}"/>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53" name="TextBox 52">
                  <a:extLst>
                    <a:ext uri="{FF2B5EF4-FFF2-40B4-BE49-F238E27FC236}">
                      <a16:creationId xmlns:a16="http://schemas.microsoft.com/office/drawing/2014/main" id="{31F4F5E6-995E-4FC2-81C0-2511BE49427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54" name="Straight Arrow Connector 53">
                  <a:extLst>
                    <a:ext uri="{FF2B5EF4-FFF2-40B4-BE49-F238E27FC236}">
                      <a16:creationId xmlns:a16="http://schemas.microsoft.com/office/drawing/2014/main" id="{9AA4BE8C-0090-4B91-B1B5-0518EB98B45D}"/>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9BAA2B1B-9A34-473B-8CA2-A83F8F1B2808}"/>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56" name="TextBox 55">
                  <a:extLst>
                    <a:ext uri="{FF2B5EF4-FFF2-40B4-BE49-F238E27FC236}">
                      <a16:creationId xmlns:a16="http://schemas.microsoft.com/office/drawing/2014/main" id="{71A9B0AC-AF4A-4E14-A64C-3183758D1EEF}"/>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D6840A6F-AE44-463F-8C01-AE0D4BB2DE6B}"/>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746E7FDC-EA87-49B4-953B-AB71FDDB0AA7}"/>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59" name="TextBox 58">
                  <a:extLst>
                    <a:ext uri="{FF2B5EF4-FFF2-40B4-BE49-F238E27FC236}">
                      <a16:creationId xmlns:a16="http://schemas.microsoft.com/office/drawing/2014/main" id="{DFE70516-3CDE-4EBD-BF93-0B509C3FA652}"/>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0" name="TextBox 59">
                  <a:extLst>
                    <a:ext uri="{FF2B5EF4-FFF2-40B4-BE49-F238E27FC236}">
                      <a16:creationId xmlns:a16="http://schemas.microsoft.com/office/drawing/2014/main" id="{40E81335-74AC-478B-ACEB-E116CD40C3D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61" name="TextBox 60">
                  <a:extLst>
                    <a:ext uri="{FF2B5EF4-FFF2-40B4-BE49-F238E27FC236}">
                      <a16:creationId xmlns:a16="http://schemas.microsoft.com/office/drawing/2014/main" id="{B8A8EB88-FDD8-4841-9B2E-211B1F390F27}"/>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62" name="TextBox 61">
                  <a:extLst>
                    <a:ext uri="{FF2B5EF4-FFF2-40B4-BE49-F238E27FC236}">
                      <a16:creationId xmlns:a16="http://schemas.microsoft.com/office/drawing/2014/main" id="{E4BBCBC5-1AE8-4932-B5F2-AD930501FF99}"/>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63" name="Straight Arrow Connector 62">
                  <a:extLst>
                    <a:ext uri="{FF2B5EF4-FFF2-40B4-BE49-F238E27FC236}">
                      <a16:creationId xmlns:a16="http://schemas.microsoft.com/office/drawing/2014/main" id="{7C76E446-68E0-48BF-A73D-56D17B059095}"/>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A4275132-6FFD-4C14-889E-C7111D300509}"/>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65" name="TextBox 64">
                  <a:extLst>
                    <a:ext uri="{FF2B5EF4-FFF2-40B4-BE49-F238E27FC236}">
                      <a16:creationId xmlns:a16="http://schemas.microsoft.com/office/drawing/2014/main" id="{9E34339C-5612-4233-9E3D-A684D133A747}"/>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66" name="TextBox 65">
                  <a:extLst>
                    <a:ext uri="{FF2B5EF4-FFF2-40B4-BE49-F238E27FC236}">
                      <a16:creationId xmlns:a16="http://schemas.microsoft.com/office/drawing/2014/main" id="{CBAC28B2-A454-446A-9BB2-E53F5AD127E0}"/>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67" name="Straight Arrow Connector 66">
                  <a:extLst>
                    <a:ext uri="{FF2B5EF4-FFF2-40B4-BE49-F238E27FC236}">
                      <a16:creationId xmlns:a16="http://schemas.microsoft.com/office/drawing/2014/main" id="{D1B89739-6862-497B-A8CC-0AEBAF3ED2DD}"/>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8" name="TextBox 67">
                  <a:extLst>
                    <a:ext uri="{FF2B5EF4-FFF2-40B4-BE49-F238E27FC236}">
                      <a16:creationId xmlns:a16="http://schemas.microsoft.com/office/drawing/2014/main" id="{4BFAEB0C-0FC5-4A80-A6D7-0B812F3E56E4}"/>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69" name="Straight Arrow Connector 68">
                  <a:extLst>
                    <a:ext uri="{FF2B5EF4-FFF2-40B4-BE49-F238E27FC236}">
                      <a16:creationId xmlns:a16="http://schemas.microsoft.com/office/drawing/2014/main" id="{B373856C-76A1-457E-9F6C-C0A8D4AA66BA}"/>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A0B323EA-0D40-4D61-9389-672DD124C8AA}"/>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71" name="Straight Arrow Connector 70">
                  <a:extLst>
                    <a:ext uri="{FF2B5EF4-FFF2-40B4-BE49-F238E27FC236}">
                      <a16:creationId xmlns:a16="http://schemas.microsoft.com/office/drawing/2014/main" id="{86366A44-84D3-4D56-86F3-BB91C8003E97}"/>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72" name="Picture 71">
                  <a:extLst>
                    <a:ext uri="{FF2B5EF4-FFF2-40B4-BE49-F238E27FC236}">
                      <a16:creationId xmlns:a16="http://schemas.microsoft.com/office/drawing/2014/main" id="{CC2F455F-1BB0-4F8F-8615-DB49AC7063F0}"/>
                    </a:ext>
                  </a:extLst>
                </p:cNvPr>
                <p:cNvPicPr>
                  <a:picLocks noChangeAspect="1"/>
                </p:cNvPicPr>
                <p:nvPr/>
              </p:nvPicPr>
              <p:blipFill rotWithShape="1">
                <a:blip r:embed="rId8"/>
                <a:srcRect t="40128" r="30645"/>
                <a:stretch/>
              </p:blipFill>
              <p:spPr>
                <a:xfrm>
                  <a:off x="2141945" y="1821200"/>
                  <a:ext cx="4051733" cy="2691755"/>
                </a:xfrm>
                <a:prstGeom prst="rect">
                  <a:avLst/>
                </a:prstGeom>
              </p:spPr>
            </p:pic>
            <p:sp>
              <p:nvSpPr>
                <p:cNvPr id="73" name="TextBox 72">
                  <a:extLst>
                    <a:ext uri="{FF2B5EF4-FFF2-40B4-BE49-F238E27FC236}">
                      <a16:creationId xmlns:a16="http://schemas.microsoft.com/office/drawing/2014/main" id="{6B63EAE7-FB13-41D4-A413-9B148660BA69}"/>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74" name="Straight Arrow Connector 73">
                  <a:extLst>
                    <a:ext uri="{FF2B5EF4-FFF2-40B4-BE49-F238E27FC236}">
                      <a16:creationId xmlns:a16="http://schemas.microsoft.com/office/drawing/2014/main" id="{BEBBA348-14C5-4B1C-A02B-746C9170256D}"/>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71E0D476-7CBC-42FB-BE3A-CC1C9D772B99}"/>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6" name="TextBox 75">
                  <a:extLst>
                    <a:ext uri="{FF2B5EF4-FFF2-40B4-BE49-F238E27FC236}">
                      <a16:creationId xmlns:a16="http://schemas.microsoft.com/office/drawing/2014/main" id="{62BAA9F0-9E65-4C84-9196-20D044126EC9}"/>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77" name="Straight Arrow Connector 76">
                  <a:extLst>
                    <a:ext uri="{FF2B5EF4-FFF2-40B4-BE49-F238E27FC236}">
                      <a16:creationId xmlns:a16="http://schemas.microsoft.com/office/drawing/2014/main" id="{FBE4A930-03FE-447F-B69D-C8DAEF5E5F48}"/>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78" name="TextBox 77">
                  <a:extLst>
                    <a:ext uri="{FF2B5EF4-FFF2-40B4-BE49-F238E27FC236}">
                      <a16:creationId xmlns:a16="http://schemas.microsoft.com/office/drawing/2014/main" id="{605B9E87-5E98-439A-AA55-87FC291B01EF}"/>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79" name="TextBox 78">
                  <a:extLst>
                    <a:ext uri="{FF2B5EF4-FFF2-40B4-BE49-F238E27FC236}">
                      <a16:creationId xmlns:a16="http://schemas.microsoft.com/office/drawing/2014/main" id="{00F99AB9-E981-430A-93DA-525170239BF3}"/>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80" name="TextBox 79">
                  <a:extLst>
                    <a:ext uri="{FF2B5EF4-FFF2-40B4-BE49-F238E27FC236}">
                      <a16:creationId xmlns:a16="http://schemas.microsoft.com/office/drawing/2014/main" id="{1E763283-3D36-4271-BC4A-4CD999CE9EE4}"/>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81" name="TextBox 80">
                  <a:extLst>
                    <a:ext uri="{FF2B5EF4-FFF2-40B4-BE49-F238E27FC236}">
                      <a16:creationId xmlns:a16="http://schemas.microsoft.com/office/drawing/2014/main" id="{63768246-C396-44D1-8143-40946440BDD2}"/>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82" name="Rectangle 81">
                  <a:extLst>
                    <a:ext uri="{FF2B5EF4-FFF2-40B4-BE49-F238E27FC236}">
                      <a16:creationId xmlns:a16="http://schemas.microsoft.com/office/drawing/2014/main" id="{B1466E85-9C77-4A14-AC75-7E36B74D7065}"/>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3" name="Rectangle 82">
                  <a:extLst>
                    <a:ext uri="{FF2B5EF4-FFF2-40B4-BE49-F238E27FC236}">
                      <a16:creationId xmlns:a16="http://schemas.microsoft.com/office/drawing/2014/main" id="{F7E80D78-C7FC-4E5C-8E43-32909537882F}"/>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4" name="Rectangle 83">
                  <a:extLst>
                    <a:ext uri="{FF2B5EF4-FFF2-40B4-BE49-F238E27FC236}">
                      <a16:creationId xmlns:a16="http://schemas.microsoft.com/office/drawing/2014/main" id="{6896955D-8BB6-49F7-A5F5-8740E290602E}"/>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5" name="Rectangle 84">
                  <a:extLst>
                    <a:ext uri="{FF2B5EF4-FFF2-40B4-BE49-F238E27FC236}">
                      <a16:creationId xmlns:a16="http://schemas.microsoft.com/office/drawing/2014/main" id="{63B57F6B-2C8E-44A9-BA79-216F8BC34FEF}"/>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6" name="TextBox 85">
                  <a:extLst>
                    <a:ext uri="{FF2B5EF4-FFF2-40B4-BE49-F238E27FC236}">
                      <a16:creationId xmlns:a16="http://schemas.microsoft.com/office/drawing/2014/main" id="{6F953AE5-93ED-4262-9B08-040FCEAB400B}"/>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87" name="TextBox 86">
                  <a:extLst>
                    <a:ext uri="{FF2B5EF4-FFF2-40B4-BE49-F238E27FC236}">
                      <a16:creationId xmlns:a16="http://schemas.microsoft.com/office/drawing/2014/main" id="{6624DEB8-47B5-463F-A02F-7D44EB0EDBFC}"/>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88" name="TextBox 87">
                  <a:extLst>
                    <a:ext uri="{FF2B5EF4-FFF2-40B4-BE49-F238E27FC236}">
                      <a16:creationId xmlns:a16="http://schemas.microsoft.com/office/drawing/2014/main" id="{A436BD97-884A-405C-B1EA-6EF88A4BB8DD}"/>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sp>
        <p:nvSpPr>
          <p:cNvPr id="90" name="TextBox 89">
            <a:extLst>
              <a:ext uri="{FF2B5EF4-FFF2-40B4-BE49-F238E27FC236}">
                <a16:creationId xmlns:a16="http://schemas.microsoft.com/office/drawing/2014/main" id="{56A6D9D3-E7D7-41BC-8EFE-F34E734FAB99}"/>
              </a:ext>
            </a:extLst>
          </p:cNvPr>
          <p:cNvSpPr txBox="1"/>
          <p:nvPr/>
        </p:nvSpPr>
        <p:spPr>
          <a:xfrm>
            <a:off x="6763699" y="2033224"/>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1" name="TextBox 90">
            <a:extLst>
              <a:ext uri="{FF2B5EF4-FFF2-40B4-BE49-F238E27FC236}">
                <a16:creationId xmlns:a16="http://schemas.microsoft.com/office/drawing/2014/main" id="{2F59D566-18A1-41A0-A081-76B3368C49A5}"/>
              </a:ext>
            </a:extLst>
          </p:cNvPr>
          <p:cNvSpPr txBox="1"/>
          <p:nvPr/>
        </p:nvSpPr>
        <p:spPr>
          <a:xfrm>
            <a:off x="6724382" y="248646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92" name="TextBox 91">
            <a:extLst>
              <a:ext uri="{FF2B5EF4-FFF2-40B4-BE49-F238E27FC236}">
                <a16:creationId xmlns:a16="http://schemas.microsoft.com/office/drawing/2014/main" id="{9095E796-AAF4-4358-837C-47D9CB910A72}"/>
              </a:ext>
            </a:extLst>
          </p:cNvPr>
          <p:cNvSpPr txBox="1"/>
          <p:nvPr/>
        </p:nvSpPr>
        <p:spPr>
          <a:xfrm>
            <a:off x="6816647" y="2294478"/>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sp>
        <p:nvSpPr>
          <p:cNvPr id="93" name="TextBox 92">
            <a:extLst>
              <a:ext uri="{FF2B5EF4-FFF2-40B4-BE49-F238E27FC236}">
                <a16:creationId xmlns:a16="http://schemas.microsoft.com/office/drawing/2014/main" id="{D48B819B-E539-4180-BABB-51B5978A5D04}"/>
              </a:ext>
            </a:extLst>
          </p:cNvPr>
          <p:cNvSpPr txBox="1"/>
          <p:nvPr/>
        </p:nvSpPr>
        <p:spPr>
          <a:xfrm>
            <a:off x="7071525" y="268927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94" name="TextBox 93">
            <a:extLst>
              <a:ext uri="{FF2B5EF4-FFF2-40B4-BE49-F238E27FC236}">
                <a16:creationId xmlns:a16="http://schemas.microsoft.com/office/drawing/2014/main" id="{F1623485-0F9B-48CB-86E4-F6BB80A73BF5}"/>
              </a:ext>
            </a:extLst>
          </p:cNvPr>
          <p:cNvSpPr txBox="1"/>
          <p:nvPr/>
        </p:nvSpPr>
        <p:spPr>
          <a:xfrm>
            <a:off x="6816647" y="1771970"/>
            <a:ext cx="52450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1600</a:t>
            </a:r>
            <a:endParaRPr lang="en-US" sz="1200" baseline="30000" dirty="0">
              <a:latin typeface="Arial" panose="020B0604020202020204" pitchFamily="34" charset="0"/>
              <a:cs typeface="Arial" panose="020B0604020202020204" pitchFamily="34" charset="0"/>
            </a:endParaRPr>
          </a:p>
        </p:txBody>
      </p:sp>
      <p:cxnSp>
        <p:nvCxnSpPr>
          <p:cNvPr id="96" name="Straight Arrow Connector 95">
            <a:extLst>
              <a:ext uri="{FF2B5EF4-FFF2-40B4-BE49-F238E27FC236}">
                <a16:creationId xmlns:a16="http://schemas.microsoft.com/office/drawing/2014/main" id="{3FA6BA03-96A5-4877-BADE-DAF2DBE86D02}"/>
              </a:ext>
            </a:extLst>
          </p:cNvPr>
          <p:cNvCxnSpPr>
            <a:cxnSpLocks/>
          </p:cNvCxnSpPr>
          <p:nvPr/>
        </p:nvCxnSpPr>
        <p:spPr>
          <a:xfrm flipV="1">
            <a:off x="6681312" y="1962356"/>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57D438A7-B2B9-490C-9661-BFC366663E76}"/>
              </a:ext>
            </a:extLst>
          </p:cNvPr>
          <p:cNvSpPr txBox="1"/>
          <p:nvPr/>
        </p:nvSpPr>
        <p:spPr>
          <a:xfrm rot="16200000">
            <a:off x="6041276" y="2252514"/>
            <a:ext cx="912429" cy="307777"/>
          </a:xfrm>
          <a:prstGeom prst="rect">
            <a:avLst/>
          </a:prstGeom>
          <a:noFill/>
        </p:spPr>
        <p:txBody>
          <a:bodyPr wrap="none" rtlCol="0">
            <a:spAutoFit/>
          </a:bodyPr>
          <a:lstStyle/>
          <a:p>
            <a:pPr algn="r"/>
            <a:r>
              <a:rPr lang="en-US" sz="1400" dirty="0">
                <a:latin typeface="Arial" panose="020B0604020202020204" pitchFamily="34" charset="0"/>
                <a:cs typeface="Arial" panose="020B0604020202020204" pitchFamily="34" charset="0"/>
              </a:rPr>
              <a:t>RNA-seq</a:t>
            </a:r>
            <a:endParaRPr lang="en-US" sz="1400" baseline="30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261731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76" descr="Image result for factory">
            <a:extLst>
              <a:ext uri="{FF2B5EF4-FFF2-40B4-BE49-F238E27FC236}">
                <a16:creationId xmlns:a16="http://schemas.microsoft.com/office/drawing/2014/main" id="{1DB80A8C-0FDA-4C1D-BBE7-3EA7598D8A84}"/>
              </a:ext>
            </a:extLst>
          </p:cNvPr>
          <p:cNvPicPr>
            <a:picLocks noChangeAspect="1" noChangeArrowheads="1"/>
          </p:cNvPicPr>
          <p:nvPr/>
        </p:nvPicPr>
        <p:blipFill>
          <a:blip r:embed="rId3">
            <a:alphaModFix amt="70000"/>
            <a:extLst>
              <a:ext uri="{28A0092B-C50C-407E-A947-70E740481C1C}">
                <a14:useLocalDpi xmlns:a14="http://schemas.microsoft.com/office/drawing/2010/main" val="0"/>
              </a:ext>
            </a:extLst>
          </a:blip>
          <a:srcRect/>
          <a:stretch>
            <a:fillRect/>
          </a:stretch>
        </p:blipFill>
        <p:spPr bwMode="auto">
          <a:xfrm>
            <a:off x="196869" y="3100319"/>
            <a:ext cx="3385010" cy="2784319"/>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B0A9744-E3BB-468E-8C7F-5CB56101B507}"/>
              </a:ext>
            </a:extLst>
          </p:cNvPr>
          <p:cNvSpPr>
            <a:spLocks noGrp="1"/>
          </p:cNvSpPr>
          <p:nvPr>
            <p:ph type="sldNum" sz="quarter" idx="12"/>
          </p:nvPr>
        </p:nvSpPr>
        <p:spPr/>
        <p:txBody>
          <a:bodyPr/>
          <a:lstStyle/>
          <a:p>
            <a:fld id="{DBA6DB61-4362-44D1-BB09-4F1914041657}" type="slidenum">
              <a:rPr lang="en-US" smtClean="0"/>
              <a:t>25</a:t>
            </a:fld>
            <a:endParaRPr lang="en-US"/>
          </a:p>
        </p:txBody>
      </p:sp>
      <p:sp>
        <p:nvSpPr>
          <p:cNvPr id="52" name="Title 1">
            <a:extLst>
              <a:ext uri="{FF2B5EF4-FFF2-40B4-BE49-F238E27FC236}">
                <a16:creationId xmlns:a16="http://schemas.microsoft.com/office/drawing/2014/main" id="{7917FF70-6E4F-451A-8B07-13FE901ACBDD}"/>
              </a:ext>
            </a:extLst>
          </p:cNvPr>
          <p:cNvSpPr txBox="1">
            <a:spLocks/>
          </p:cNvSpPr>
          <p:nvPr/>
        </p:nvSpPr>
        <p:spPr>
          <a:xfrm>
            <a:off x="0" y="0"/>
            <a:ext cx="12192000" cy="6257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1" kern="1200" dirty="0">
                <a:solidFill>
                  <a:schemeClr val="bg1"/>
                </a:solidFill>
                <a:effectLst/>
                <a:ea typeface="SimSun" panose="02010600030101010101" pitchFamily="2" charset="-122"/>
              </a:rPr>
              <a:t>Example of </a:t>
            </a:r>
            <a:r>
              <a:rPr lang="en-US" sz="3600" b="1" kern="1200" dirty="0" err="1">
                <a:solidFill>
                  <a:srgbClr val="FF0000"/>
                </a:solidFill>
                <a:effectLst/>
                <a:ea typeface="SimSun" panose="02010600030101010101" pitchFamily="2" charset="-122"/>
              </a:rPr>
              <a:t>dKO</a:t>
            </a:r>
            <a:r>
              <a:rPr lang="en-US" sz="3600" b="1" kern="1200" dirty="0">
                <a:solidFill>
                  <a:srgbClr val="FF0000"/>
                </a:solidFill>
                <a:effectLst/>
                <a:ea typeface="SimSun" panose="02010600030101010101" pitchFamily="2" charset="-122"/>
              </a:rPr>
              <a:t> specific Hub </a:t>
            </a:r>
            <a:r>
              <a:rPr lang="en-US" sz="3600" b="1" kern="1200" dirty="0">
                <a:solidFill>
                  <a:schemeClr val="bg1"/>
                </a:solidFill>
                <a:effectLst/>
                <a:ea typeface="SimSun" panose="02010600030101010101" pitchFamily="2" charset="-122"/>
              </a:rPr>
              <a:t>contains </a:t>
            </a:r>
            <a:r>
              <a:rPr lang="en-US" sz="3600" b="1" kern="1200" dirty="0" err="1">
                <a:solidFill>
                  <a:schemeClr val="bg1"/>
                </a:solidFill>
                <a:effectLst/>
                <a:ea typeface="SimSun" panose="02010600030101010101" pitchFamily="2" charset="-122"/>
              </a:rPr>
              <a:t>Ccl</a:t>
            </a:r>
            <a:r>
              <a:rPr lang="en-US" sz="3600" b="1" kern="1200" dirty="0">
                <a:solidFill>
                  <a:schemeClr val="bg1"/>
                </a:solidFill>
                <a:effectLst/>
                <a:ea typeface="SimSun" panose="02010600030101010101" pitchFamily="2" charset="-122"/>
              </a:rPr>
              <a:t> family</a:t>
            </a:r>
            <a:endParaRPr lang="en-US" sz="3600" dirty="0">
              <a:solidFill>
                <a:srgbClr val="00B0F0"/>
              </a:solidFill>
            </a:endParaRPr>
          </a:p>
        </p:txBody>
      </p:sp>
      <p:sp>
        <p:nvSpPr>
          <p:cNvPr id="19" name="TextBox 18">
            <a:extLst>
              <a:ext uri="{FF2B5EF4-FFF2-40B4-BE49-F238E27FC236}">
                <a16:creationId xmlns:a16="http://schemas.microsoft.com/office/drawing/2014/main" id="{B5C4D49B-9871-4DCE-A1B7-12C431083A4F}"/>
              </a:ext>
            </a:extLst>
          </p:cNvPr>
          <p:cNvSpPr txBox="1"/>
          <p:nvPr/>
        </p:nvSpPr>
        <p:spPr>
          <a:xfrm>
            <a:off x="6255224" y="1068759"/>
            <a:ext cx="5936776" cy="1077218"/>
          </a:xfrm>
          <a:prstGeom prst="rect">
            <a:avLst/>
          </a:prstGeom>
          <a:noFill/>
        </p:spPr>
        <p:txBody>
          <a:bodyPr wrap="square">
            <a:spAutoFit/>
          </a:bodyPr>
          <a:lstStyle/>
          <a:p>
            <a:r>
              <a:rPr lang="en-US" sz="2400" i="0" dirty="0">
                <a:solidFill>
                  <a:srgbClr val="00395C"/>
                </a:solidFill>
                <a:effectLst/>
              </a:rPr>
              <a:t>CCL5 induces the proliferation and activation of certain natural-killer (NK) cells</a:t>
            </a:r>
            <a:endParaRPr lang="en-US" sz="2400" dirty="0">
              <a:solidFill>
                <a:srgbClr val="00395C"/>
              </a:solidFill>
            </a:endParaRPr>
          </a:p>
          <a:p>
            <a:endParaRPr lang="en-US" sz="2400" u="none" strike="noStrike" baseline="30000" dirty="0">
              <a:solidFill>
                <a:srgbClr val="00395C"/>
              </a:solidFill>
              <a:effectLst/>
              <a:ea typeface="Times New Roman" panose="02020603050405020304" pitchFamily="18" charset="0"/>
            </a:endParaRPr>
          </a:p>
        </p:txBody>
      </p:sp>
      <p:grpSp>
        <p:nvGrpSpPr>
          <p:cNvPr id="22" name="Group 21">
            <a:extLst>
              <a:ext uri="{FF2B5EF4-FFF2-40B4-BE49-F238E27FC236}">
                <a16:creationId xmlns:a16="http://schemas.microsoft.com/office/drawing/2014/main" id="{76306829-0868-4F0D-8138-46FA211DD6CD}"/>
              </a:ext>
            </a:extLst>
          </p:cNvPr>
          <p:cNvGrpSpPr/>
          <p:nvPr/>
        </p:nvGrpSpPr>
        <p:grpSpPr>
          <a:xfrm>
            <a:off x="180087" y="920811"/>
            <a:ext cx="5056799" cy="1319615"/>
            <a:chOff x="5953597" y="1302424"/>
            <a:chExt cx="5553631" cy="1449267"/>
          </a:xfrm>
        </p:grpSpPr>
        <p:grpSp>
          <p:nvGrpSpPr>
            <p:cNvPr id="23" name="Group 22">
              <a:extLst>
                <a:ext uri="{FF2B5EF4-FFF2-40B4-BE49-F238E27FC236}">
                  <a16:creationId xmlns:a16="http://schemas.microsoft.com/office/drawing/2014/main" id="{E3D22B8A-96A8-4D4E-A1CC-1C1C9ECD6069}"/>
                </a:ext>
              </a:extLst>
            </p:cNvPr>
            <p:cNvGrpSpPr/>
            <p:nvPr/>
          </p:nvGrpSpPr>
          <p:grpSpPr>
            <a:xfrm>
              <a:off x="5953597" y="1505013"/>
              <a:ext cx="5553631" cy="1246678"/>
              <a:chOff x="5931753" y="1505012"/>
              <a:chExt cx="5553631" cy="1246678"/>
            </a:xfrm>
          </p:grpSpPr>
          <p:grpSp>
            <p:nvGrpSpPr>
              <p:cNvPr id="26" name="Group 25">
                <a:extLst>
                  <a:ext uri="{FF2B5EF4-FFF2-40B4-BE49-F238E27FC236}">
                    <a16:creationId xmlns:a16="http://schemas.microsoft.com/office/drawing/2014/main" id="{0C94FB9F-FFA0-46A1-8F30-289D2A962E50}"/>
                  </a:ext>
                </a:extLst>
              </p:cNvPr>
              <p:cNvGrpSpPr/>
              <p:nvPr/>
            </p:nvGrpSpPr>
            <p:grpSpPr>
              <a:xfrm>
                <a:off x="5931753" y="1505012"/>
                <a:ext cx="5553631" cy="1246678"/>
                <a:chOff x="2196604" y="1166132"/>
                <a:chExt cx="9363163" cy="2101841"/>
              </a:xfrm>
            </p:grpSpPr>
            <p:pic>
              <p:nvPicPr>
                <p:cNvPr id="31" name="Picture 30" descr="A picture containing drawing&#10;&#10;Description automatically generated">
                  <a:extLst>
                    <a:ext uri="{FF2B5EF4-FFF2-40B4-BE49-F238E27FC236}">
                      <a16:creationId xmlns:a16="http://schemas.microsoft.com/office/drawing/2014/main" id="{E590EFCF-F01D-4D09-AA10-3FDDD7C6B2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96604" y="1166132"/>
                  <a:ext cx="8878467" cy="2101841"/>
                </a:xfrm>
                <a:prstGeom prst="rect">
                  <a:avLst/>
                </a:prstGeom>
              </p:spPr>
            </p:pic>
            <p:sp>
              <p:nvSpPr>
                <p:cNvPr id="32" name="TextBox 31">
                  <a:extLst>
                    <a:ext uri="{FF2B5EF4-FFF2-40B4-BE49-F238E27FC236}">
                      <a16:creationId xmlns:a16="http://schemas.microsoft.com/office/drawing/2014/main" id="{D918E4A6-00B2-40BD-8332-D901C3E5F8FC}"/>
                    </a:ext>
                  </a:extLst>
                </p:cNvPr>
                <p:cNvSpPr txBox="1"/>
                <p:nvPr/>
              </p:nvSpPr>
              <p:spPr>
                <a:xfrm>
                  <a:off x="8160178" y="1169196"/>
                  <a:ext cx="3399589" cy="740843"/>
                </a:xfrm>
                <a:prstGeom prst="rect">
                  <a:avLst/>
                </a:prstGeom>
                <a:noFill/>
              </p:spPr>
              <p:txBody>
                <a:bodyPr wrap="square" rtlCol="0">
                  <a:spAutoFit/>
                </a:bodyPr>
                <a:lstStyle/>
                <a:p>
                  <a:r>
                    <a:rPr lang="en-US" sz="2000" b="1" dirty="0">
                      <a:solidFill>
                        <a:srgbClr val="00395C"/>
                      </a:solidFill>
                    </a:rPr>
                    <a:t>        Gene TSS</a:t>
                  </a:r>
                </a:p>
              </p:txBody>
            </p:sp>
          </p:grpSp>
          <p:sp>
            <p:nvSpPr>
              <p:cNvPr id="27" name="Rectangle 26">
                <a:extLst>
                  <a:ext uri="{FF2B5EF4-FFF2-40B4-BE49-F238E27FC236}">
                    <a16:creationId xmlns:a16="http://schemas.microsoft.com/office/drawing/2014/main" id="{06C7537F-38A2-4BBB-86B8-6E201882C5E8}"/>
                  </a:ext>
                </a:extLst>
              </p:cNvPr>
              <p:cNvSpPr/>
              <p:nvPr/>
            </p:nvSpPr>
            <p:spPr>
              <a:xfrm>
                <a:off x="7337634" y="2224922"/>
                <a:ext cx="1373787" cy="404795"/>
              </a:xfrm>
              <a:prstGeom prst="rect">
                <a:avLst/>
              </a:prstGeom>
              <a:solidFill>
                <a:srgbClr val="FF0000"/>
              </a:solidFill>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Others</a:t>
                </a:r>
              </a:p>
            </p:txBody>
          </p:sp>
          <p:sp>
            <p:nvSpPr>
              <p:cNvPr id="28" name="Oval 27">
                <a:extLst>
                  <a:ext uri="{FF2B5EF4-FFF2-40B4-BE49-F238E27FC236}">
                    <a16:creationId xmlns:a16="http://schemas.microsoft.com/office/drawing/2014/main" id="{41555B04-AF33-4DAE-8402-4C5E8B874952}"/>
                  </a:ext>
                </a:extLst>
              </p:cNvPr>
              <p:cNvSpPr/>
              <p:nvPr/>
            </p:nvSpPr>
            <p:spPr>
              <a:xfrm>
                <a:off x="7196093" y="1698870"/>
                <a:ext cx="1656868" cy="52031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grpSp>
        <p:pic>
          <p:nvPicPr>
            <p:cNvPr id="25" name="Picture 24">
              <a:extLst>
                <a:ext uri="{FF2B5EF4-FFF2-40B4-BE49-F238E27FC236}">
                  <a16:creationId xmlns:a16="http://schemas.microsoft.com/office/drawing/2014/main" id="{FFE7E3F2-BB59-4233-855E-F21E7056BDCD}"/>
                </a:ext>
              </a:extLst>
            </p:cNvPr>
            <p:cNvPicPr>
              <a:picLocks noChangeAspect="1"/>
            </p:cNvPicPr>
            <p:nvPr/>
          </p:nvPicPr>
          <p:blipFill rotWithShape="1">
            <a:blip r:embed="rId5"/>
            <a:srcRect b="4087"/>
            <a:stretch/>
          </p:blipFill>
          <p:spPr>
            <a:xfrm rot="1054583">
              <a:off x="7950629" y="1302424"/>
              <a:ext cx="1323975" cy="475057"/>
            </a:xfrm>
            <a:prstGeom prst="rect">
              <a:avLst/>
            </a:prstGeom>
          </p:spPr>
        </p:pic>
      </p:grpSp>
      <p:sp>
        <p:nvSpPr>
          <p:cNvPr id="33" name="TextBox 32">
            <a:extLst>
              <a:ext uri="{FF2B5EF4-FFF2-40B4-BE49-F238E27FC236}">
                <a16:creationId xmlns:a16="http://schemas.microsoft.com/office/drawing/2014/main" id="{C87DDA36-D3A8-465D-9AA8-04DA6A819B5E}"/>
              </a:ext>
            </a:extLst>
          </p:cNvPr>
          <p:cNvSpPr txBox="1"/>
          <p:nvPr/>
        </p:nvSpPr>
        <p:spPr>
          <a:xfrm>
            <a:off x="968284" y="2169843"/>
            <a:ext cx="2272882" cy="369332"/>
          </a:xfrm>
          <a:prstGeom prst="rect">
            <a:avLst/>
          </a:prstGeom>
          <a:noFill/>
        </p:spPr>
        <p:txBody>
          <a:bodyPr wrap="square">
            <a:spAutoFit/>
          </a:bodyPr>
          <a:lstStyle/>
          <a:p>
            <a:r>
              <a:rPr lang="en-US" u="sng" dirty="0">
                <a:solidFill>
                  <a:schemeClr val="bg1"/>
                </a:solidFill>
                <a:highlight>
                  <a:srgbClr val="FF0000"/>
                </a:highlight>
                <a:latin typeface="Arial" pitchFamily="34" charset="0"/>
                <a:cs typeface="Arial" pitchFamily="34" charset="0"/>
              </a:rPr>
              <a:t>Tcf1 Indirect Binding</a:t>
            </a:r>
            <a:endParaRPr lang="en-US" dirty="0">
              <a:highlight>
                <a:srgbClr val="FF0000"/>
              </a:highlight>
            </a:endParaRPr>
          </a:p>
        </p:txBody>
      </p:sp>
      <p:pic>
        <p:nvPicPr>
          <p:cNvPr id="34" name="Picture 33" descr="Image result for factory">
            <a:extLst>
              <a:ext uri="{FF2B5EF4-FFF2-40B4-BE49-F238E27FC236}">
                <a16:creationId xmlns:a16="http://schemas.microsoft.com/office/drawing/2014/main" id="{A4CAD69E-DD9E-45BB-9308-CBE20F2CF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3076" y="3261406"/>
            <a:ext cx="2869467" cy="2360262"/>
          </a:xfrm>
          <a:prstGeom prst="rect">
            <a:avLst/>
          </a:prstGeom>
          <a:noFill/>
          <a:extLst>
            <a:ext uri="{909E8E84-426E-40DD-AFC4-6F175D3DCCD1}">
              <a14:hiddenFill xmlns:a14="http://schemas.microsoft.com/office/drawing/2010/main">
                <a:solidFill>
                  <a:srgbClr val="FFFFFF"/>
                </a:solidFill>
              </a14:hiddenFill>
            </a:ext>
          </a:extLst>
        </p:spPr>
      </p:pic>
      <p:sp>
        <p:nvSpPr>
          <p:cNvPr id="3" name="Arrow: Right 2">
            <a:extLst>
              <a:ext uri="{FF2B5EF4-FFF2-40B4-BE49-F238E27FC236}">
                <a16:creationId xmlns:a16="http://schemas.microsoft.com/office/drawing/2014/main" id="{7D12A2EA-4C4C-45CE-9193-8896ED2CE391}"/>
              </a:ext>
            </a:extLst>
          </p:cNvPr>
          <p:cNvSpPr/>
          <p:nvPr/>
        </p:nvSpPr>
        <p:spPr>
          <a:xfrm>
            <a:off x="8319586" y="4474218"/>
            <a:ext cx="1172758" cy="62574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descr="Icon&#10;&#10;Description automatically generated">
            <a:extLst>
              <a:ext uri="{FF2B5EF4-FFF2-40B4-BE49-F238E27FC236}">
                <a16:creationId xmlns:a16="http://schemas.microsoft.com/office/drawing/2014/main" id="{2EE6890D-FE20-42A6-AC0E-79180AD91C25}"/>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503511" y="4128932"/>
            <a:ext cx="645478" cy="546139"/>
          </a:xfrm>
          <a:prstGeom prst="rect">
            <a:avLst/>
          </a:prstGeom>
        </p:spPr>
      </p:pic>
      <p:pic>
        <p:nvPicPr>
          <p:cNvPr id="40" name="Picture 39">
            <a:extLst>
              <a:ext uri="{FF2B5EF4-FFF2-40B4-BE49-F238E27FC236}">
                <a16:creationId xmlns:a16="http://schemas.microsoft.com/office/drawing/2014/main" id="{55DFCD25-4CE4-4985-A116-265B496DC387}"/>
              </a:ext>
            </a:extLst>
          </p:cNvPr>
          <p:cNvPicPr>
            <a:picLocks noChangeAspect="1"/>
          </p:cNvPicPr>
          <p:nvPr/>
        </p:nvPicPr>
        <p:blipFill>
          <a:blip r:embed="rId7"/>
          <a:stretch>
            <a:fillRect/>
          </a:stretch>
        </p:blipFill>
        <p:spPr>
          <a:xfrm>
            <a:off x="8721238" y="4402001"/>
            <a:ext cx="141077" cy="144433"/>
          </a:xfrm>
          <a:prstGeom prst="rect">
            <a:avLst/>
          </a:prstGeom>
        </p:spPr>
      </p:pic>
      <p:grpSp>
        <p:nvGrpSpPr>
          <p:cNvPr id="7" name="Group 6">
            <a:extLst>
              <a:ext uri="{FF2B5EF4-FFF2-40B4-BE49-F238E27FC236}">
                <a16:creationId xmlns:a16="http://schemas.microsoft.com/office/drawing/2014/main" id="{97ACFBF0-0F5E-4392-BF9A-DE024EF2A060}"/>
              </a:ext>
            </a:extLst>
          </p:cNvPr>
          <p:cNvGrpSpPr/>
          <p:nvPr/>
        </p:nvGrpSpPr>
        <p:grpSpPr>
          <a:xfrm>
            <a:off x="4110507" y="2262555"/>
            <a:ext cx="4219461" cy="4284265"/>
            <a:chOff x="2615951" y="2016584"/>
            <a:chExt cx="4219461" cy="4284265"/>
          </a:xfrm>
        </p:grpSpPr>
        <p:pic>
          <p:nvPicPr>
            <p:cNvPr id="17" name="Picture 16">
              <a:extLst>
                <a:ext uri="{FF2B5EF4-FFF2-40B4-BE49-F238E27FC236}">
                  <a16:creationId xmlns:a16="http://schemas.microsoft.com/office/drawing/2014/main" id="{42FBBAA1-F280-4BEF-9078-95D43373C68C}"/>
                </a:ext>
              </a:extLst>
            </p:cNvPr>
            <p:cNvPicPr>
              <a:picLocks noChangeAspect="1"/>
            </p:cNvPicPr>
            <p:nvPr/>
          </p:nvPicPr>
          <p:blipFill>
            <a:blip r:embed="rId8"/>
            <a:stretch>
              <a:fillRect/>
            </a:stretch>
          </p:blipFill>
          <p:spPr>
            <a:xfrm>
              <a:off x="2837114" y="5638668"/>
              <a:ext cx="3840650" cy="662181"/>
            </a:xfrm>
            <a:prstGeom prst="rect">
              <a:avLst/>
            </a:prstGeom>
          </p:spPr>
        </p:pic>
        <p:grpSp>
          <p:nvGrpSpPr>
            <p:cNvPr id="4" name="Group 3">
              <a:extLst>
                <a:ext uri="{FF2B5EF4-FFF2-40B4-BE49-F238E27FC236}">
                  <a16:creationId xmlns:a16="http://schemas.microsoft.com/office/drawing/2014/main" id="{7391E65C-B946-40EE-B8C5-EFA1C0B5E042}"/>
                </a:ext>
              </a:extLst>
            </p:cNvPr>
            <p:cNvGrpSpPr/>
            <p:nvPr/>
          </p:nvGrpSpPr>
          <p:grpSpPr>
            <a:xfrm>
              <a:off x="2615951" y="2016584"/>
              <a:ext cx="4219461" cy="3466658"/>
              <a:chOff x="529797" y="1092957"/>
              <a:chExt cx="5216922" cy="4286160"/>
            </a:xfrm>
          </p:grpSpPr>
          <p:pic>
            <p:nvPicPr>
              <p:cNvPr id="16" name="Picture 15">
                <a:extLst>
                  <a:ext uri="{FF2B5EF4-FFF2-40B4-BE49-F238E27FC236}">
                    <a16:creationId xmlns:a16="http://schemas.microsoft.com/office/drawing/2014/main" id="{415134A8-60B4-4ACE-88FE-3EA5908A01BC}"/>
                  </a:ext>
                </a:extLst>
              </p:cNvPr>
              <p:cNvPicPr>
                <a:picLocks noChangeAspect="1"/>
              </p:cNvPicPr>
              <p:nvPr/>
            </p:nvPicPr>
            <p:blipFill rotWithShape="1">
              <a:blip r:embed="rId9">
                <a:clrChange>
                  <a:clrFrom>
                    <a:srgbClr val="FFFFFF"/>
                  </a:clrFrom>
                  <a:clrTo>
                    <a:srgbClr val="FFFFFF">
                      <a:alpha val="0"/>
                    </a:srgbClr>
                  </a:clrTo>
                </a:clrChange>
              </a:blip>
              <a:srcRect l="1025" t="1537" r="2651" b="5240"/>
              <a:stretch/>
            </p:blipFill>
            <p:spPr>
              <a:xfrm>
                <a:off x="608327" y="1092957"/>
                <a:ext cx="5138392" cy="4286160"/>
              </a:xfrm>
              <a:prstGeom prst="rect">
                <a:avLst/>
              </a:prstGeom>
            </p:spPr>
          </p:pic>
          <p:sp>
            <p:nvSpPr>
              <p:cNvPr id="41" name="Rectangle 40">
                <a:extLst>
                  <a:ext uri="{FF2B5EF4-FFF2-40B4-BE49-F238E27FC236}">
                    <a16:creationId xmlns:a16="http://schemas.microsoft.com/office/drawing/2014/main" id="{7F0FFF2F-B5A4-488C-993A-3F380AF936D5}"/>
                  </a:ext>
                </a:extLst>
              </p:cNvPr>
              <p:cNvSpPr/>
              <p:nvPr/>
            </p:nvSpPr>
            <p:spPr>
              <a:xfrm>
                <a:off x="529797" y="1092957"/>
                <a:ext cx="5126819" cy="4286160"/>
              </a:xfrm>
              <a:prstGeom prst="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pic>
        <p:nvPicPr>
          <p:cNvPr id="48" name="Picture 47">
            <a:extLst>
              <a:ext uri="{FF2B5EF4-FFF2-40B4-BE49-F238E27FC236}">
                <a16:creationId xmlns:a16="http://schemas.microsoft.com/office/drawing/2014/main" id="{727985D6-981E-488C-B23C-CB1FDF280422}"/>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8376014" y="3998066"/>
            <a:ext cx="949528" cy="290727"/>
          </a:xfrm>
          <a:prstGeom prst="rect">
            <a:avLst/>
          </a:prstGeom>
        </p:spPr>
      </p:pic>
      <p:sp>
        <p:nvSpPr>
          <p:cNvPr id="49" name="Flowchart: Or 48">
            <a:extLst>
              <a:ext uri="{FF2B5EF4-FFF2-40B4-BE49-F238E27FC236}">
                <a16:creationId xmlns:a16="http://schemas.microsoft.com/office/drawing/2014/main" id="{DE424387-2A7F-448A-A92C-E6F57E984D30}"/>
              </a:ext>
            </a:extLst>
          </p:cNvPr>
          <p:cNvSpPr/>
          <p:nvPr/>
        </p:nvSpPr>
        <p:spPr>
          <a:xfrm>
            <a:off x="8455977" y="3987351"/>
            <a:ext cx="744846" cy="312328"/>
          </a:xfrm>
          <a:prstGeom prst="flowChartOr">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1EB0D91D-3C24-4C67-9259-34B776EFF618}"/>
              </a:ext>
            </a:extLst>
          </p:cNvPr>
          <p:cNvGrpSpPr/>
          <p:nvPr/>
        </p:nvGrpSpPr>
        <p:grpSpPr>
          <a:xfrm>
            <a:off x="13163" y="3655216"/>
            <a:ext cx="1235402" cy="2387365"/>
            <a:chOff x="1317463" y="3499020"/>
            <a:chExt cx="1235402" cy="2387365"/>
          </a:xfrm>
        </p:grpSpPr>
        <p:pic>
          <p:nvPicPr>
            <p:cNvPr id="43" name="Picture 42">
              <a:extLst>
                <a:ext uri="{FF2B5EF4-FFF2-40B4-BE49-F238E27FC236}">
                  <a16:creationId xmlns:a16="http://schemas.microsoft.com/office/drawing/2014/main" id="{F81CD4AF-A216-4A9B-AAFB-AB45570315AA}"/>
                </a:ext>
              </a:extLst>
            </p:cNvPr>
            <p:cNvPicPr>
              <a:picLocks noChangeAspect="1"/>
            </p:cNvPicPr>
            <p:nvPr/>
          </p:nvPicPr>
          <p:blipFill rotWithShape="1">
            <a:blip r:embed="rId5">
              <a:clrChange>
                <a:clrFrom>
                  <a:srgbClr val="FFFFFF"/>
                </a:clrFrom>
                <a:clrTo>
                  <a:srgbClr val="FFFFFF">
                    <a:alpha val="0"/>
                  </a:srgbClr>
                </a:clrTo>
              </a:clrChange>
            </a:blip>
            <a:srcRect b="4087"/>
            <a:stretch/>
          </p:blipFill>
          <p:spPr>
            <a:xfrm rot="5400000">
              <a:off x="1327542" y="5071639"/>
              <a:ext cx="1255489" cy="374004"/>
            </a:xfrm>
            <a:prstGeom prst="rect">
              <a:avLst/>
            </a:prstGeom>
          </p:spPr>
        </p:pic>
        <p:sp>
          <p:nvSpPr>
            <p:cNvPr id="51" name="Oval 50">
              <a:extLst>
                <a:ext uri="{FF2B5EF4-FFF2-40B4-BE49-F238E27FC236}">
                  <a16:creationId xmlns:a16="http://schemas.microsoft.com/office/drawing/2014/main" id="{353D2A4B-51CD-48FE-80B7-36ACA9A86E24}"/>
                </a:ext>
              </a:extLst>
            </p:cNvPr>
            <p:cNvSpPr/>
            <p:nvPr/>
          </p:nvSpPr>
          <p:spPr>
            <a:xfrm>
              <a:off x="1317463" y="4314057"/>
              <a:ext cx="1235402" cy="409636"/>
            </a:xfrm>
            <a:prstGeom prst="ellipse">
              <a:avLst/>
            </a:prstGeom>
            <a:solidFill>
              <a:srgbClr val="FF0000"/>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Factors</a:t>
              </a:r>
            </a:p>
          </p:txBody>
        </p:sp>
        <p:sp>
          <p:nvSpPr>
            <p:cNvPr id="55" name="&quot;Not Allowed&quot; Symbol 54">
              <a:extLst>
                <a:ext uri="{FF2B5EF4-FFF2-40B4-BE49-F238E27FC236}">
                  <a16:creationId xmlns:a16="http://schemas.microsoft.com/office/drawing/2014/main" id="{DE009AF5-2C10-432E-A340-18BDB7C0CE0F}"/>
                </a:ext>
              </a:extLst>
            </p:cNvPr>
            <p:cNvSpPr/>
            <p:nvPr/>
          </p:nvSpPr>
          <p:spPr>
            <a:xfrm rot="5400000">
              <a:off x="1547767" y="3499020"/>
              <a:ext cx="815037" cy="815037"/>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grpSp>
      <p:sp>
        <p:nvSpPr>
          <p:cNvPr id="76" name="&quot;Not Allowed&quot; Symbol 75">
            <a:extLst>
              <a:ext uri="{FF2B5EF4-FFF2-40B4-BE49-F238E27FC236}">
                <a16:creationId xmlns:a16="http://schemas.microsoft.com/office/drawing/2014/main" id="{360BDA8C-2F02-49C9-ACF0-854D082FFD8C}"/>
              </a:ext>
            </a:extLst>
          </p:cNvPr>
          <p:cNvSpPr/>
          <p:nvPr/>
        </p:nvSpPr>
        <p:spPr>
          <a:xfrm rot="5400000">
            <a:off x="3794140" y="1492110"/>
            <a:ext cx="722325" cy="722325"/>
          </a:xfrm>
          <a:prstGeom prst="noSmoking">
            <a:avLst>
              <a:gd name="adj" fmla="val 15604"/>
            </a:avLst>
          </a:prstGeom>
          <a:solidFill>
            <a:srgbClr val="FF0000"/>
          </a:solidFill>
          <a:ln w="31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35" name="TextBox 34">
            <a:extLst>
              <a:ext uri="{FF2B5EF4-FFF2-40B4-BE49-F238E27FC236}">
                <a16:creationId xmlns:a16="http://schemas.microsoft.com/office/drawing/2014/main" id="{8D17A7F9-C629-4AAD-9E76-837A301F3642}"/>
              </a:ext>
            </a:extLst>
          </p:cNvPr>
          <p:cNvSpPr txBox="1"/>
          <p:nvPr/>
        </p:nvSpPr>
        <p:spPr>
          <a:xfrm>
            <a:off x="4048013" y="5381737"/>
            <a:ext cx="2254430" cy="369332"/>
          </a:xfrm>
          <a:prstGeom prst="rect">
            <a:avLst/>
          </a:prstGeom>
          <a:noFill/>
        </p:spPr>
        <p:txBody>
          <a:bodyPr wrap="square">
            <a:spAutoFit/>
          </a:bodyPr>
          <a:lstStyle/>
          <a:p>
            <a:r>
              <a:rPr lang="en-US" sz="1800" b="1" dirty="0">
                <a:solidFill>
                  <a:srgbClr val="FF0000"/>
                </a:solidFill>
                <a:effectLst/>
                <a:ea typeface="SimSun" panose="02010600030101010101" pitchFamily="2" charset="-122"/>
              </a:rPr>
              <a:t>Output From </a:t>
            </a:r>
            <a:r>
              <a:rPr lang="en-US" sz="1800" b="1" dirty="0" err="1">
                <a:solidFill>
                  <a:srgbClr val="FF0000"/>
                </a:solidFill>
                <a:effectLst/>
                <a:ea typeface="SimSun" panose="02010600030101010101" pitchFamily="2" charset="-122"/>
              </a:rPr>
              <a:t>HiCHub</a:t>
            </a:r>
            <a:endParaRPr lang="en-US" sz="1800" b="1" dirty="0">
              <a:solidFill>
                <a:srgbClr val="FF0000"/>
              </a:solidFill>
              <a:effectLst/>
              <a:ea typeface="SimSun" panose="02010600030101010101" pitchFamily="2" charset="-122"/>
            </a:endParaRPr>
          </a:p>
        </p:txBody>
      </p:sp>
    </p:spTree>
    <p:extLst>
      <p:ext uri="{BB962C8B-B14F-4D97-AF65-F5344CB8AC3E}">
        <p14:creationId xmlns:p14="http://schemas.microsoft.com/office/powerpoint/2010/main" val="1999020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19ED3BA9-77B8-4304-90C3-E40D62EE6CA0}"/>
              </a:ext>
            </a:extLst>
          </p:cNvPr>
          <p:cNvPicPr>
            <a:picLocks noChangeAspect="1"/>
          </p:cNvPicPr>
          <p:nvPr/>
        </p:nvPicPr>
        <p:blipFill>
          <a:blip r:embed="rId3"/>
          <a:stretch>
            <a:fillRect/>
          </a:stretch>
        </p:blipFill>
        <p:spPr>
          <a:xfrm>
            <a:off x="-1" y="754260"/>
            <a:ext cx="5420139" cy="4914081"/>
          </a:xfrm>
          <a:prstGeom prst="rect">
            <a:avLst/>
          </a:prstGeom>
        </p:spPr>
      </p:pic>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rmAutofit fontScale="90000"/>
          </a:bodyPr>
          <a:lstStyle/>
          <a:p>
            <a:pPr algn="ctr"/>
            <a:r>
              <a:rPr lang="en-US" dirty="0">
                <a:solidFill>
                  <a:schemeClr val="bg1"/>
                </a:solidFill>
              </a:rPr>
              <a:t>Summary</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26</a:t>
            </a:fld>
            <a:endParaRPr lang="en-US"/>
          </a:p>
        </p:txBody>
      </p:sp>
      <p:sp>
        <p:nvSpPr>
          <p:cNvPr id="2" name="TextBox 1">
            <a:extLst>
              <a:ext uri="{FF2B5EF4-FFF2-40B4-BE49-F238E27FC236}">
                <a16:creationId xmlns:a16="http://schemas.microsoft.com/office/drawing/2014/main" id="{BBFADBDC-916F-491A-A0E3-6F3C32766A45}"/>
              </a:ext>
            </a:extLst>
          </p:cNvPr>
          <p:cNvSpPr txBox="1"/>
          <p:nvPr/>
        </p:nvSpPr>
        <p:spPr>
          <a:xfrm>
            <a:off x="5224670" y="928143"/>
            <a:ext cx="6771860" cy="38927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a:t>
            </a:r>
            <a:r>
              <a:rPr lang="en-US" dirty="0">
                <a:solidFill>
                  <a:srgbClr val="00395C"/>
                </a:solidFill>
                <a:effectLst/>
                <a:ea typeface="DengXian" panose="02010600030101010101" pitchFamily="2" charset="-122"/>
                <a:cs typeface="Times New Roman" panose="02020603050405020304" pitchFamily="18" charset="0"/>
              </a:rPr>
              <a:t>provide constant supervision to CD8+ T cell identity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promote and repress certain genes</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coordinate chromatin accessibility</a:t>
            </a:r>
          </a:p>
          <a:p>
            <a:pPr marL="742950" lvl="1"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Tcf1/Lef1 regulate 3D genome structure on multiples scales in CD8+ T cells</a:t>
            </a:r>
          </a:p>
          <a:p>
            <a:pPr marL="285750" indent="-285750">
              <a:lnSpc>
                <a:spcPct val="200000"/>
              </a:lnSpc>
              <a:buFont typeface="Arial" panose="020B0604020202020204" pitchFamily="34" charset="0"/>
              <a:buChar char="•"/>
            </a:pPr>
            <a:r>
              <a:rPr lang="en-US" dirty="0">
                <a:solidFill>
                  <a:srgbClr val="00395C"/>
                </a:solidFill>
                <a:ea typeface="DengXian" panose="02010600030101010101" pitchFamily="2" charset="-122"/>
                <a:cs typeface="Times New Roman" panose="02020603050405020304" pitchFamily="18" charset="0"/>
              </a:rPr>
              <a:t>Integrative network analyses(</a:t>
            </a:r>
            <a:r>
              <a:rPr lang="en-US" b="1" kern="1200" dirty="0">
                <a:solidFill>
                  <a:srgbClr val="00395C"/>
                </a:solidFill>
                <a:effectLst/>
                <a:ea typeface="SimSun" panose="02010600030101010101" pitchFamily="2" charset="-122"/>
                <a:hlinkClick r:id="rId4">
                  <a:extLst>
                    <a:ext uri="{A12FA001-AC4F-418D-AE19-62706E023703}">
                      <ahyp:hlinkClr xmlns:ahyp="http://schemas.microsoft.com/office/drawing/2018/hyperlinkcolor" val="tx"/>
                    </a:ext>
                  </a:extLst>
                </a:hlinkClick>
              </a:rPr>
              <a:t>https://pypi.org/project/hichub/</a:t>
            </a:r>
            <a:r>
              <a:rPr lang="en-US" b="1" kern="1200" dirty="0">
                <a:solidFill>
                  <a:srgbClr val="00395C"/>
                </a:solidFill>
                <a:effectLst/>
                <a:ea typeface="SimSun" panose="02010600030101010101" pitchFamily="2" charset="-122"/>
              </a:rPr>
              <a:t> </a:t>
            </a:r>
            <a:r>
              <a:rPr lang="en-US" dirty="0">
                <a:solidFill>
                  <a:srgbClr val="00395C"/>
                </a:solidFill>
                <a:ea typeface="DengXian" panose="02010600030101010101" pitchFamily="2" charset="-122"/>
                <a:cs typeface="Times New Roman" panose="02020603050405020304" pitchFamily="18" charset="0"/>
              </a:rPr>
              <a:t>) connect 3D genome rewiring with transcriptional output.</a:t>
            </a:r>
          </a:p>
        </p:txBody>
      </p:sp>
    </p:spTree>
    <p:extLst>
      <p:ext uri="{BB962C8B-B14F-4D97-AF65-F5344CB8AC3E}">
        <p14:creationId xmlns:p14="http://schemas.microsoft.com/office/powerpoint/2010/main" val="2733695752"/>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27</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825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sz="5300" b="1" dirty="0" err="1">
                <a:solidFill>
                  <a:srgbClr val="00395C"/>
                </a:solidFill>
              </a:rPr>
              <a:t>HiCHub</a:t>
            </a:r>
            <a:endParaRPr lang="en-US" b="1" dirty="0">
              <a:solidFill>
                <a:srgbClr val="00395C"/>
              </a:solidFill>
            </a:endParaRPr>
          </a:p>
          <a:p>
            <a:pPr algn="ctr"/>
            <a:r>
              <a:rPr lang="en-US" sz="4400" b="1" kern="1200" dirty="0">
                <a:solidFill>
                  <a:srgbClr val="00395C"/>
                </a:solidFill>
                <a:effectLst/>
                <a:ea typeface="SimSun" panose="02010600030101010101" pitchFamily="2" charset="-122"/>
                <a:cs typeface="+mn-cs"/>
              </a:rPr>
              <a:t>A toolset</a:t>
            </a:r>
            <a:r>
              <a:rPr lang="en-US" sz="4400" b="1" kern="1200" dirty="0">
                <a:solidFill>
                  <a:srgbClr val="00395C"/>
                </a:solidFill>
                <a:effectLst/>
                <a:ea typeface="+mn-ea"/>
                <a:cs typeface="+mn-cs"/>
              </a:rPr>
              <a:t> to identify differential hubs</a:t>
            </a:r>
          </a:p>
          <a:p>
            <a:pPr algn="ctr"/>
            <a:r>
              <a:rPr lang="en-US" b="1" dirty="0">
                <a:solidFill>
                  <a:srgbClr val="00395C"/>
                </a:solidFill>
                <a:ea typeface="+mn-ea"/>
                <a:cs typeface="+mn-cs"/>
              </a:rPr>
              <a:t>&amp; </a:t>
            </a:r>
            <a:r>
              <a:rPr lang="en-US" sz="4400" b="1" kern="1200" dirty="0">
                <a:solidFill>
                  <a:srgbClr val="00395C"/>
                </a:solidFill>
                <a:effectLst/>
                <a:ea typeface="+mn-ea"/>
                <a:cs typeface="+mn-cs"/>
              </a:rPr>
              <a:t>integrate epigenomics data</a:t>
            </a:r>
            <a:endParaRPr lang="en-US" b="1" dirty="0">
              <a:solidFill>
                <a:srgbClr val="00395C"/>
              </a:solidFill>
            </a:endParaRPr>
          </a:p>
        </p:txBody>
      </p:sp>
    </p:spTree>
    <p:extLst>
      <p:ext uri="{BB962C8B-B14F-4D97-AF65-F5344CB8AC3E}">
        <p14:creationId xmlns:p14="http://schemas.microsoft.com/office/powerpoint/2010/main" val="38538705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cs typeface="Arial" panose="020B0604020202020204" pitchFamily="34" charset="0"/>
              </a:rPr>
              <a:t>Introduction of </a:t>
            </a:r>
            <a:r>
              <a:rPr lang="en-US" sz="3600" dirty="0" err="1">
                <a:solidFill>
                  <a:schemeClr val="bg1"/>
                </a:solidFill>
                <a:cs typeface="Arial" panose="020B0604020202020204" pitchFamily="34" charset="0"/>
              </a:rPr>
              <a:t>HiCHub</a:t>
            </a:r>
            <a:r>
              <a:rPr lang="en-US" sz="3600" dirty="0">
                <a:solidFill>
                  <a:schemeClr val="bg1"/>
                </a:solidFill>
                <a:cs typeface="Arial" panose="020B0604020202020204" pitchFamily="34" charset="0"/>
              </a:rPr>
              <a:t> </a:t>
            </a:r>
            <a:r>
              <a:rPr lang="en-US" sz="3600" dirty="0">
                <a:solidFill>
                  <a:srgbClr val="00B0F0"/>
                </a:solidFill>
                <a:cs typeface="Arial" panose="020B0604020202020204" pitchFamily="34" charset="0"/>
              </a:rPr>
              <a:t>Workflow</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28</a:t>
            </a:fld>
            <a:endParaRPr lang="en-US"/>
          </a:p>
        </p:txBody>
      </p:sp>
      <p:sp>
        <p:nvSpPr>
          <p:cNvPr id="14" name="TextBox 13">
            <a:extLst>
              <a:ext uri="{FF2B5EF4-FFF2-40B4-BE49-F238E27FC236}">
                <a16:creationId xmlns:a16="http://schemas.microsoft.com/office/drawing/2014/main" id="{53AAAE13-7966-409D-A32B-2996898CBCFE}"/>
              </a:ext>
            </a:extLst>
          </p:cNvPr>
          <p:cNvSpPr txBox="1"/>
          <p:nvPr/>
        </p:nvSpPr>
        <p:spPr>
          <a:xfrm>
            <a:off x="4395677" y="5495180"/>
            <a:ext cx="3957970" cy="646331"/>
          </a:xfrm>
          <a:prstGeom prst="rect">
            <a:avLst/>
          </a:prstGeom>
          <a:noFill/>
        </p:spPr>
        <p:txBody>
          <a:bodyPr wrap="square">
            <a:spAutoFit/>
          </a:bodyPr>
          <a:lstStyle/>
          <a:p>
            <a:r>
              <a:rPr lang="en-US" sz="1800" b="1" kern="1200" dirty="0">
                <a:solidFill>
                  <a:srgbClr val="000000"/>
                </a:solidFill>
                <a:effectLst/>
                <a:latin typeface="Times New Roman" panose="02020603050405020304" pitchFamily="18" charset="0"/>
                <a:ea typeface="SimSun" panose="02010600030101010101" pitchFamily="2" charset="-122"/>
              </a:rPr>
              <a:t> Later became </a:t>
            </a:r>
            <a:r>
              <a:rPr lang="en-US" sz="1800" b="1" kern="1200" dirty="0" err="1">
                <a:solidFill>
                  <a:srgbClr val="000000"/>
                </a:solidFill>
                <a:effectLst/>
                <a:latin typeface="Times New Roman" panose="02020603050405020304" pitchFamily="18" charset="0"/>
                <a:ea typeface="SimSun" panose="02010600030101010101" pitchFamily="2" charset="-122"/>
              </a:rPr>
              <a:t>HiCHub</a:t>
            </a:r>
            <a:endParaRPr lang="en-US" sz="1800" b="1" kern="1200" dirty="0">
              <a:solidFill>
                <a:srgbClr val="000000"/>
              </a:solidFill>
              <a:effectLst/>
              <a:latin typeface="Times New Roman" panose="02020603050405020304" pitchFamily="18" charset="0"/>
              <a:ea typeface="SimSun" panose="02010600030101010101" pitchFamily="2" charset="-122"/>
            </a:endParaRPr>
          </a:p>
          <a:p>
            <a:r>
              <a:rPr lang="en-US" sz="1800" b="1" kern="1200" dirty="0">
                <a:solidFill>
                  <a:srgbClr val="000000"/>
                </a:solidFill>
                <a:effectLst/>
                <a:latin typeface="Times New Roman" panose="02020603050405020304" pitchFamily="18" charset="0"/>
                <a:ea typeface="SimSun" panose="02010600030101010101" pitchFamily="2" charset="-122"/>
              </a:rPr>
              <a:t>(</a:t>
            </a:r>
            <a:r>
              <a:rPr lang="en-US" sz="1800" b="1" kern="1200" dirty="0">
                <a:solidFill>
                  <a:srgbClr val="000000"/>
                </a:solidFill>
                <a:effectLst/>
                <a:latin typeface="Times New Roman" panose="02020603050405020304" pitchFamily="18" charset="0"/>
                <a:ea typeface="SimSun" panose="02010600030101010101" pitchFamily="2" charset="-122"/>
                <a:hlinkClick r:id="rId3"/>
              </a:rPr>
              <a:t>https://pypi.org/project/hichub/</a:t>
            </a:r>
            <a:r>
              <a:rPr lang="en-US" sz="1800" b="1" kern="1200" dirty="0">
                <a:solidFill>
                  <a:srgbClr val="000000"/>
                </a:solidFill>
                <a:effectLst/>
                <a:latin typeface="Times New Roman" panose="02020603050405020304" pitchFamily="18" charset="0"/>
                <a:ea typeface="SimSun" panose="02010600030101010101" pitchFamily="2" charset="-122"/>
              </a:rPr>
              <a:t> )</a:t>
            </a:r>
            <a:endParaRPr lang="en-US" dirty="0"/>
          </a:p>
        </p:txBody>
      </p:sp>
      <p:pic>
        <p:nvPicPr>
          <p:cNvPr id="8" name="Picture 7">
            <a:extLst>
              <a:ext uri="{FF2B5EF4-FFF2-40B4-BE49-F238E27FC236}">
                <a16:creationId xmlns:a16="http://schemas.microsoft.com/office/drawing/2014/main" id="{BE7390BA-0A56-44E4-81B8-F3A9E973F57D}"/>
              </a:ext>
            </a:extLst>
          </p:cNvPr>
          <p:cNvPicPr/>
          <p:nvPr/>
        </p:nvPicPr>
        <p:blipFill>
          <a:blip r:embed="rId4"/>
          <a:stretch>
            <a:fillRect/>
          </a:stretch>
        </p:blipFill>
        <p:spPr>
          <a:xfrm>
            <a:off x="3124200" y="994138"/>
            <a:ext cx="5486400" cy="4467225"/>
          </a:xfrm>
          <a:prstGeom prst="rect">
            <a:avLst/>
          </a:prstGeom>
        </p:spPr>
      </p:pic>
      <p:sp>
        <p:nvSpPr>
          <p:cNvPr id="9" name="Slide Number Placeholder 4">
            <a:extLst>
              <a:ext uri="{FF2B5EF4-FFF2-40B4-BE49-F238E27FC236}">
                <a16:creationId xmlns:a16="http://schemas.microsoft.com/office/drawing/2014/main" id="{D07871CC-5D6A-4A76-BC8C-7FDBA04B5864}"/>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BA6DB61-4362-44D1-BB09-4F1914041657}" type="slidenum">
              <a:rPr lang="en-US" smtClean="0"/>
              <a:pPr/>
              <a:t>28</a:t>
            </a:fld>
            <a:endParaRPr lang="en-US"/>
          </a:p>
        </p:txBody>
      </p:sp>
      <p:pic>
        <p:nvPicPr>
          <p:cNvPr id="10" name="Picture 9">
            <a:extLst>
              <a:ext uri="{FF2B5EF4-FFF2-40B4-BE49-F238E27FC236}">
                <a16:creationId xmlns:a16="http://schemas.microsoft.com/office/drawing/2014/main" id="{6D2CF48B-BF9C-4A91-A737-86B34C64188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84387" y="1251313"/>
            <a:ext cx="510588" cy="510588"/>
          </a:xfrm>
          <a:prstGeom prst="rect">
            <a:avLst/>
          </a:prstGeom>
        </p:spPr>
      </p:pic>
      <p:grpSp>
        <p:nvGrpSpPr>
          <p:cNvPr id="11" name="Group 10">
            <a:extLst>
              <a:ext uri="{FF2B5EF4-FFF2-40B4-BE49-F238E27FC236}">
                <a16:creationId xmlns:a16="http://schemas.microsoft.com/office/drawing/2014/main" id="{2AD74AF6-4588-479C-B2F1-B22BFC54B416}"/>
              </a:ext>
            </a:extLst>
          </p:cNvPr>
          <p:cNvGrpSpPr/>
          <p:nvPr/>
        </p:nvGrpSpPr>
        <p:grpSpPr>
          <a:xfrm>
            <a:off x="7984387" y="2687197"/>
            <a:ext cx="510588" cy="416341"/>
            <a:chOff x="5414621" y="5338184"/>
            <a:chExt cx="510588" cy="416341"/>
          </a:xfrm>
        </p:grpSpPr>
        <p:pic>
          <p:nvPicPr>
            <p:cNvPr id="12" name="Picture 11" descr="Icon&#10;&#10;Description automatically generated">
              <a:extLst>
                <a:ext uri="{FF2B5EF4-FFF2-40B4-BE49-F238E27FC236}">
                  <a16:creationId xmlns:a16="http://schemas.microsoft.com/office/drawing/2014/main" id="{11BAA1C8-705A-4B36-A1B0-B6D509287B2F}"/>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5414621" y="5338184"/>
              <a:ext cx="510588" cy="416341"/>
            </a:xfrm>
            <a:prstGeom prst="rect">
              <a:avLst/>
            </a:prstGeom>
          </p:spPr>
        </p:pic>
        <p:pic>
          <p:nvPicPr>
            <p:cNvPr id="13" name="Picture 12">
              <a:extLst>
                <a:ext uri="{FF2B5EF4-FFF2-40B4-BE49-F238E27FC236}">
                  <a16:creationId xmlns:a16="http://schemas.microsoft.com/office/drawing/2014/main" id="{BEA8DAFA-498B-4E95-9643-29E46CFAA2E7}"/>
                </a:ext>
              </a:extLst>
            </p:cNvPr>
            <p:cNvPicPr>
              <a:picLocks noChangeAspect="1"/>
            </p:cNvPicPr>
            <p:nvPr/>
          </p:nvPicPr>
          <p:blipFill>
            <a:blip r:embed="rId7"/>
            <a:stretch>
              <a:fillRect/>
            </a:stretch>
          </p:blipFill>
          <p:spPr>
            <a:xfrm>
              <a:off x="5614117" y="5525957"/>
              <a:ext cx="111595" cy="110106"/>
            </a:xfrm>
            <a:prstGeom prst="rect">
              <a:avLst/>
            </a:prstGeom>
          </p:spPr>
        </p:pic>
      </p:grpSp>
    </p:spTree>
    <p:extLst>
      <p:ext uri="{BB962C8B-B14F-4D97-AF65-F5344CB8AC3E}">
        <p14:creationId xmlns:p14="http://schemas.microsoft.com/office/powerpoint/2010/main" val="222185758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1138989"/>
          </a:xfrm>
          <a:solidFill>
            <a:schemeClr val="tx1"/>
          </a:solidFill>
        </p:spPr>
        <p:txBody>
          <a:bodyPr>
            <a:normAutofit fontScale="90000"/>
          </a:bodyPr>
          <a:lstStyle/>
          <a:p>
            <a:pPr algn="ctr"/>
            <a:r>
              <a:rPr lang="en-US" dirty="0">
                <a:solidFill>
                  <a:schemeClr val="bg1"/>
                </a:solidFill>
              </a:rPr>
              <a:t>Machine Learning Framework for Regulatory Network</a:t>
            </a:r>
            <a:br>
              <a:rPr lang="en-US" dirty="0">
                <a:solidFill>
                  <a:schemeClr val="bg1"/>
                </a:solidFill>
              </a:rPr>
            </a:br>
            <a:r>
              <a:rPr lang="en-US" dirty="0">
                <a:solidFill>
                  <a:srgbClr val="00B0F0"/>
                </a:solidFill>
              </a:rPr>
              <a:t>Flat</a:t>
            </a:r>
            <a:r>
              <a:rPr lang="en-US" dirty="0">
                <a:solidFill>
                  <a:schemeClr val="bg1"/>
                </a:solidFill>
              </a:rPr>
              <a:t> Version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29</a:t>
            </a:fld>
            <a:endParaRPr lang="en-US"/>
          </a:p>
        </p:txBody>
      </p:sp>
      <p:pic>
        <p:nvPicPr>
          <p:cNvPr id="3" name="Picture 2">
            <a:extLst>
              <a:ext uri="{FF2B5EF4-FFF2-40B4-BE49-F238E27FC236}">
                <a16:creationId xmlns:a16="http://schemas.microsoft.com/office/drawing/2014/main" id="{822EA1D0-C578-A349-9A94-D5A1766867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858" y="1151017"/>
            <a:ext cx="11296025" cy="4104343"/>
          </a:xfrm>
          <a:prstGeom prst="rect">
            <a:avLst/>
          </a:prstGeom>
        </p:spPr>
      </p:pic>
      <p:grpSp>
        <p:nvGrpSpPr>
          <p:cNvPr id="2" name="Group 1">
            <a:extLst>
              <a:ext uri="{FF2B5EF4-FFF2-40B4-BE49-F238E27FC236}">
                <a16:creationId xmlns:a16="http://schemas.microsoft.com/office/drawing/2014/main" id="{238751AF-6DC8-4E66-939D-94D5F9034956}"/>
              </a:ext>
            </a:extLst>
          </p:cNvPr>
          <p:cNvGrpSpPr/>
          <p:nvPr/>
        </p:nvGrpSpPr>
        <p:grpSpPr>
          <a:xfrm>
            <a:off x="2807368" y="5208614"/>
            <a:ext cx="6822871" cy="1512861"/>
            <a:chOff x="2128624" y="4962073"/>
            <a:chExt cx="7934752" cy="1759402"/>
          </a:xfrm>
        </p:grpSpPr>
        <p:pic>
          <p:nvPicPr>
            <p:cNvPr id="8" name="Picture 7" descr="Shape&#10;&#10;Description automatically generated">
              <a:extLst>
                <a:ext uri="{FF2B5EF4-FFF2-40B4-BE49-F238E27FC236}">
                  <a16:creationId xmlns:a16="http://schemas.microsoft.com/office/drawing/2014/main" id="{17B8979D-373B-44EF-BCB4-EBD4BCCECBDF}"/>
                </a:ext>
              </a:extLst>
            </p:cNvPr>
            <p:cNvPicPr>
              <a:picLocks noChangeAspect="1"/>
            </p:cNvPicPr>
            <p:nvPr/>
          </p:nvPicPr>
          <p:blipFill rotWithShape="1">
            <a:blip r:embed="rId4"/>
            <a:srcRect r="2357"/>
            <a:stretch/>
          </p:blipFill>
          <p:spPr>
            <a:xfrm>
              <a:off x="2128624" y="4962073"/>
              <a:ext cx="7934752" cy="1759402"/>
            </a:xfrm>
            <a:prstGeom prst="rect">
              <a:avLst/>
            </a:prstGeom>
          </p:spPr>
        </p:pic>
        <p:pic>
          <p:nvPicPr>
            <p:cNvPr id="9" name="Picture 8">
              <a:extLst>
                <a:ext uri="{FF2B5EF4-FFF2-40B4-BE49-F238E27FC236}">
                  <a16:creationId xmlns:a16="http://schemas.microsoft.com/office/drawing/2014/main" id="{CFC56695-F667-4269-B856-5F717265BA3D}"/>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081710" y="6021553"/>
              <a:ext cx="1233270" cy="377603"/>
            </a:xfrm>
            <a:prstGeom prst="rect">
              <a:avLst/>
            </a:prstGeom>
          </p:spPr>
        </p:pic>
      </p:grpSp>
    </p:spTree>
    <p:extLst>
      <p:ext uri="{BB962C8B-B14F-4D97-AF65-F5344CB8AC3E}">
        <p14:creationId xmlns:p14="http://schemas.microsoft.com/office/powerpoint/2010/main" val="330279631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7C2A5DBF-BAB0-497B-B3C4-5C114FA6E33E}"/>
              </a:ext>
            </a:extLst>
          </p:cNvPr>
          <p:cNvSpPr>
            <a:spLocks noGrp="1"/>
          </p:cNvSpPr>
          <p:nvPr>
            <p:ph type="sldNum" sz="quarter" idx="12"/>
          </p:nvPr>
        </p:nvSpPr>
        <p:spPr/>
        <p:txBody>
          <a:bodyPr/>
          <a:lstStyle/>
          <a:p>
            <a:fld id="{DBA6DB61-4362-44D1-BB09-4F1914041657}" type="slidenum">
              <a:rPr lang="en-US" smtClean="0"/>
              <a:t>3</a:t>
            </a:fld>
            <a:endParaRPr lang="en-US"/>
          </a:p>
        </p:txBody>
      </p:sp>
      <p:sp>
        <p:nvSpPr>
          <p:cNvPr id="6" name="Title 1">
            <a:extLst>
              <a:ext uri="{FF2B5EF4-FFF2-40B4-BE49-F238E27FC236}">
                <a16:creationId xmlns:a16="http://schemas.microsoft.com/office/drawing/2014/main" id="{CC27A887-675C-4E89-BF97-D1BB77B77A75}"/>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dirty="0">
              <a:solidFill>
                <a:srgbClr val="00395C"/>
              </a:solidFill>
            </a:endParaRPr>
          </a:p>
          <a:p>
            <a:pPr algn="ctr"/>
            <a:r>
              <a:rPr lang="en-US" dirty="0">
                <a:solidFill>
                  <a:srgbClr val="00395C"/>
                </a:solidFill>
              </a:rPr>
              <a:t>Background</a:t>
            </a:r>
          </a:p>
        </p:txBody>
      </p:sp>
    </p:spTree>
    <p:extLst>
      <p:ext uri="{BB962C8B-B14F-4D97-AF65-F5344CB8AC3E}">
        <p14:creationId xmlns:p14="http://schemas.microsoft.com/office/powerpoint/2010/main" val="113655057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B91B749E-B633-46A5-8692-030B549B3C1A}"/>
              </a:ext>
            </a:extLst>
          </p:cNvPr>
          <p:cNvPicPr>
            <a:picLocks noGrp="1" noChangeAspect="1"/>
          </p:cNvPicPr>
          <p:nvPr>
            <p:ph idx="1"/>
          </p:nvPr>
        </p:nvPicPr>
        <p:blipFill>
          <a:blip r:embed="rId3"/>
          <a:stretch>
            <a:fillRect/>
          </a:stretch>
        </p:blipFill>
        <p:spPr>
          <a:xfrm>
            <a:off x="2985953" y="1584325"/>
            <a:ext cx="6220094" cy="4351338"/>
          </a:xfrm>
        </p:spPr>
      </p:pic>
      <p:sp>
        <p:nvSpPr>
          <p:cNvPr id="4" name="Slide Number Placeholder 3">
            <a:extLst>
              <a:ext uri="{FF2B5EF4-FFF2-40B4-BE49-F238E27FC236}">
                <a16:creationId xmlns:a16="http://schemas.microsoft.com/office/drawing/2014/main" id="{DFEEDBC6-19E8-4E69-B486-FC66D179E9F1}"/>
              </a:ext>
            </a:extLst>
          </p:cNvPr>
          <p:cNvSpPr>
            <a:spLocks noGrp="1"/>
          </p:cNvSpPr>
          <p:nvPr>
            <p:ph type="sldNum" sz="quarter" idx="12"/>
          </p:nvPr>
        </p:nvSpPr>
        <p:spPr/>
        <p:txBody>
          <a:bodyPr/>
          <a:lstStyle/>
          <a:p>
            <a:fld id="{DBA6DB61-4362-44D1-BB09-4F1914041657}" type="slidenum">
              <a:rPr lang="en-US" smtClean="0"/>
              <a:t>30</a:t>
            </a:fld>
            <a:endParaRPr lang="en-US"/>
          </a:p>
        </p:txBody>
      </p:sp>
      <p:sp>
        <p:nvSpPr>
          <p:cNvPr id="7" name="Title 1">
            <a:extLst>
              <a:ext uri="{FF2B5EF4-FFF2-40B4-BE49-F238E27FC236}">
                <a16:creationId xmlns:a16="http://schemas.microsoft.com/office/drawing/2014/main" id="{87B5191B-3A88-423D-B5DA-2D58FC07B5E2}"/>
              </a:ext>
            </a:extLst>
          </p:cNvPr>
          <p:cNvSpPr>
            <a:spLocks noGrp="1"/>
          </p:cNvSpPr>
          <p:nvPr>
            <p:ph type="title"/>
          </p:nvPr>
        </p:nvSpPr>
        <p:spPr>
          <a:xfrm>
            <a:off x="0" y="0"/>
            <a:ext cx="12192000" cy="681037"/>
          </a:xfrm>
          <a:solidFill>
            <a:schemeClr val="tx1"/>
          </a:solidFill>
        </p:spPr>
        <p:txBody>
          <a:bodyPr>
            <a:normAutofit fontScale="90000"/>
          </a:bodyPr>
          <a:lstStyle/>
          <a:p>
            <a:pPr algn="ctr"/>
            <a:r>
              <a:rPr lang="en-US" dirty="0">
                <a:solidFill>
                  <a:schemeClr val="bg1"/>
                </a:solidFill>
              </a:rPr>
              <a:t>Some </a:t>
            </a:r>
            <a:r>
              <a:rPr lang="en-US" dirty="0">
                <a:solidFill>
                  <a:srgbClr val="00B0F0"/>
                </a:solidFill>
              </a:rPr>
              <a:t>Failed</a:t>
            </a:r>
            <a:r>
              <a:rPr lang="en-US" dirty="0">
                <a:solidFill>
                  <a:schemeClr val="bg1"/>
                </a:solidFill>
              </a:rPr>
              <a:t> Exploration (HMM)</a:t>
            </a:r>
          </a:p>
        </p:txBody>
      </p:sp>
    </p:spTree>
    <p:extLst>
      <p:ext uri="{BB962C8B-B14F-4D97-AF65-F5344CB8AC3E}">
        <p14:creationId xmlns:p14="http://schemas.microsoft.com/office/powerpoint/2010/main" val="12403716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From contact matrix to </a:t>
            </a:r>
            <a:r>
              <a:rPr lang="en-US" sz="3600" dirty="0">
                <a:solidFill>
                  <a:srgbClr val="00B0F0"/>
                </a:solidFill>
              </a:rPr>
              <a:t>graph</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31</a:t>
            </a:fld>
            <a:endParaRPr lang="en-US"/>
          </a:p>
        </p:txBody>
      </p:sp>
      <p:sp>
        <p:nvSpPr>
          <p:cNvPr id="2" name="Arrow: Right 1">
            <a:extLst>
              <a:ext uri="{FF2B5EF4-FFF2-40B4-BE49-F238E27FC236}">
                <a16:creationId xmlns:a16="http://schemas.microsoft.com/office/drawing/2014/main" id="{AE9E91AD-6688-4F49-BB34-D0AB264E3A3C}"/>
              </a:ext>
            </a:extLst>
          </p:cNvPr>
          <p:cNvSpPr/>
          <p:nvPr/>
        </p:nvSpPr>
        <p:spPr>
          <a:xfrm>
            <a:off x="5078148" y="2864466"/>
            <a:ext cx="1621617" cy="8032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Group 19">
            <a:extLst>
              <a:ext uri="{FF2B5EF4-FFF2-40B4-BE49-F238E27FC236}">
                <a16:creationId xmlns:a16="http://schemas.microsoft.com/office/drawing/2014/main" id="{1E4DEAD3-4409-4E4A-BDF5-9A1968D902F5}"/>
              </a:ext>
            </a:extLst>
          </p:cNvPr>
          <p:cNvGrpSpPr/>
          <p:nvPr/>
        </p:nvGrpSpPr>
        <p:grpSpPr>
          <a:xfrm>
            <a:off x="1841848" y="1637481"/>
            <a:ext cx="3107529" cy="2904920"/>
            <a:chOff x="5600053" y="2297670"/>
            <a:chExt cx="2420472" cy="2262659"/>
          </a:xfrm>
        </p:grpSpPr>
        <p:pic>
          <p:nvPicPr>
            <p:cNvPr id="11" name="Picture 10" descr="adjacency matrix representation">
              <a:extLst>
                <a:ext uri="{FF2B5EF4-FFF2-40B4-BE49-F238E27FC236}">
                  <a16:creationId xmlns:a16="http://schemas.microsoft.com/office/drawing/2014/main" id="{2F49EA80-4567-4169-8023-F4A3C90EA8AD}"/>
                </a:ext>
              </a:extLst>
            </p:cNvPr>
            <p:cNvPicPr/>
            <p:nvPr/>
          </p:nvPicPr>
          <p:blipFill rotWithShape="1">
            <a:blip r:embed="rId3">
              <a:extLst>
                <a:ext uri="{28A0092B-C50C-407E-A947-70E740481C1C}">
                  <a14:useLocalDpi xmlns:a14="http://schemas.microsoft.com/office/drawing/2010/main" val="0"/>
                </a:ext>
              </a:extLst>
            </a:blip>
            <a:srcRect l="58210"/>
            <a:stretch/>
          </p:blipFill>
          <p:spPr bwMode="auto">
            <a:xfrm>
              <a:off x="5600053" y="2297670"/>
              <a:ext cx="2420472" cy="2262659"/>
            </a:xfrm>
            <a:prstGeom prst="rect">
              <a:avLst/>
            </a:prstGeom>
            <a:noFill/>
            <a:ln>
              <a:noFill/>
            </a:ln>
          </p:spPr>
        </p:pic>
        <p:pic>
          <p:nvPicPr>
            <p:cNvPr id="13" name="Picture 12">
              <a:extLst>
                <a:ext uri="{FF2B5EF4-FFF2-40B4-BE49-F238E27FC236}">
                  <a16:creationId xmlns:a16="http://schemas.microsoft.com/office/drawing/2014/main" id="{E6090F39-EDCD-4CC6-A001-DA8BCB3CFEAE}"/>
                </a:ext>
              </a:extLst>
            </p:cNvPr>
            <p:cNvPicPr>
              <a:picLocks noChangeAspect="1"/>
            </p:cNvPicPr>
            <p:nvPr/>
          </p:nvPicPr>
          <p:blipFill>
            <a:blip r:embed="rId4"/>
            <a:stretch>
              <a:fillRect/>
            </a:stretch>
          </p:blipFill>
          <p:spPr>
            <a:xfrm>
              <a:off x="6303876" y="3983572"/>
              <a:ext cx="428625" cy="466725"/>
            </a:xfrm>
            <a:prstGeom prst="rect">
              <a:avLst/>
            </a:prstGeom>
          </p:spPr>
        </p:pic>
        <p:pic>
          <p:nvPicPr>
            <p:cNvPr id="14" name="Picture 13">
              <a:extLst>
                <a:ext uri="{FF2B5EF4-FFF2-40B4-BE49-F238E27FC236}">
                  <a16:creationId xmlns:a16="http://schemas.microsoft.com/office/drawing/2014/main" id="{6A06E65E-6D1D-4B93-802C-12D1EADFA036}"/>
                </a:ext>
              </a:extLst>
            </p:cNvPr>
            <p:cNvPicPr>
              <a:picLocks noChangeAspect="1"/>
            </p:cNvPicPr>
            <p:nvPr/>
          </p:nvPicPr>
          <p:blipFill>
            <a:blip r:embed="rId4"/>
            <a:stretch>
              <a:fillRect/>
            </a:stretch>
          </p:blipFill>
          <p:spPr>
            <a:xfrm>
              <a:off x="7442791" y="2986682"/>
              <a:ext cx="428625" cy="466725"/>
            </a:xfrm>
            <a:prstGeom prst="rect">
              <a:avLst/>
            </a:prstGeom>
          </p:spPr>
        </p:pic>
        <p:pic>
          <p:nvPicPr>
            <p:cNvPr id="15" name="Picture 14">
              <a:extLst>
                <a:ext uri="{FF2B5EF4-FFF2-40B4-BE49-F238E27FC236}">
                  <a16:creationId xmlns:a16="http://schemas.microsoft.com/office/drawing/2014/main" id="{90AC5E0D-532F-4090-A9EF-B2FBABC68F6C}"/>
                </a:ext>
              </a:extLst>
            </p:cNvPr>
            <p:cNvPicPr>
              <a:picLocks noChangeAspect="1"/>
            </p:cNvPicPr>
            <p:nvPr/>
          </p:nvPicPr>
          <p:blipFill>
            <a:blip r:embed="rId4"/>
            <a:stretch>
              <a:fillRect/>
            </a:stretch>
          </p:blipFill>
          <p:spPr>
            <a:xfrm>
              <a:off x="5939599" y="3640177"/>
              <a:ext cx="428625" cy="466725"/>
            </a:xfrm>
            <a:prstGeom prst="rect">
              <a:avLst/>
            </a:prstGeom>
          </p:spPr>
        </p:pic>
        <p:pic>
          <p:nvPicPr>
            <p:cNvPr id="16" name="Picture 15">
              <a:extLst>
                <a:ext uri="{FF2B5EF4-FFF2-40B4-BE49-F238E27FC236}">
                  <a16:creationId xmlns:a16="http://schemas.microsoft.com/office/drawing/2014/main" id="{27879351-CEA6-4DC0-81AF-DE4502E20B6F}"/>
                </a:ext>
              </a:extLst>
            </p:cNvPr>
            <p:cNvPicPr>
              <a:picLocks noChangeAspect="1"/>
            </p:cNvPicPr>
            <p:nvPr/>
          </p:nvPicPr>
          <p:blipFill>
            <a:blip r:embed="rId4"/>
            <a:stretch>
              <a:fillRect/>
            </a:stretch>
          </p:blipFill>
          <p:spPr>
            <a:xfrm>
              <a:off x="7141055" y="2618322"/>
              <a:ext cx="428625" cy="466725"/>
            </a:xfrm>
            <a:prstGeom prst="rect">
              <a:avLst/>
            </a:prstGeom>
          </p:spPr>
        </p:pic>
        <p:sp>
          <p:nvSpPr>
            <p:cNvPr id="17" name="TextBox 16">
              <a:extLst>
                <a:ext uri="{FF2B5EF4-FFF2-40B4-BE49-F238E27FC236}">
                  <a16:creationId xmlns:a16="http://schemas.microsoft.com/office/drawing/2014/main" id="{07A107B5-F9C8-4CC6-8A37-AECE8342FFB0}"/>
                </a:ext>
              </a:extLst>
            </p:cNvPr>
            <p:cNvSpPr txBox="1"/>
            <p:nvPr/>
          </p:nvSpPr>
          <p:spPr>
            <a:xfrm>
              <a:off x="5975688" y="3718282"/>
              <a:ext cx="292100" cy="369332"/>
            </a:xfrm>
            <a:prstGeom prst="rect">
              <a:avLst/>
            </a:prstGeom>
            <a:noFill/>
          </p:spPr>
          <p:txBody>
            <a:bodyPr wrap="square" rtlCol="0">
              <a:spAutoFit/>
            </a:bodyPr>
            <a:lstStyle/>
            <a:p>
              <a:r>
                <a:rPr lang="en-US" sz="2400" b="1" dirty="0">
                  <a:solidFill>
                    <a:srgbClr val="2B6D06"/>
                  </a:solidFill>
                </a:rPr>
                <a:t>2</a:t>
              </a:r>
            </a:p>
          </p:txBody>
        </p:sp>
        <p:sp>
          <p:nvSpPr>
            <p:cNvPr id="3" name="TextBox 2">
              <a:extLst>
                <a:ext uri="{FF2B5EF4-FFF2-40B4-BE49-F238E27FC236}">
                  <a16:creationId xmlns:a16="http://schemas.microsoft.com/office/drawing/2014/main" id="{9CEA55B3-2F1D-46B2-9122-6ABF29D70830}"/>
                </a:ext>
              </a:extLst>
            </p:cNvPr>
            <p:cNvSpPr txBox="1"/>
            <p:nvPr/>
          </p:nvSpPr>
          <p:spPr>
            <a:xfrm>
              <a:off x="7175242" y="2705118"/>
              <a:ext cx="292100" cy="369332"/>
            </a:xfrm>
            <a:prstGeom prst="rect">
              <a:avLst/>
            </a:prstGeom>
            <a:noFill/>
          </p:spPr>
          <p:txBody>
            <a:bodyPr wrap="square" rtlCol="0">
              <a:spAutoFit/>
            </a:bodyPr>
            <a:lstStyle/>
            <a:p>
              <a:r>
                <a:rPr lang="en-US" sz="2400" b="1" dirty="0">
                  <a:solidFill>
                    <a:srgbClr val="2B6D06"/>
                  </a:solidFill>
                </a:rPr>
                <a:t>2</a:t>
              </a:r>
            </a:p>
          </p:txBody>
        </p:sp>
        <p:sp>
          <p:nvSpPr>
            <p:cNvPr id="18" name="TextBox 17">
              <a:extLst>
                <a:ext uri="{FF2B5EF4-FFF2-40B4-BE49-F238E27FC236}">
                  <a16:creationId xmlns:a16="http://schemas.microsoft.com/office/drawing/2014/main" id="{1B287735-76D1-43B2-AC16-068A2B6DBA71}"/>
                </a:ext>
              </a:extLst>
            </p:cNvPr>
            <p:cNvSpPr txBox="1"/>
            <p:nvPr/>
          </p:nvSpPr>
          <p:spPr>
            <a:xfrm>
              <a:off x="7545129" y="3034861"/>
              <a:ext cx="292100" cy="369332"/>
            </a:xfrm>
            <a:prstGeom prst="rect">
              <a:avLst/>
            </a:prstGeom>
            <a:noFill/>
          </p:spPr>
          <p:txBody>
            <a:bodyPr wrap="square" rtlCol="0">
              <a:spAutoFit/>
            </a:bodyPr>
            <a:lstStyle/>
            <a:p>
              <a:r>
                <a:rPr lang="en-US" sz="2400" b="1" dirty="0">
                  <a:solidFill>
                    <a:srgbClr val="2B6D06"/>
                  </a:solidFill>
                </a:rPr>
                <a:t>6</a:t>
              </a:r>
            </a:p>
          </p:txBody>
        </p:sp>
        <p:sp>
          <p:nvSpPr>
            <p:cNvPr id="19" name="TextBox 18">
              <a:extLst>
                <a:ext uri="{FF2B5EF4-FFF2-40B4-BE49-F238E27FC236}">
                  <a16:creationId xmlns:a16="http://schemas.microsoft.com/office/drawing/2014/main" id="{1E380699-359C-4D4B-90FB-BEA01BF0CEF4}"/>
                </a:ext>
              </a:extLst>
            </p:cNvPr>
            <p:cNvSpPr txBox="1"/>
            <p:nvPr/>
          </p:nvSpPr>
          <p:spPr>
            <a:xfrm>
              <a:off x="6374943" y="4044968"/>
              <a:ext cx="292100" cy="359594"/>
            </a:xfrm>
            <a:prstGeom prst="rect">
              <a:avLst/>
            </a:prstGeom>
            <a:noFill/>
          </p:spPr>
          <p:txBody>
            <a:bodyPr wrap="square" rtlCol="0">
              <a:spAutoFit/>
            </a:bodyPr>
            <a:lstStyle/>
            <a:p>
              <a:r>
                <a:rPr lang="en-US" sz="2400" b="1" dirty="0">
                  <a:solidFill>
                    <a:srgbClr val="2B6D06"/>
                  </a:solidFill>
                </a:rPr>
                <a:t>6</a:t>
              </a:r>
              <a:endParaRPr lang="en-US" b="1" dirty="0">
                <a:solidFill>
                  <a:srgbClr val="2B6D06"/>
                </a:solidFill>
              </a:endParaRPr>
            </a:p>
          </p:txBody>
        </p:sp>
      </p:grpSp>
      <p:grpSp>
        <p:nvGrpSpPr>
          <p:cNvPr id="22" name="Group 21">
            <a:extLst>
              <a:ext uri="{FF2B5EF4-FFF2-40B4-BE49-F238E27FC236}">
                <a16:creationId xmlns:a16="http://schemas.microsoft.com/office/drawing/2014/main" id="{FE465CD6-BE2F-4FB2-88E5-F0188F64ACFF}"/>
              </a:ext>
            </a:extLst>
          </p:cNvPr>
          <p:cNvGrpSpPr/>
          <p:nvPr/>
        </p:nvGrpSpPr>
        <p:grpSpPr>
          <a:xfrm>
            <a:off x="6736362" y="1813621"/>
            <a:ext cx="3107529" cy="2904920"/>
            <a:chOff x="6604975" y="1976540"/>
            <a:chExt cx="3107529" cy="2904920"/>
          </a:xfrm>
        </p:grpSpPr>
        <p:pic>
          <p:nvPicPr>
            <p:cNvPr id="8" name="Picture 7" descr="adjacency matrix representation">
              <a:extLst>
                <a:ext uri="{FF2B5EF4-FFF2-40B4-BE49-F238E27FC236}">
                  <a16:creationId xmlns:a16="http://schemas.microsoft.com/office/drawing/2014/main" id="{A1B24FEE-EFE3-4A99-AB44-45E8A9E5DE68}"/>
                </a:ext>
              </a:extLst>
            </p:cNvPr>
            <p:cNvPicPr/>
            <p:nvPr/>
          </p:nvPicPr>
          <p:blipFill rotWithShape="1">
            <a:blip r:embed="rId3">
              <a:extLst>
                <a:ext uri="{28A0092B-C50C-407E-A947-70E740481C1C}">
                  <a14:useLocalDpi xmlns:a14="http://schemas.microsoft.com/office/drawing/2010/main" val="0"/>
                </a:ext>
              </a:extLst>
            </a:blip>
            <a:srcRect r="58210"/>
            <a:stretch/>
          </p:blipFill>
          <p:spPr bwMode="auto">
            <a:xfrm>
              <a:off x="6604975" y="1976540"/>
              <a:ext cx="3107529" cy="2904920"/>
            </a:xfrm>
            <a:prstGeom prst="rect">
              <a:avLst/>
            </a:prstGeom>
            <a:noFill/>
            <a:ln>
              <a:noFill/>
            </a:ln>
          </p:spPr>
        </p:pic>
        <p:cxnSp>
          <p:nvCxnSpPr>
            <p:cNvPr id="5" name="Straight Connector 4">
              <a:extLst>
                <a:ext uri="{FF2B5EF4-FFF2-40B4-BE49-F238E27FC236}">
                  <a16:creationId xmlns:a16="http://schemas.microsoft.com/office/drawing/2014/main" id="{D16D60A2-0288-4D1C-9039-EA64B920646A}"/>
                </a:ext>
              </a:extLst>
            </p:cNvPr>
            <p:cNvCxnSpPr>
              <a:cxnSpLocks/>
            </p:cNvCxnSpPr>
            <p:nvPr/>
          </p:nvCxnSpPr>
          <p:spPr>
            <a:xfrm>
              <a:off x="8477250" y="2890224"/>
              <a:ext cx="850900" cy="401054"/>
            </a:xfrm>
            <a:prstGeom prst="line">
              <a:avLst/>
            </a:prstGeom>
            <a:ln w="57150">
              <a:solidFill>
                <a:srgbClr val="000042"/>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FDCDD6A-2F78-491C-9F78-E525A05E3335}"/>
                </a:ext>
              </a:extLst>
            </p:cNvPr>
            <p:cNvCxnSpPr>
              <a:cxnSpLocks/>
            </p:cNvCxnSpPr>
            <p:nvPr/>
          </p:nvCxnSpPr>
          <p:spPr>
            <a:xfrm>
              <a:off x="7048500" y="2951149"/>
              <a:ext cx="1110239" cy="984356"/>
            </a:xfrm>
            <a:prstGeom prst="line">
              <a:avLst/>
            </a:prstGeom>
            <a:ln w="19050">
              <a:solidFill>
                <a:srgbClr val="000042"/>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07853752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Normalization</a:t>
            </a:r>
            <a:r>
              <a:rPr lang="en-US" sz="3600" dirty="0">
                <a:solidFill>
                  <a:schemeClr val="bg1"/>
                </a:solidFill>
              </a:rPr>
              <a:t> Balances different samples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32</a:t>
            </a:fld>
            <a:endParaRPr lang="en-US"/>
          </a:p>
        </p:txBody>
      </p:sp>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a:extLst>
              <a:ext uri="{FF2B5EF4-FFF2-40B4-BE49-F238E27FC236}">
                <a16:creationId xmlns:a16="http://schemas.microsoft.com/office/drawing/2014/main" id="{81802AF2-97F2-4A16-8A14-0BCD0BFD59EB}"/>
              </a:ext>
            </a:extLst>
          </p:cNvPr>
          <p:cNvPicPr/>
          <p:nvPr/>
        </p:nvPicPr>
        <p:blipFill>
          <a:blip r:embed="rId3"/>
          <a:stretch>
            <a:fillRect/>
          </a:stretch>
        </p:blipFill>
        <p:spPr>
          <a:xfrm>
            <a:off x="4925684" y="1133605"/>
            <a:ext cx="6051879" cy="3261591"/>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311778B2-DB42-4664-A16E-8A3B35F96AEA}"/>
                  </a:ext>
                </a:extLst>
              </p:cNvPr>
              <p:cNvSpPr txBox="1"/>
              <p:nvPr/>
            </p:nvSpPr>
            <p:spPr>
              <a:xfrm>
                <a:off x="4806592" y="4494156"/>
                <a:ext cx="6703828" cy="1115947"/>
              </a:xfrm>
              <a:prstGeom prst="rect">
                <a:avLst/>
              </a:prstGeom>
              <a:noFill/>
            </p:spPr>
            <p:txBody>
              <a:bodyPr wrap="square">
                <a:spAutoFit/>
              </a:bodyPr>
              <a:lstStyle/>
              <a:p>
                <a:pPr marL="0" marR="0" indent="0" algn="ctr">
                  <a:lnSpc>
                    <a:spcPct val="200000"/>
                  </a:lnSpc>
                  <a:spcBef>
                    <a:spcPts val="0"/>
                  </a:spcBef>
                  <a:spcAft>
                    <a:spcPts val="0"/>
                  </a:spcAft>
                </a:pPr>
                <a14:m>
                  <m:oMathPara xmlns:m="http://schemas.openxmlformats.org/officeDocument/2006/math">
                    <m:oMathParaPr>
                      <m:jc m:val="centerGroup"/>
                    </m:oMathParaPr>
                    <m:oMath xmlns:m="http://schemas.openxmlformats.org/officeDocument/2006/math">
                      <m:r>
                        <a:rPr lang="en-US" sz="1800" b="1" i="1" kern="1200" smtClean="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𝑴</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oMath>
                  </m:oMathPara>
                </a14:m>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a:p>
                <a:pPr marL="0" marR="0" indent="0" algn="ctr">
                  <a:lnSpc>
                    <a:spcPct val="200000"/>
                  </a:lnSpc>
                  <a:spcBef>
                    <a:spcPts val="0"/>
                  </a:spcBef>
                  <a:spcAft>
                    <a:spcPts val="0"/>
                  </a:spcAft>
                </a:pPr>
                <a14:m>
                  <m:oMath xmlns:m="http://schemas.openxmlformats.org/officeDocument/2006/math">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𝑨</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d>
                      <m:d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d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𝑪</m:t>
                        </m:r>
                      </m:e>
                    </m:d>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Sub>
                      <m:sSubPr>
                        <m:ctrlP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ctrlPr>
                      </m:sSubPr>
                      <m:e>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𝟎</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𝟓</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𝒍𝒐𝒈</m:t>
                        </m:r>
                      </m:e>
                      <m:sub>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𝟐</m:t>
                        </m:r>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 </m:t>
                        </m:r>
                      </m:sub>
                    </m:sSub>
                    <m:r>
                      <a:rPr lang="en-US" sz="1800"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m:t>
                    </m:r>
                    <m:r>
                      <a:rPr lang="en-US" sz="1800" b="1" i="1" kern="1200">
                        <a:solidFill>
                          <a:srgbClr val="000000"/>
                        </a:solidFill>
                        <a:effectLst/>
                        <a:latin typeface="Cambria Math" panose="02040503050406030204" pitchFamily="18" charset="0"/>
                        <a:ea typeface="SimSun" panose="02010600030101010101" pitchFamily="2" charset="-122"/>
                        <a:cs typeface="Times New Roman" panose="02020603050405020304" pitchFamily="18" charset="0"/>
                      </a:rPr>
                      <m:t>𝑩𝑪</m:t>
                    </m:r>
                  </m:oMath>
                </a14:m>
                <a:r>
                  <a:rPr lang="en-US" sz="18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a:t>
                </a:r>
                <a:endParaRPr lang="en-US" sz="14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endParaRPr>
              </a:p>
            </p:txBody>
          </p:sp>
        </mc:Choice>
        <mc:Fallback xmlns="">
          <p:sp>
            <p:nvSpPr>
              <p:cNvPr id="12" name="TextBox 11">
                <a:extLst>
                  <a:ext uri="{FF2B5EF4-FFF2-40B4-BE49-F238E27FC236}">
                    <a16:creationId xmlns:a16="http://schemas.microsoft.com/office/drawing/2014/main" id="{311778B2-DB42-4664-A16E-8A3B35F96AEA}"/>
                  </a:ext>
                </a:extLst>
              </p:cNvPr>
              <p:cNvSpPr txBox="1">
                <a:spLocks noRot="1" noChangeAspect="1" noMove="1" noResize="1" noEditPoints="1" noAdjustHandles="1" noChangeArrowheads="1" noChangeShapeType="1" noTextEdit="1"/>
              </p:cNvSpPr>
              <p:nvPr/>
            </p:nvSpPr>
            <p:spPr>
              <a:xfrm>
                <a:off x="4806592" y="4494156"/>
                <a:ext cx="6703828" cy="1115947"/>
              </a:xfrm>
              <a:prstGeom prst="rect">
                <a:avLst/>
              </a:prstGeom>
              <a:blipFill>
                <a:blip r:embed="rId4"/>
                <a:stretch>
                  <a:fillRect b="-8197"/>
                </a:stretch>
              </a:blipFill>
            </p:spPr>
            <p:txBody>
              <a:bodyPr/>
              <a:lstStyle/>
              <a:p>
                <a:r>
                  <a:rPr lang="en-US">
                    <a:noFill/>
                  </a:rPr>
                  <a:t> </a:t>
                </a:r>
              </a:p>
            </p:txBody>
          </p:sp>
        </mc:Fallback>
      </mc:AlternateContent>
      <p:pic>
        <p:nvPicPr>
          <p:cNvPr id="8" name="Picture 7">
            <a:extLst>
              <a:ext uri="{FF2B5EF4-FFF2-40B4-BE49-F238E27FC236}">
                <a16:creationId xmlns:a16="http://schemas.microsoft.com/office/drawing/2014/main" id="{F4DA4FA6-ACEF-4356-8AA4-B6B01DA4647F}"/>
              </a:ext>
            </a:extLst>
          </p:cNvPr>
          <p:cNvPicPr/>
          <p:nvPr/>
        </p:nvPicPr>
        <p:blipFill>
          <a:blip r:embed="rId5"/>
          <a:stretch>
            <a:fillRect/>
          </a:stretch>
        </p:blipFill>
        <p:spPr>
          <a:xfrm>
            <a:off x="687162" y="1133605"/>
            <a:ext cx="3740984" cy="2136777"/>
          </a:xfrm>
          <a:prstGeom prst="rect">
            <a:avLst/>
          </a:prstGeom>
        </p:spPr>
      </p:pic>
      <p:pic>
        <p:nvPicPr>
          <p:cNvPr id="9" name="Picture 8">
            <a:extLst>
              <a:ext uri="{FF2B5EF4-FFF2-40B4-BE49-F238E27FC236}">
                <a16:creationId xmlns:a16="http://schemas.microsoft.com/office/drawing/2014/main" id="{3A326629-9C31-4360-807C-28996B18CDC8}"/>
              </a:ext>
            </a:extLst>
          </p:cNvPr>
          <p:cNvPicPr/>
          <p:nvPr/>
        </p:nvPicPr>
        <p:blipFill>
          <a:blip r:embed="rId6"/>
          <a:stretch>
            <a:fillRect/>
          </a:stretch>
        </p:blipFill>
        <p:spPr>
          <a:xfrm>
            <a:off x="1214437" y="3429000"/>
            <a:ext cx="3064880" cy="2719976"/>
          </a:xfrm>
          <a:prstGeom prst="rect">
            <a:avLst/>
          </a:prstGeom>
        </p:spPr>
      </p:pic>
      <p:sp>
        <p:nvSpPr>
          <p:cNvPr id="4" name="Rectangle: Rounded Corners 3">
            <a:extLst>
              <a:ext uri="{FF2B5EF4-FFF2-40B4-BE49-F238E27FC236}">
                <a16:creationId xmlns:a16="http://schemas.microsoft.com/office/drawing/2014/main" id="{80C03C4D-D50E-41B4-AD5E-B26AC51CA2EF}"/>
              </a:ext>
            </a:extLst>
          </p:cNvPr>
          <p:cNvSpPr/>
          <p:nvPr/>
        </p:nvSpPr>
        <p:spPr>
          <a:xfrm>
            <a:off x="5905263" y="1440867"/>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Rounded Corners 12">
            <a:extLst>
              <a:ext uri="{FF2B5EF4-FFF2-40B4-BE49-F238E27FC236}">
                <a16:creationId xmlns:a16="http://schemas.microsoft.com/office/drawing/2014/main" id="{DF182126-9D85-4B05-B58A-DF9FAB5B11B3}"/>
              </a:ext>
            </a:extLst>
          </p:cNvPr>
          <p:cNvSpPr/>
          <p:nvPr/>
        </p:nvSpPr>
        <p:spPr>
          <a:xfrm>
            <a:off x="8610600" y="1473968"/>
            <a:ext cx="94074" cy="2647065"/>
          </a:xfrm>
          <a:prstGeom prst="roundRect">
            <a:avLst/>
          </a:prstGeom>
          <a:noFill/>
          <a:ln w="28575">
            <a:solidFill>
              <a:srgbClr val="AA9767"/>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TextBox 13">
            <a:extLst>
              <a:ext uri="{FF2B5EF4-FFF2-40B4-BE49-F238E27FC236}">
                <a16:creationId xmlns:a16="http://schemas.microsoft.com/office/drawing/2014/main" id="{168F6D6A-95F9-46D1-B052-698F7CC5F39C}"/>
              </a:ext>
            </a:extLst>
          </p:cNvPr>
          <p:cNvSpPr txBox="1"/>
          <p:nvPr/>
        </p:nvSpPr>
        <p:spPr>
          <a:xfrm>
            <a:off x="533400" y="6087339"/>
            <a:ext cx="4851400" cy="646331"/>
          </a:xfrm>
          <a:prstGeom prst="rect">
            <a:avLst/>
          </a:prstGeom>
          <a:noFill/>
        </p:spPr>
        <p:txBody>
          <a:bodyPr wrap="square">
            <a:spAutoFit/>
          </a:bodyPr>
          <a:lstStyle/>
          <a:p>
            <a:r>
              <a:rPr lang="en-US" kern="1200" dirty="0">
                <a:solidFill>
                  <a:srgbClr val="000000"/>
                </a:solidFill>
                <a:effectLst/>
                <a:ea typeface="SimSun" panose="02010600030101010101" pitchFamily="2" charset="-122"/>
              </a:rPr>
              <a:t>NORM: KR(</a:t>
            </a:r>
            <a:r>
              <a:rPr lang="en-US" i="0" dirty="0">
                <a:solidFill>
                  <a:srgbClr val="333333"/>
                </a:solidFill>
                <a:effectLst/>
              </a:rPr>
              <a:t>Knight-Ruiz</a:t>
            </a:r>
            <a:r>
              <a:rPr lang="en-US" kern="1200" dirty="0">
                <a:solidFill>
                  <a:srgbClr val="000000"/>
                </a:solidFill>
                <a:effectLst/>
                <a:ea typeface="SimSun" panose="02010600030101010101" pitchFamily="2" charset="-122"/>
              </a:rPr>
              <a:t>), </a:t>
            </a:r>
            <a:r>
              <a:rPr lang="en-US" i="0" dirty="0">
                <a:solidFill>
                  <a:srgbClr val="333333"/>
                </a:solidFill>
                <a:effectLst/>
              </a:rPr>
              <a:t>ICE, VC(</a:t>
            </a:r>
            <a:r>
              <a:rPr lang="en-US" kern="1200" dirty="0">
                <a:solidFill>
                  <a:srgbClr val="000000"/>
                </a:solidFill>
                <a:effectLst/>
                <a:ea typeface="SimSun" panose="02010600030101010101" pitchFamily="2" charset="-122"/>
              </a:rPr>
              <a:t>vanilla coverage)</a:t>
            </a:r>
          </a:p>
          <a:p>
            <a:r>
              <a:rPr lang="en-US" dirty="0">
                <a:solidFill>
                  <a:srgbClr val="000000"/>
                </a:solidFill>
                <a:ea typeface="SimSun" panose="02010600030101010101" pitchFamily="2" charset="-122"/>
              </a:rPr>
              <a:t>Cannot apply for proper comparison</a:t>
            </a:r>
            <a:endParaRPr lang="en-US" dirty="0"/>
          </a:p>
        </p:txBody>
      </p:sp>
    </p:spTree>
    <p:extLst>
      <p:ext uri="{BB962C8B-B14F-4D97-AF65-F5344CB8AC3E}">
        <p14:creationId xmlns:p14="http://schemas.microsoft.com/office/powerpoint/2010/main" val="239346131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Workflow</a:t>
            </a:r>
            <a:r>
              <a:rPr lang="en-US" sz="3600" dirty="0">
                <a:solidFill>
                  <a:schemeClr val="bg1"/>
                </a:solidFill>
              </a:rPr>
              <a:t> of identifying differential hubs</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33</a:t>
            </a:fld>
            <a:endParaRPr lang="en-US"/>
          </a:p>
        </p:txBody>
      </p:sp>
      <p:grpSp>
        <p:nvGrpSpPr>
          <p:cNvPr id="8" name="Group 7">
            <a:extLst>
              <a:ext uri="{FF2B5EF4-FFF2-40B4-BE49-F238E27FC236}">
                <a16:creationId xmlns:a16="http://schemas.microsoft.com/office/drawing/2014/main" id="{3B7C10EA-7139-4646-9B45-E6FDDB2CB3C5}"/>
              </a:ext>
            </a:extLst>
          </p:cNvPr>
          <p:cNvGrpSpPr/>
          <p:nvPr/>
        </p:nvGrpSpPr>
        <p:grpSpPr>
          <a:xfrm>
            <a:off x="2758771" y="1054553"/>
            <a:ext cx="6958346" cy="5666921"/>
            <a:chOff x="940603" y="822154"/>
            <a:chExt cx="6958346" cy="5666921"/>
          </a:xfrm>
        </p:grpSpPr>
        <p:cxnSp>
          <p:nvCxnSpPr>
            <p:cNvPr id="9" name="直接连接符 56">
              <a:extLst>
                <a:ext uri="{FF2B5EF4-FFF2-40B4-BE49-F238E27FC236}">
                  <a16:creationId xmlns:a16="http://schemas.microsoft.com/office/drawing/2014/main" id="{5AD775E1-A1AF-4656-BA2D-67C647BBFC92}"/>
                </a:ext>
              </a:extLst>
            </p:cNvPr>
            <p:cNvCxnSpPr/>
            <p:nvPr/>
          </p:nvCxnSpPr>
          <p:spPr>
            <a:xfrm>
              <a:off x="1047983" y="4370216"/>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0" name="椭圆 57">
              <a:extLst>
                <a:ext uri="{FF2B5EF4-FFF2-40B4-BE49-F238E27FC236}">
                  <a16:creationId xmlns:a16="http://schemas.microsoft.com/office/drawing/2014/main" id="{3EAD03E7-0EBD-4A90-A4E3-F6193CB407D7}"/>
                </a:ext>
              </a:extLst>
            </p:cNvPr>
            <p:cNvSpPr/>
            <p:nvPr/>
          </p:nvSpPr>
          <p:spPr>
            <a:xfrm>
              <a:off x="1793571" y="2822771"/>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58">
              <a:extLst>
                <a:ext uri="{FF2B5EF4-FFF2-40B4-BE49-F238E27FC236}">
                  <a16:creationId xmlns:a16="http://schemas.microsoft.com/office/drawing/2014/main" id="{272B73EC-BCB2-4BD8-931E-5372CB2BBA2C}"/>
                </a:ext>
              </a:extLst>
            </p:cNvPr>
            <p:cNvSpPr/>
            <p:nvPr/>
          </p:nvSpPr>
          <p:spPr>
            <a:xfrm>
              <a:off x="1910800"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59">
              <a:extLst>
                <a:ext uri="{FF2B5EF4-FFF2-40B4-BE49-F238E27FC236}">
                  <a16:creationId xmlns:a16="http://schemas.microsoft.com/office/drawing/2014/main" id="{44AD0360-13DA-47CB-AF51-5E5E943EA840}"/>
                </a:ext>
              </a:extLst>
            </p:cNvPr>
            <p:cNvSpPr/>
            <p:nvPr/>
          </p:nvSpPr>
          <p:spPr>
            <a:xfrm>
              <a:off x="2037408" y="277654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60">
              <a:extLst>
                <a:ext uri="{FF2B5EF4-FFF2-40B4-BE49-F238E27FC236}">
                  <a16:creationId xmlns:a16="http://schemas.microsoft.com/office/drawing/2014/main" id="{7CCD0E5C-1E18-4A82-B2BC-700BAEC23CBE}"/>
                </a:ext>
              </a:extLst>
            </p:cNvPr>
            <p:cNvSpPr/>
            <p:nvPr/>
          </p:nvSpPr>
          <p:spPr>
            <a:xfrm>
              <a:off x="2100712" y="2631180"/>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61">
              <a:extLst>
                <a:ext uri="{FF2B5EF4-FFF2-40B4-BE49-F238E27FC236}">
                  <a16:creationId xmlns:a16="http://schemas.microsoft.com/office/drawing/2014/main" id="{F907B0BA-6A69-4F95-B2F5-90E12E159E50}"/>
                </a:ext>
              </a:extLst>
            </p:cNvPr>
            <p:cNvSpPr/>
            <p:nvPr/>
          </p:nvSpPr>
          <p:spPr>
            <a:xfrm>
              <a:off x="2290624" y="27422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62">
              <a:extLst>
                <a:ext uri="{FF2B5EF4-FFF2-40B4-BE49-F238E27FC236}">
                  <a16:creationId xmlns:a16="http://schemas.microsoft.com/office/drawing/2014/main" id="{37C0BF82-3806-498E-AF29-7BA7F69EABCB}"/>
                </a:ext>
              </a:extLst>
            </p:cNvPr>
            <p:cNvSpPr/>
            <p:nvPr/>
          </p:nvSpPr>
          <p:spPr>
            <a:xfrm>
              <a:off x="2328137" y="2567876"/>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63">
              <a:extLst>
                <a:ext uri="{FF2B5EF4-FFF2-40B4-BE49-F238E27FC236}">
                  <a16:creationId xmlns:a16="http://schemas.microsoft.com/office/drawing/2014/main" id="{42170575-EC62-4A0F-9FFF-3AB0E57E1625}"/>
                </a:ext>
              </a:extLst>
            </p:cNvPr>
            <p:cNvSpPr/>
            <p:nvPr/>
          </p:nvSpPr>
          <p:spPr>
            <a:xfrm>
              <a:off x="1934246" y="24975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64">
              <a:extLst>
                <a:ext uri="{FF2B5EF4-FFF2-40B4-BE49-F238E27FC236}">
                  <a16:creationId xmlns:a16="http://schemas.microsoft.com/office/drawing/2014/main" id="{21600870-3298-49B6-85DF-2422861284CC}"/>
                </a:ext>
              </a:extLst>
            </p:cNvPr>
            <p:cNvSpPr/>
            <p:nvPr/>
          </p:nvSpPr>
          <p:spPr>
            <a:xfrm>
              <a:off x="2107744" y="241514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65">
              <a:extLst>
                <a:ext uri="{FF2B5EF4-FFF2-40B4-BE49-F238E27FC236}">
                  <a16:creationId xmlns:a16="http://schemas.microsoft.com/office/drawing/2014/main" id="{D387BD94-339E-431F-B15E-753DFFBC27D1}"/>
                </a:ext>
              </a:extLst>
            </p:cNvPr>
            <p:cNvSpPr/>
            <p:nvPr/>
          </p:nvSpPr>
          <p:spPr>
            <a:xfrm>
              <a:off x="1686892" y="262414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66">
              <a:extLst>
                <a:ext uri="{FF2B5EF4-FFF2-40B4-BE49-F238E27FC236}">
                  <a16:creationId xmlns:a16="http://schemas.microsoft.com/office/drawing/2014/main" id="{ECEC9DB1-7A2F-4832-BC8D-ECBA2A03AC08}"/>
                </a:ext>
              </a:extLst>
            </p:cNvPr>
            <p:cNvSpPr/>
            <p:nvPr/>
          </p:nvSpPr>
          <p:spPr>
            <a:xfrm>
              <a:off x="1716786" y="2449475"/>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椭圆 86">
              <a:extLst>
                <a:ext uri="{FF2B5EF4-FFF2-40B4-BE49-F238E27FC236}">
                  <a16:creationId xmlns:a16="http://schemas.microsoft.com/office/drawing/2014/main" id="{66C38342-AA31-4B0E-97D5-4476B7CA0988}"/>
                </a:ext>
              </a:extLst>
            </p:cNvPr>
            <p:cNvSpPr/>
            <p:nvPr/>
          </p:nvSpPr>
          <p:spPr>
            <a:xfrm>
              <a:off x="1910801" y="230586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87">
              <a:extLst>
                <a:ext uri="{FF2B5EF4-FFF2-40B4-BE49-F238E27FC236}">
                  <a16:creationId xmlns:a16="http://schemas.microsoft.com/office/drawing/2014/main" id="{A80311B4-F6D1-4B79-AE26-A2495C806E95}"/>
                </a:ext>
              </a:extLst>
            </p:cNvPr>
            <p:cNvSpPr/>
            <p:nvPr/>
          </p:nvSpPr>
          <p:spPr>
            <a:xfrm>
              <a:off x="2332238" y="238851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椭圆 88">
              <a:extLst>
                <a:ext uri="{FF2B5EF4-FFF2-40B4-BE49-F238E27FC236}">
                  <a16:creationId xmlns:a16="http://schemas.microsoft.com/office/drawing/2014/main" id="{5874B74A-F4C1-4BB1-9119-24E7B77AE001}"/>
                </a:ext>
              </a:extLst>
            </p:cNvPr>
            <p:cNvSpPr/>
            <p:nvPr/>
          </p:nvSpPr>
          <p:spPr>
            <a:xfrm>
              <a:off x="2494603" y="264993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89">
              <a:extLst>
                <a:ext uri="{FF2B5EF4-FFF2-40B4-BE49-F238E27FC236}">
                  <a16:creationId xmlns:a16="http://schemas.microsoft.com/office/drawing/2014/main" id="{0F275209-2FDB-40CD-A660-9067B158C41D}"/>
                </a:ext>
              </a:extLst>
            </p:cNvPr>
            <p:cNvSpPr/>
            <p:nvPr/>
          </p:nvSpPr>
          <p:spPr>
            <a:xfrm>
              <a:off x="1433676" y="2680417"/>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椭圆 90">
              <a:extLst>
                <a:ext uri="{FF2B5EF4-FFF2-40B4-BE49-F238E27FC236}">
                  <a16:creationId xmlns:a16="http://schemas.microsoft.com/office/drawing/2014/main" id="{2BF25358-6418-4F77-B6FF-A0A10BF1904B}"/>
                </a:ext>
              </a:extLst>
            </p:cNvPr>
            <p:cNvSpPr/>
            <p:nvPr/>
          </p:nvSpPr>
          <p:spPr>
            <a:xfrm>
              <a:off x="1927207" y="2246120"/>
              <a:ext cx="726834" cy="75605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箭头连接符 91">
              <a:extLst>
                <a:ext uri="{FF2B5EF4-FFF2-40B4-BE49-F238E27FC236}">
                  <a16:creationId xmlns:a16="http://schemas.microsoft.com/office/drawing/2014/main" id="{8D648D47-BEF5-4B84-9DF5-9391ECDB6102}"/>
                </a:ext>
              </a:extLst>
            </p:cNvPr>
            <p:cNvCxnSpPr/>
            <p:nvPr/>
          </p:nvCxnSpPr>
          <p:spPr>
            <a:xfrm>
              <a:off x="2834580" y="2680417"/>
              <a:ext cx="115355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6" name="椭圆 92">
              <a:extLst>
                <a:ext uri="{FF2B5EF4-FFF2-40B4-BE49-F238E27FC236}">
                  <a16:creationId xmlns:a16="http://schemas.microsoft.com/office/drawing/2014/main" id="{E8F276DF-AFA6-4C31-BB23-D7B29C405A2F}"/>
                </a:ext>
              </a:extLst>
            </p:cNvPr>
            <p:cNvSpPr/>
            <p:nvPr/>
          </p:nvSpPr>
          <p:spPr>
            <a:xfrm>
              <a:off x="1360410" y="2471079"/>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椭圆 93">
              <a:extLst>
                <a:ext uri="{FF2B5EF4-FFF2-40B4-BE49-F238E27FC236}">
                  <a16:creationId xmlns:a16="http://schemas.microsoft.com/office/drawing/2014/main" id="{D9B84F2C-74EF-419A-804E-0E585E5E9A74}"/>
                </a:ext>
              </a:extLst>
            </p:cNvPr>
            <p:cNvSpPr/>
            <p:nvPr/>
          </p:nvSpPr>
          <p:spPr>
            <a:xfrm>
              <a:off x="1566733" y="2381983"/>
              <a:ext cx="126608" cy="12660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椭圆 94">
              <a:extLst>
                <a:ext uri="{FF2B5EF4-FFF2-40B4-BE49-F238E27FC236}">
                  <a16:creationId xmlns:a16="http://schemas.microsoft.com/office/drawing/2014/main" id="{D73E736E-5C63-425C-AC7B-8DD4E3F79570}"/>
                </a:ext>
              </a:extLst>
            </p:cNvPr>
            <p:cNvSpPr/>
            <p:nvPr/>
          </p:nvSpPr>
          <p:spPr>
            <a:xfrm>
              <a:off x="4251900" y="2415145"/>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95">
              <a:extLst>
                <a:ext uri="{FF2B5EF4-FFF2-40B4-BE49-F238E27FC236}">
                  <a16:creationId xmlns:a16="http://schemas.microsoft.com/office/drawing/2014/main" id="{D60DB297-76A9-41B6-88C6-C097B4E20A44}"/>
                </a:ext>
              </a:extLst>
            </p:cNvPr>
            <p:cNvSpPr/>
            <p:nvPr/>
          </p:nvSpPr>
          <p:spPr>
            <a:xfrm>
              <a:off x="4249549" y="2742217"/>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96">
              <a:extLst>
                <a:ext uri="{FF2B5EF4-FFF2-40B4-BE49-F238E27FC236}">
                  <a16:creationId xmlns:a16="http://schemas.microsoft.com/office/drawing/2014/main" id="{17E5B3C7-8A47-454E-93CA-AA1EBF9B77FD}"/>
                </a:ext>
              </a:extLst>
            </p:cNvPr>
            <p:cNvSpPr/>
            <p:nvPr/>
          </p:nvSpPr>
          <p:spPr>
            <a:xfrm>
              <a:off x="4556700" y="2553810"/>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97">
              <a:extLst>
                <a:ext uri="{FF2B5EF4-FFF2-40B4-BE49-F238E27FC236}">
                  <a16:creationId xmlns:a16="http://schemas.microsoft.com/office/drawing/2014/main" id="{A268F176-A2A3-4A8D-84AD-AEE5D61AA116}"/>
                </a:ext>
              </a:extLst>
            </p:cNvPr>
            <p:cNvSpPr/>
            <p:nvPr/>
          </p:nvSpPr>
          <p:spPr>
            <a:xfrm>
              <a:off x="4556700" y="2303272"/>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椭圆 98">
              <a:extLst>
                <a:ext uri="{FF2B5EF4-FFF2-40B4-BE49-F238E27FC236}">
                  <a16:creationId xmlns:a16="http://schemas.microsoft.com/office/drawing/2014/main" id="{F499B47B-0C57-4F26-82FB-0A53F8320CE5}"/>
                </a:ext>
              </a:extLst>
            </p:cNvPr>
            <p:cNvSpPr/>
            <p:nvPr/>
          </p:nvSpPr>
          <p:spPr>
            <a:xfrm>
              <a:off x="4816952" y="243791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椭圆 99">
              <a:extLst>
                <a:ext uri="{FF2B5EF4-FFF2-40B4-BE49-F238E27FC236}">
                  <a16:creationId xmlns:a16="http://schemas.microsoft.com/office/drawing/2014/main" id="{A9215347-BB3C-43D6-A17B-D6C47E9FF8C6}"/>
                </a:ext>
              </a:extLst>
            </p:cNvPr>
            <p:cNvSpPr/>
            <p:nvPr/>
          </p:nvSpPr>
          <p:spPr>
            <a:xfrm>
              <a:off x="4816952" y="2674052"/>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椭圆 100">
              <a:extLst>
                <a:ext uri="{FF2B5EF4-FFF2-40B4-BE49-F238E27FC236}">
                  <a16:creationId xmlns:a16="http://schemas.microsoft.com/office/drawing/2014/main" id="{11244BCD-F672-4773-83F8-F95FBBC8E6AC}"/>
                </a:ext>
              </a:extLst>
            </p:cNvPr>
            <p:cNvSpPr/>
            <p:nvPr/>
          </p:nvSpPr>
          <p:spPr>
            <a:xfrm>
              <a:off x="4816952" y="2223218"/>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101">
              <a:extLst>
                <a:ext uri="{FF2B5EF4-FFF2-40B4-BE49-F238E27FC236}">
                  <a16:creationId xmlns:a16="http://schemas.microsoft.com/office/drawing/2014/main" id="{6CBAE1E2-905B-4E32-B12A-3DB1586AE379}"/>
                </a:ext>
              </a:extLst>
            </p:cNvPr>
            <p:cNvSpPr/>
            <p:nvPr/>
          </p:nvSpPr>
          <p:spPr>
            <a:xfrm>
              <a:off x="5058448" y="2366576"/>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椭圆 102">
              <a:extLst>
                <a:ext uri="{FF2B5EF4-FFF2-40B4-BE49-F238E27FC236}">
                  <a16:creationId xmlns:a16="http://schemas.microsoft.com/office/drawing/2014/main" id="{AA32C61B-A521-4ABC-9647-9C8C07FFB752}"/>
                </a:ext>
              </a:extLst>
            </p:cNvPr>
            <p:cNvSpPr/>
            <p:nvPr/>
          </p:nvSpPr>
          <p:spPr>
            <a:xfrm>
              <a:off x="5121752" y="2648769"/>
              <a:ext cx="126608" cy="126608"/>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椭圆 103">
              <a:extLst>
                <a:ext uri="{FF2B5EF4-FFF2-40B4-BE49-F238E27FC236}">
                  <a16:creationId xmlns:a16="http://schemas.microsoft.com/office/drawing/2014/main" id="{4BB5298E-5D8C-4CF8-BEC3-BF947DC763E8}"/>
                </a:ext>
              </a:extLst>
            </p:cNvPr>
            <p:cNvSpPr/>
            <p:nvPr/>
          </p:nvSpPr>
          <p:spPr>
            <a:xfrm>
              <a:off x="4556700" y="2822771"/>
              <a:ext cx="126608" cy="126608"/>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cxnSp>
          <p:nvCxnSpPr>
            <p:cNvPr id="38" name="直接连接符 104">
              <a:extLst>
                <a:ext uri="{FF2B5EF4-FFF2-40B4-BE49-F238E27FC236}">
                  <a16:creationId xmlns:a16="http://schemas.microsoft.com/office/drawing/2014/main" id="{2EDF31E9-E67D-496B-B3E6-A3033EB66C7D}"/>
                </a:ext>
              </a:extLst>
            </p:cNvPr>
            <p:cNvCxnSpPr/>
            <p:nvPr/>
          </p:nvCxnSpPr>
          <p:spPr>
            <a:xfrm>
              <a:off x="23093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105">
              <a:extLst>
                <a:ext uri="{FF2B5EF4-FFF2-40B4-BE49-F238E27FC236}">
                  <a16:creationId xmlns:a16="http://schemas.microsoft.com/office/drawing/2014/main" id="{264140A6-C1F2-42BC-8BF2-E820C7F032AD}"/>
                </a:ext>
              </a:extLst>
            </p:cNvPr>
            <p:cNvCxnSpPr/>
            <p:nvPr/>
          </p:nvCxnSpPr>
          <p:spPr>
            <a:xfrm>
              <a:off x="4734891"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106">
              <a:extLst>
                <a:ext uri="{FF2B5EF4-FFF2-40B4-BE49-F238E27FC236}">
                  <a16:creationId xmlns:a16="http://schemas.microsoft.com/office/drawing/2014/main" id="{252ABB33-011D-4766-92E5-F4431AE028F4}"/>
                </a:ext>
              </a:extLst>
            </p:cNvPr>
            <p:cNvCxnSpPr/>
            <p:nvPr/>
          </p:nvCxnSpPr>
          <p:spPr>
            <a:xfrm>
              <a:off x="3411355"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107">
              <a:extLst>
                <a:ext uri="{FF2B5EF4-FFF2-40B4-BE49-F238E27FC236}">
                  <a16:creationId xmlns:a16="http://schemas.microsoft.com/office/drawing/2014/main" id="{45921EB5-EAA4-4B47-9CE5-865ACA3379DB}"/>
                </a:ext>
              </a:extLst>
            </p:cNvPr>
            <p:cNvCxnSpPr/>
            <p:nvPr/>
          </p:nvCxnSpPr>
          <p:spPr>
            <a:xfrm>
              <a:off x="2834580"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直接连接符 108">
              <a:extLst>
                <a:ext uri="{FF2B5EF4-FFF2-40B4-BE49-F238E27FC236}">
                  <a16:creationId xmlns:a16="http://schemas.microsoft.com/office/drawing/2014/main" id="{20B9B7CD-2123-4014-AFF4-F929767A6885}"/>
                </a:ext>
              </a:extLst>
            </p:cNvPr>
            <p:cNvCxnSpPr/>
            <p:nvPr/>
          </p:nvCxnSpPr>
          <p:spPr>
            <a:xfrm>
              <a:off x="5943534" y="4370216"/>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直接箭头连接符 109">
              <a:extLst>
                <a:ext uri="{FF2B5EF4-FFF2-40B4-BE49-F238E27FC236}">
                  <a16:creationId xmlns:a16="http://schemas.microsoft.com/office/drawing/2014/main" id="{42D4ACE3-03C4-4797-B40B-2E669FD82349}"/>
                </a:ext>
              </a:extLst>
            </p:cNvPr>
            <p:cNvCxnSpPr/>
            <p:nvPr/>
          </p:nvCxnSpPr>
          <p:spPr>
            <a:xfrm flipH="1">
              <a:off x="3125309" y="2903154"/>
              <a:ext cx="989431" cy="112943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110">
              <a:extLst>
                <a:ext uri="{FF2B5EF4-FFF2-40B4-BE49-F238E27FC236}">
                  <a16:creationId xmlns:a16="http://schemas.microsoft.com/office/drawing/2014/main" id="{2C9517BA-FDDA-4B5E-929D-8FD9666AE2D4}"/>
                </a:ext>
              </a:extLst>
            </p:cNvPr>
            <p:cNvCxnSpPr>
              <a:cxnSpLocks/>
            </p:cNvCxnSpPr>
            <p:nvPr/>
          </p:nvCxnSpPr>
          <p:spPr>
            <a:xfrm>
              <a:off x="4330444" y="3001124"/>
              <a:ext cx="549811" cy="104570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箭头连接符 111">
              <a:extLst>
                <a:ext uri="{FF2B5EF4-FFF2-40B4-BE49-F238E27FC236}">
                  <a16:creationId xmlns:a16="http://schemas.microsoft.com/office/drawing/2014/main" id="{90A30B08-DFF8-47B9-8B37-ED4E2EFA4298}"/>
                </a:ext>
              </a:extLst>
            </p:cNvPr>
            <p:cNvCxnSpPr>
              <a:cxnSpLocks/>
            </p:cNvCxnSpPr>
            <p:nvPr/>
          </p:nvCxnSpPr>
          <p:spPr>
            <a:xfrm>
              <a:off x="4729028" y="3011260"/>
              <a:ext cx="1323529" cy="11547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46" name="组合 112">
              <a:extLst>
                <a:ext uri="{FF2B5EF4-FFF2-40B4-BE49-F238E27FC236}">
                  <a16:creationId xmlns:a16="http://schemas.microsoft.com/office/drawing/2014/main" id="{77BABD2E-8989-4C8C-BBEA-788D717D4B59}"/>
                </a:ext>
              </a:extLst>
            </p:cNvPr>
            <p:cNvGrpSpPr/>
            <p:nvPr/>
          </p:nvGrpSpPr>
          <p:grpSpPr>
            <a:xfrm>
              <a:off x="2349239" y="4599333"/>
              <a:ext cx="1352845" cy="0"/>
              <a:chOff x="8027014" y="2911210"/>
              <a:chExt cx="1352845" cy="0"/>
            </a:xfrm>
          </p:grpSpPr>
          <p:cxnSp>
            <p:nvCxnSpPr>
              <p:cNvPr id="94" name="直接连接符 113">
                <a:extLst>
                  <a:ext uri="{FF2B5EF4-FFF2-40B4-BE49-F238E27FC236}">
                    <a16:creationId xmlns:a16="http://schemas.microsoft.com/office/drawing/2014/main" id="{B3CBC907-73BA-4A47-9FEB-0806A75E48D4}"/>
                  </a:ext>
                </a:extLst>
              </p:cNvPr>
              <p:cNvCxnSpPr/>
              <p:nvPr/>
            </p:nvCxnSpPr>
            <p:spPr>
              <a:xfrm>
                <a:off x="8857572" y="2911210"/>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95" name="组合 114">
                <a:extLst>
                  <a:ext uri="{FF2B5EF4-FFF2-40B4-BE49-F238E27FC236}">
                    <a16:creationId xmlns:a16="http://schemas.microsoft.com/office/drawing/2014/main" id="{49209A51-14BE-4309-8E29-86DAD7B6E1DA}"/>
                  </a:ext>
                </a:extLst>
              </p:cNvPr>
              <p:cNvGrpSpPr/>
              <p:nvPr/>
            </p:nvGrpSpPr>
            <p:grpSpPr>
              <a:xfrm>
                <a:off x="8027014" y="2911210"/>
                <a:ext cx="1352845" cy="0"/>
                <a:chOff x="4207307" y="4943475"/>
                <a:chExt cx="1352845" cy="0"/>
              </a:xfrm>
            </p:grpSpPr>
            <p:cxnSp>
              <p:nvCxnSpPr>
                <p:cNvPr id="96" name="直接连接符 115">
                  <a:extLst>
                    <a:ext uri="{FF2B5EF4-FFF2-40B4-BE49-F238E27FC236}">
                      <a16:creationId xmlns:a16="http://schemas.microsoft.com/office/drawing/2014/main" id="{8BCB1F17-F4B4-48E4-99E9-A874FD2013EF}"/>
                    </a:ext>
                  </a:extLst>
                </p:cNvPr>
                <p:cNvCxnSpPr/>
                <p:nvPr/>
              </p:nvCxnSpPr>
              <p:spPr>
                <a:xfrm>
                  <a:off x="420730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7" name="直接连接符 116">
                  <a:extLst>
                    <a:ext uri="{FF2B5EF4-FFF2-40B4-BE49-F238E27FC236}">
                      <a16:creationId xmlns:a16="http://schemas.microsoft.com/office/drawing/2014/main" id="{DFA2FC0C-5248-47FE-A8B8-864A48C72D4F}"/>
                    </a:ext>
                  </a:extLst>
                </p:cNvPr>
                <p:cNvCxnSpPr/>
                <p:nvPr/>
              </p:nvCxnSpPr>
              <p:spPr>
                <a:xfrm>
                  <a:off x="4458177"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直接连接符 117">
                  <a:extLst>
                    <a:ext uri="{FF2B5EF4-FFF2-40B4-BE49-F238E27FC236}">
                      <a16:creationId xmlns:a16="http://schemas.microsoft.com/office/drawing/2014/main" id="{854AF1BB-0172-48DF-AE69-93857FA08BEF}"/>
                    </a:ext>
                  </a:extLst>
                </p:cNvPr>
                <p:cNvCxnSpPr/>
                <p:nvPr/>
              </p:nvCxnSpPr>
              <p:spPr>
                <a:xfrm>
                  <a:off x="4748906"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直接连接符 118">
                  <a:extLst>
                    <a:ext uri="{FF2B5EF4-FFF2-40B4-BE49-F238E27FC236}">
                      <a16:creationId xmlns:a16="http://schemas.microsoft.com/office/drawing/2014/main" id="{E8C3D291-BF84-450D-9997-E438E4AE7B30}"/>
                    </a:ext>
                  </a:extLst>
                </p:cNvPr>
                <p:cNvCxnSpPr/>
                <p:nvPr/>
              </p:nvCxnSpPr>
              <p:spPr>
                <a:xfrm>
                  <a:off x="5269423" y="4943475"/>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grpSp>
        </p:grpSp>
        <p:cxnSp>
          <p:nvCxnSpPr>
            <p:cNvPr id="47" name="直接连接符 119">
              <a:extLst>
                <a:ext uri="{FF2B5EF4-FFF2-40B4-BE49-F238E27FC236}">
                  <a16:creationId xmlns:a16="http://schemas.microsoft.com/office/drawing/2014/main" id="{086DDA43-98F9-4581-A038-F1FECEA93825}"/>
                </a:ext>
              </a:extLst>
            </p:cNvPr>
            <p:cNvCxnSpPr/>
            <p:nvPr/>
          </p:nvCxnSpPr>
          <p:spPr>
            <a:xfrm>
              <a:off x="4734891"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120">
              <a:extLst>
                <a:ext uri="{FF2B5EF4-FFF2-40B4-BE49-F238E27FC236}">
                  <a16:creationId xmlns:a16="http://schemas.microsoft.com/office/drawing/2014/main" id="{EF33A4FD-B3B7-4CC6-83B3-C2D4FB59ADBE}"/>
                </a:ext>
              </a:extLst>
            </p:cNvPr>
            <p:cNvCxnSpPr/>
            <p:nvPr/>
          </p:nvCxnSpPr>
          <p:spPr>
            <a:xfrm>
              <a:off x="5943533" y="4599333"/>
              <a:ext cx="290729" cy="0"/>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121">
              <a:extLst>
                <a:ext uri="{FF2B5EF4-FFF2-40B4-BE49-F238E27FC236}">
                  <a16:creationId xmlns:a16="http://schemas.microsoft.com/office/drawing/2014/main" id="{A2C9003E-B32A-48F4-8373-2047150B44A9}"/>
                </a:ext>
              </a:extLst>
            </p:cNvPr>
            <p:cNvCxnSpPr/>
            <p:nvPr/>
          </p:nvCxnSpPr>
          <p:spPr>
            <a:xfrm>
              <a:off x="940603" y="822154"/>
              <a:ext cx="6850966" cy="0"/>
            </a:xfrm>
            <a:prstGeom prst="line">
              <a:avLst/>
            </a:prstGeom>
            <a:ln w="76200"/>
          </p:spPr>
          <p:style>
            <a:lnRef idx="1">
              <a:schemeClr val="accent1"/>
            </a:lnRef>
            <a:fillRef idx="0">
              <a:schemeClr val="accent1"/>
            </a:fillRef>
            <a:effectRef idx="0">
              <a:schemeClr val="accent1"/>
            </a:effectRef>
            <a:fontRef idx="minor">
              <a:schemeClr val="tx1"/>
            </a:fontRef>
          </p:style>
        </p:cxnSp>
        <p:cxnSp>
          <p:nvCxnSpPr>
            <p:cNvPr id="50" name="直接连接符 122">
              <a:extLst>
                <a:ext uri="{FF2B5EF4-FFF2-40B4-BE49-F238E27FC236}">
                  <a16:creationId xmlns:a16="http://schemas.microsoft.com/office/drawing/2014/main" id="{4ED2BE8D-10EE-46CA-A518-7F17F431E179}"/>
                </a:ext>
              </a:extLst>
            </p:cNvPr>
            <p:cNvCxnSpPr/>
            <p:nvPr/>
          </p:nvCxnSpPr>
          <p:spPr>
            <a:xfrm>
              <a:off x="9406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1" name="直接连接符 123">
              <a:extLst>
                <a:ext uri="{FF2B5EF4-FFF2-40B4-BE49-F238E27FC236}">
                  <a16:creationId xmlns:a16="http://schemas.microsoft.com/office/drawing/2014/main" id="{77FC2F3A-27F8-4EC7-B8E1-A4FBF883F4E6}"/>
                </a:ext>
              </a:extLst>
            </p:cNvPr>
            <p:cNvCxnSpPr/>
            <p:nvPr/>
          </p:nvCxnSpPr>
          <p:spPr>
            <a:xfrm>
              <a:off x="134165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2" name="直接连接符 124">
              <a:extLst>
                <a:ext uri="{FF2B5EF4-FFF2-40B4-BE49-F238E27FC236}">
                  <a16:creationId xmlns:a16="http://schemas.microsoft.com/office/drawing/2014/main" id="{E88F34F4-9F03-49C3-89F1-F0948460ED6E}"/>
                </a:ext>
              </a:extLst>
            </p:cNvPr>
            <p:cNvCxnSpPr/>
            <p:nvPr/>
          </p:nvCxnSpPr>
          <p:spPr>
            <a:xfrm>
              <a:off x="174667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3" name="直接连接符 125">
              <a:extLst>
                <a:ext uri="{FF2B5EF4-FFF2-40B4-BE49-F238E27FC236}">
                  <a16:creationId xmlns:a16="http://schemas.microsoft.com/office/drawing/2014/main" id="{AC3992EE-A38F-494D-B4AF-00FE40C0B367}"/>
                </a:ext>
              </a:extLst>
            </p:cNvPr>
            <p:cNvCxnSpPr/>
            <p:nvPr/>
          </p:nvCxnSpPr>
          <p:spPr>
            <a:xfrm>
              <a:off x="2145259"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4" name="直接连接符 126">
              <a:extLst>
                <a:ext uri="{FF2B5EF4-FFF2-40B4-BE49-F238E27FC236}">
                  <a16:creationId xmlns:a16="http://schemas.microsoft.com/office/drawing/2014/main" id="{5A033BE8-6B7E-4A4E-8B82-59D41CA7F26E}"/>
                </a:ext>
              </a:extLst>
            </p:cNvPr>
            <p:cNvCxnSpPr/>
            <p:nvPr/>
          </p:nvCxnSpPr>
          <p:spPr>
            <a:xfrm>
              <a:off x="2553817"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5" name="直接连接符 127">
              <a:extLst>
                <a:ext uri="{FF2B5EF4-FFF2-40B4-BE49-F238E27FC236}">
                  <a16:creationId xmlns:a16="http://schemas.microsoft.com/office/drawing/2014/main" id="{A3A510D7-8708-4E46-B162-CC1823D6DC7C}"/>
                </a:ext>
              </a:extLst>
            </p:cNvPr>
            <p:cNvCxnSpPr/>
            <p:nvPr/>
          </p:nvCxnSpPr>
          <p:spPr>
            <a:xfrm>
              <a:off x="296270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6" name="直接连接符 128">
              <a:extLst>
                <a:ext uri="{FF2B5EF4-FFF2-40B4-BE49-F238E27FC236}">
                  <a16:creationId xmlns:a16="http://schemas.microsoft.com/office/drawing/2014/main" id="{3BC3B014-9B8B-454B-8749-47F9F6C3B95A}"/>
                </a:ext>
              </a:extLst>
            </p:cNvPr>
            <p:cNvCxnSpPr/>
            <p:nvPr/>
          </p:nvCxnSpPr>
          <p:spPr>
            <a:xfrm>
              <a:off x="339713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7" name="直接连接符 129">
              <a:extLst>
                <a:ext uri="{FF2B5EF4-FFF2-40B4-BE49-F238E27FC236}">
                  <a16:creationId xmlns:a16="http://schemas.microsoft.com/office/drawing/2014/main" id="{0C80D4D4-892A-4598-BCBE-60C7AC0993D3}"/>
                </a:ext>
              </a:extLst>
            </p:cNvPr>
            <p:cNvCxnSpPr/>
            <p:nvPr/>
          </p:nvCxnSpPr>
          <p:spPr>
            <a:xfrm>
              <a:off x="382401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8" name="直接连接符 130">
              <a:extLst>
                <a:ext uri="{FF2B5EF4-FFF2-40B4-BE49-F238E27FC236}">
                  <a16:creationId xmlns:a16="http://schemas.microsoft.com/office/drawing/2014/main" id="{3B76CCC7-909A-4F50-AD0D-6E8484284B35}"/>
                </a:ext>
              </a:extLst>
            </p:cNvPr>
            <p:cNvCxnSpPr/>
            <p:nvPr/>
          </p:nvCxnSpPr>
          <p:spPr>
            <a:xfrm>
              <a:off x="426597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59" name="直接连接符 131">
              <a:extLst>
                <a:ext uri="{FF2B5EF4-FFF2-40B4-BE49-F238E27FC236}">
                  <a16:creationId xmlns:a16="http://schemas.microsoft.com/office/drawing/2014/main" id="{A3B1E82E-D18E-4C95-A9E7-6CC3964517E0}"/>
                </a:ext>
              </a:extLst>
            </p:cNvPr>
            <p:cNvCxnSpPr/>
            <p:nvPr/>
          </p:nvCxnSpPr>
          <p:spPr>
            <a:xfrm>
              <a:off x="4717652" y="1137285"/>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0" name="直接连接符 132">
              <a:extLst>
                <a:ext uri="{FF2B5EF4-FFF2-40B4-BE49-F238E27FC236}">
                  <a16:creationId xmlns:a16="http://schemas.microsoft.com/office/drawing/2014/main" id="{35BD07D4-D62A-42C2-9913-B86EA73E8054}"/>
                </a:ext>
              </a:extLst>
            </p:cNvPr>
            <p:cNvCxnSpPr/>
            <p:nvPr/>
          </p:nvCxnSpPr>
          <p:spPr>
            <a:xfrm>
              <a:off x="5185056"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1" name="直接连接符 133">
              <a:extLst>
                <a:ext uri="{FF2B5EF4-FFF2-40B4-BE49-F238E27FC236}">
                  <a16:creationId xmlns:a16="http://schemas.microsoft.com/office/drawing/2014/main" id="{E9CAC3DD-9773-44A9-9D38-1176FD9813A6}"/>
                </a:ext>
              </a:extLst>
            </p:cNvPr>
            <p:cNvCxnSpPr/>
            <p:nvPr/>
          </p:nvCxnSpPr>
          <p:spPr>
            <a:xfrm>
              <a:off x="5652804"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2" name="直接连接符 134">
              <a:extLst>
                <a:ext uri="{FF2B5EF4-FFF2-40B4-BE49-F238E27FC236}">
                  <a16:creationId xmlns:a16="http://schemas.microsoft.com/office/drawing/2014/main" id="{EDB7B67B-269D-46D8-AFF6-CBA8D51D2CB2}"/>
                </a:ext>
              </a:extLst>
            </p:cNvPr>
            <p:cNvCxnSpPr/>
            <p:nvPr/>
          </p:nvCxnSpPr>
          <p:spPr>
            <a:xfrm>
              <a:off x="611452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3" name="直接连接符 135">
              <a:extLst>
                <a:ext uri="{FF2B5EF4-FFF2-40B4-BE49-F238E27FC236}">
                  <a16:creationId xmlns:a16="http://schemas.microsoft.com/office/drawing/2014/main" id="{09490220-9D30-45EA-A9AB-8C9323F5F058}"/>
                </a:ext>
              </a:extLst>
            </p:cNvPr>
            <p:cNvCxnSpPr/>
            <p:nvPr/>
          </p:nvCxnSpPr>
          <p:spPr>
            <a:xfrm>
              <a:off x="6575641"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4" name="直接连接符 136">
              <a:extLst>
                <a:ext uri="{FF2B5EF4-FFF2-40B4-BE49-F238E27FC236}">
                  <a16:creationId xmlns:a16="http://schemas.microsoft.com/office/drawing/2014/main" id="{DE4BC128-59AD-4397-BF16-8E3EAEECD5A4}"/>
                </a:ext>
              </a:extLst>
            </p:cNvPr>
            <p:cNvCxnSpPr/>
            <p:nvPr/>
          </p:nvCxnSpPr>
          <p:spPr>
            <a:xfrm>
              <a:off x="6999503"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5" name="直接连接符 137">
              <a:extLst>
                <a:ext uri="{FF2B5EF4-FFF2-40B4-BE49-F238E27FC236}">
                  <a16:creationId xmlns:a16="http://schemas.microsoft.com/office/drawing/2014/main" id="{4289189A-F9BD-4B56-AB6E-2B9D685A98E7}"/>
                </a:ext>
              </a:extLst>
            </p:cNvPr>
            <p:cNvCxnSpPr/>
            <p:nvPr/>
          </p:nvCxnSpPr>
          <p:spPr>
            <a:xfrm>
              <a:off x="7500840" y="1136479"/>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66" name="直接箭头连接符 138">
              <a:extLst>
                <a:ext uri="{FF2B5EF4-FFF2-40B4-BE49-F238E27FC236}">
                  <a16:creationId xmlns:a16="http://schemas.microsoft.com/office/drawing/2014/main" id="{72B59645-DF75-4F7E-BC1D-C4C0845BE235}"/>
                </a:ext>
              </a:extLst>
            </p:cNvPr>
            <p:cNvCxnSpPr/>
            <p:nvPr/>
          </p:nvCxnSpPr>
          <p:spPr>
            <a:xfrm flipH="1">
              <a:off x="2227320" y="1259498"/>
              <a:ext cx="100817" cy="85725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67" name="文本框 139">
              <a:extLst>
                <a:ext uri="{FF2B5EF4-FFF2-40B4-BE49-F238E27FC236}">
                  <a16:creationId xmlns:a16="http://schemas.microsoft.com/office/drawing/2014/main" id="{1D68CCB6-029E-46D1-9678-10D09EBBF1D5}"/>
                </a:ext>
              </a:extLst>
            </p:cNvPr>
            <p:cNvSpPr txBox="1"/>
            <p:nvPr/>
          </p:nvSpPr>
          <p:spPr>
            <a:xfrm>
              <a:off x="2795959" y="2277219"/>
              <a:ext cx="13340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Community</a:t>
              </a:r>
              <a:endParaRPr lang="zh-CN" altLang="en-US" dirty="0">
                <a:latin typeface="Times New Roman" panose="02020603050405020304" pitchFamily="18" charset="0"/>
                <a:cs typeface="Times New Roman" panose="02020603050405020304" pitchFamily="18" charset="0"/>
              </a:endParaRPr>
            </a:p>
          </p:txBody>
        </p:sp>
        <p:sp>
          <p:nvSpPr>
            <p:cNvPr id="68" name="文本框 140">
              <a:extLst>
                <a:ext uri="{FF2B5EF4-FFF2-40B4-BE49-F238E27FC236}">
                  <a16:creationId xmlns:a16="http://schemas.microsoft.com/office/drawing/2014/main" id="{4F0876D4-3D5B-4BAC-8583-7ADBCD49B1CE}"/>
                </a:ext>
              </a:extLst>
            </p:cNvPr>
            <p:cNvSpPr txBox="1"/>
            <p:nvPr/>
          </p:nvSpPr>
          <p:spPr>
            <a:xfrm>
              <a:off x="5304586" y="2330455"/>
              <a:ext cx="1120820"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PageRank</a:t>
              </a:r>
              <a:endParaRPr lang="zh-CN" altLang="en-US" dirty="0">
                <a:latin typeface="Times New Roman" panose="02020603050405020304" pitchFamily="18" charset="0"/>
                <a:cs typeface="Times New Roman" panose="02020603050405020304" pitchFamily="18" charset="0"/>
              </a:endParaRPr>
            </a:p>
          </p:txBody>
        </p:sp>
        <p:sp>
          <p:nvSpPr>
            <p:cNvPr id="69" name="文本框 141">
              <a:extLst>
                <a:ext uri="{FF2B5EF4-FFF2-40B4-BE49-F238E27FC236}">
                  <a16:creationId xmlns:a16="http://schemas.microsoft.com/office/drawing/2014/main" id="{1C61E277-6874-4BB9-8F29-22BF51FAC5CE}"/>
                </a:ext>
              </a:extLst>
            </p:cNvPr>
            <p:cNvSpPr txBox="1"/>
            <p:nvPr/>
          </p:nvSpPr>
          <p:spPr>
            <a:xfrm>
              <a:off x="2689891" y="5676133"/>
              <a:ext cx="889987"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P-value</a:t>
              </a:r>
              <a:endParaRPr lang="zh-CN" altLang="en-US" dirty="0">
                <a:latin typeface="Times New Roman" panose="02020603050405020304" pitchFamily="18" charset="0"/>
                <a:cs typeface="Times New Roman" panose="02020603050405020304" pitchFamily="18" charset="0"/>
              </a:endParaRPr>
            </a:p>
          </p:txBody>
        </p:sp>
        <p:cxnSp>
          <p:nvCxnSpPr>
            <p:cNvPr id="70" name="直接连接符 142">
              <a:extLst>
                <a:ext uri="{FF2B5EF4-FFF2-40B4-BE49-F238E27FC236}">
                  <a16:creationId xmlns:a16="http://schemas.microsoft.com/office/drawing/2014/main" id="{43A701F7-EB44-41E3-9B54-9965CF04ED4E}"/>
                </a:ext>
              </a:extLst>
            </p:cNvPr>
            <p:cNvCxnSpPr/>
            <p:nvPr/>
          </p:nvCxnSpPr>
          <p:spPr>
            <a:xfrm>
              <a:off x="3179255"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1" name="直接连接符 143">
              <a:extLst>
                <a:ext uri="{FF2B5EF4-FFF2-40B4-BE49-F238E27FC236}">
                  <a16:creationId xmlns:a16="http://schemas.microsoft.com/office/drawing/2014/main" id="{D4B498CA-FD50-4CE8-B1F2-D300484F0C41}"/>
                </a:ext>
              </a:extLst>
            </p:cNvPr>
            <p:cNvCxnSpPr/>
            <p:nvPr/>
          </p:nvCxnSpPr>
          <p:spPr>
            <a:xfrm>
              <a:off x="3460459"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2" name="直接连接符 144">
              <a:extLst>
                <a:ext uri="{FF2B5EF4-FFF2-40B4-BE49-F238E27FC236}">
                  <a16:creationId xmlns:a16="http://schemas.microsoft.com/office/drawing/2014/main" id="{76B34E1C-6226-46E2-9F0C-B2544B95325D}"/>
                </a:ext>
              </a:extLst>
            </p:cNvPr>
            <p:cNvCxnSpPr/>
            <p:nvPr/>
          </p:nvCxnSpPr>
          <p:spPr>
            <a:xfrm>
              <a:off x="375118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3" name="直接连接符 145">
              <a:extLst>
                <a:ext uri="{FF2B5EF4-FFF2-40B4-BE49-F238E27FC236}">
                  <a16:creationId xmlns:a16="http://schemas.microsoft.com/office/drawing/2014/main" id="{77BD2B10-5DFF-4CDC-84C7-AD4F93B06BE7}"/>
                </a:ext>
              </a:extLst>
            </p:cNvPr>
            <p:cNvCxnSpPr/>
            <p:nvPr/>
          </p:nvCxnSpPr>
          <p:spPr>
            <a:xfrm>
              <a:off x="3975242"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4" name="直接连接符 146">
              <a:extLst>
                <a:ext uri="{FF2B5EF4-FFF2-40B4-BE49-F238E27FC236}">
                  <a16:creationId xmlns:a16="http://schemas.microsoft.com/office/drawing/2014/main" id="{2BC2328C-0AEA-4885-BCFD-F7CAAF845532}"/>
                </a:ext>
              </a:extLst>
            </p:cNvPr>
            <p:cNvCxnSpPr/>
            <p:nvPr/>
          </p:nvCxnSpPr>
          <p:spPr>
            <a:xfrm>
              <a:off x="4265971"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5" name="直接连接符 147">
              <a:extLst>
                <a:ext uri="{FF2B5EF4-FFF2-40B4-BE49-F238E27FC236}">
                  <a16:creationId xmlns:a16="http://schemas.microsoft.com/office/drawing/2014/main" id="{A5350C53-10FF-4918-8404-A8A2A59ACA5D}"/>
                </a:ext>
              </a:extLst>
            </p:cNvPr>
            <p:cNvCxnSpPr/>
            <p:nvPr/>
          </p:nvCxnSpPr>
          <p:spPr>
            <a:xfrm>
              <a:off x="4530908" y="5266348"/>
              <a:ext cx="290729" cy="0"/>
            </a:xfrm>
            <a:prstGeom prst="line">
              <a:avLst/>
            </a:prstGeom>
            <a:ln w="76200">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76" name="直接连接符 148">
              <a:extLst>
                <a:ext uri="{FF2B5EF4-FFF2-40B4-BE49-F238E27FC236}">
                  <a16:creationId xmlns:a16="http://schemas.microsoft.com/office/drawing/2014/main" id="{A1BD0387-B0C3-4911-8A88-7B76BFCA7BE4}"/>
                </a:ext>
              </a:extLst>
            </p:cNvPr>
            <p:cNvCxnSpPr/>
            <p:nvPr/>
          </p:nvCxnSpPr>
          <p:spPr>
            <a:xfrm>
              <a:off x="4819340" y="5266348"/>
              <a:ext cx="290729" cy="0"/>
            </a:xfrm>
            <a:prstGeom prst="line">
              <a:avLst/>
            </a:prstGeom>
            <a:ln w="7620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77" name="直接连接符 149">
              <a:extLst>
                <a:ext uri="{FF2B5EF4-FFF2-40B4-BE49-F238E27FC236}">
                  <a16:creationId xmlns:a16="http://schemas.microsoft.com/office/drawing/2014/main" id="{289FCE2A-4D12-4F00-95E9-ECEDFE145888}"/>
                </a:ext>
              </a:extLst>
            </p:cNvPr>
            <p:cNvCxnSpPr/>
            <p:nvPr/>
          </p:nvCxnSpPr>
          <p:spPr>
            <a:xfrm>
              <a:off x="5105881" y="5266348"/>
              <a:ext cx="290729" cy="0"/>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78" name="直接箭头连接符 150">
              <a:extLst>
                <a:ext uri="{FF2B5EF4-FFF2-40B4-BE49-F238E27FC236}">
                  <a16:creationId xmlns:a16="http://schemas.microsoft.com/office/drawing/2014/main" id="{8F135557-3670-4EDE-9FBD-67F139E4058C}"/>
                </a:ext>
              </a:extLst>
            </p:cNvPr>
            <p:cNvCxnSpPr/>
            <p:nvPr/>
          </p:nvCxnSpPr>
          <p:spPr>
            <a:xfrm>
              <a:off x="3253435" y="4736123"/>
              <a:ext cx="448649"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直接箭头连接符 151">
              <a:extLst>
                <a:ext uri="{FF2B5EF4-FFF2-40B4-BE49-F238E27FC236}">
                  <a16:creationId xmlns:a16="http://schemas.microsoft.com/office/drawing/2014/main" id="{876A6561-1D90-4956-B1D9-9EFF1B48D15E}"/>
                </a:ext>
              </a:extLst>
            </p:cNvPr>
            <p:cNvCxnSpPr/>
            <p:nvPr/>
          </p:nvCxnSpPr>
          <p:spPr>
            <a:xfrm>
              <a:off x="4880255" y="4736123"/>
              <a:ext cx="63305"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0" name="直接箭头连接符 152">
              <a:extLst>
                <a:ext uri="{FF2B5EF4-FFF2-40B4-BE49-F238E27FC236}">
                  <a16:creationId xmlns:a16="http://schemas.microsoft.com/office/drawing/2014/main" id="{6B75502A-E014-4CBC-9876-07DB99032584}"/>
                </a:ext>
              </a:extLst>
            </p:cNvPr>
            <p:cNvCxnSpPr>
              <a:cxnSpLocks/>
            </p:cNvCxnSpPr>
            <p:nvPr/>
          </p:nvCxnSpPr>
          <p:spPr>
            <a:xfrm flipH="1">
              <a:off x="5475785" y="4736123"/>
              <a:ext cx="576772" cy="431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直接连接符 153">
              <a:extLst>
                <a:ext uri="{FF2B5EF4-FFF2-40B4-BE49-F238E27FC236}">
                  <a16:creationId xmlns:a16="http://schemas.microsoft.com/office/drawing/2014/main" id="{A03F8D58-7968-445D-BA09-1FB4A3378430}"/>
                </a:ext>
              </a:extLst>
            </p:cNvPr>
            <p:cNvCxnSpPr>
              <a:cxnSpLocks/>
            </p:cNvCxnSpPr>
            <p:nvPr/>
          </p:nvCxnSpPr>
          <p:spPr>
            <a:xfrm>
              <a:off x="3179255" y="5304712"/>
              <a:ext cx="1112174"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2" name="直接连接符 154">
              <a:extLst>
                <a:ext uri="{FF2B5EF4-FFF2-40B4-BE49-F238E27FC236}">
                  <a16:creationId xmlns:a16="http://schemas.microsoft.com/office/drawing/2014/main" id="{F9B8B4C7-991E-40CF-94F5-4BF654EF25A4}"/>
                </a:ext>
              </a:extLst>
            </p:cNvPr>
            <p:cNvCxnSpPr>
              <a:cxnSpLocks/>
            </p:cNvCxnSpPr>
            <p:nvPr/>
          </p:nvCxnSpPr>
          <p:spPr>
            <a:xfrm>
              <a:off x="4816952" y="5292556"/>
              <a:ext cx="301740" cy="301740"/>
            </a:xfrm>
            <a:prstGeom prst="line">
              <a:avLst/>
            </a:prstGeom>
          </p:spPr>
          <p:style>
            <a:lnRef idx="1">
              <a:schemeClr val="accent1"/>
            </a:lnRef>
            <a:fillRef idx="0">
              <a:schemeClr val="accent1"/>
            </a:fillRef>
            <a:effectRef idx="0">
              <a:schemeClr val="accent1"/>
            </a:effectRef>
            <a:fontRef idx="minor">
              <a:schemeClr val="tx1"/>
            </a:fontRef>
          </p:style>
        </p:cxnSp>
        <p:cxnSp>
          <p:nvCxnSpPr>
            <p:cNvPr id="83" name="直接连接符 155">
              <a:extLst>
                <a:ext uri="{FF2B5EF4-FFF2-40B4-BE49-F238E27FC236}">
                  <a16:creationId xmlns:a16="http://schemas.microsoft.com/office/drawing/2014/main" id="{B4775A2F-1632-40AA-9E14-7B218124F85D}"/>
                </a:ext>
              </a:extLst>
            </p:cNvPr>
            <p:cNvCxnSpPr>
              <a:cxnSpLocks/>
            </p:cNvCxnSpPr>
            <p:nvPr/>
          </p:nvCxnSpPr>
          <p:spPr>
            <a:xfrm flipH="1">
              <a:off x="4278618" y="5304712"/>
              <a:ext cx="1112175" cy="1112174"/>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直接连接符 156">
              <a:extLst>
                <a:ext uri="{FF2B5EF4-FFF2-40B4-BE49-F238E27FC236}">
                  <a16:creationId xmlns:a16="http://schemas.microsoft.com/office/drawing/2014/main" id="{36310CEB-D2B5-404D-BC2D-136810B72926}"/>
                </a:ext>
              </a:extLst>
            </p:cNvPr>
            <p:cNvCxnSpPr>
              <a:cxnSpLocks/>
            </p:cNvCxnSpPr>
            <p:nvPr/>
          </p:nvCxnSpPr>
          <p:spPr>
            <a:xfrm flipH="1">
              <a:off x="4139506" y="5304712"/>
              <a:ext cx="966375" cy="966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85" name="直接连接符 157">
              <a:extLst>
                <a:ext uri="{FF2B5EF4-FFF2-40B4-BE49-F238E27FC236}">
                  <a16:creationId xmlns:a16="http://schemas.microsoft.com/office/drawing/2014/main" id="{0F665A65-E0B6-4BBB-A9D5-FEA39EA32B08}"/>
                </a:ext>
              </a:extLst>
            </p:cNvPr>
            <p:cNvCxnSpPr>
              <a:cxnSpLocks/>
            </p:cNvCxnSpPr>
            <p:nvPr/>
          </p:nvCxnSpPr>
          <p:spPr>
            <a:xfrm>
              <a:off x="5105881" y="5292170"/>
              <a:ext cx="145799" cy="145799"/>
            </a:xfrm>
            <a:prstGeom prst="line">
              <a:avLst/>
            </a:prstGeom>
          </p:spPr>
          <p:style>
            <a:lnRef idx="1">
              <a:schemeClr val="accent1"/>
            </a:lnRef>
            <a:fillRef idx="0">
              <a:schemeClr val="accent1"/>
            </a:fillRef>
            <a:effectRef idx="0">
              <a:schemeClr val="accent1"/>
            </a:effectRef>
            <a:fontRef idx="minor">
              <a:schemeClr val="tx1"/>
            </a:fontRef>
          </p:style>
        </p:cxnSp>
        <p:sp>
          <p:nvSpPr>
            <p:cNvPr id="86" name="文本框 158">
              <a:extLst>
                <a:ext uri="{FF2B5EF4-FFF2-40B4-BE49-F238E27FC236}">
                  <a16:creationId xmlns:a16="http://schemas.microsoft.com/office/drawing/2014/main" id="{66363938-5805-4452-A84E-71AF0F1C56EF}"/>
                </a:ext>
              </a:extLst>
            </p:cNvPr>
            <p:cNvSpPr txBox="1"/>
            <p:nvPr/>
          </p:nvSpPr>
          <p:spPr>
            <a:xfrm>
              <a:off x="3928162" y="545472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1</a:t>
              </a:r>
              <a:endParaRPr lang="zh-CN" altLang="en-US" sz="900" dirty="0">
                <a:latin typeface="Times New Roman" panose="02020603050405020304" pitchFamily="18" charset="0"/>
                <a:cs typeface="Times New Roman" panose="02020603050405020304" pitchFamily="18" charset="0"/>
              </a:endParaRPr>
            </a:p>
          </p:txBody>
        </p:sp>
        <p:sp>
          <p:nvSpPr>
            <p:cNvPr id="87" name="文本框 159">
              <a:extLst>
                <a:ext uri="{FF2B5EF4-FFF2-40B4-BE49-F238E27FC236}">
                  <a16:creationId xmlns:a16="http://schemas.microsoft.com/office/drawing/2014/main" id="{A841F524-B63D-412D-BA8F-667A9F490AD4}"/>
                </a:ext>
              </a:extLst>
            </p:cNvPr>
            <p:cNvSpPr txBox="1"/>
            <p:nvPr/>
          </p:nvSpPr>
          <p:spPr>
            <a:xfrm>
              <a:off x="4399511" y="5629967"/>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2</a:t>
              </a:r>
              <a:endParaRPr lang="zh-CN" altLang="en-US" sz="900" dirty="0">
                <a:latin typeface="Times New Roman" panose="02020603050405020304" pitchFamily="18" charset="0"/>
                <a:cs typeface="Times New Roman" panose="02020603050405020304" pitchFamily="18" charset="0"/>
              </a:endParaRPr>
            </a:p>
          </p:txBody>
        </p:sp>
        <p:cxnSp>
          <p:nvCxnSpPr>
            <p:cNvPr id="88" name="直接连接符 160">
              <a:extLst>
                <a:ext uri="{FF2B5EF4-FFF2-40B4-BE49-F238E27FC236}">
                  <a16:creationId xmlns:a16="http://schemas.microsoft.com/office/drawing/2014/main" id="{6779773D-3DE7-4875-A5C0-C5691268C672}"/>
                </a:ext>
              </a:extLst>
            </p:cNvPr>
            <p:cNvCxnSpPr>
              <a:cxnSpLocks/>
            </p:cNvCxnSpPr>
            <p:nvPr/>
          </p:nvCxnSpPr>
          <p:spPr>
            <a:xfrm flipH="1">
              <a:off x="3997013" y="5292170"/>
              <a:ext cx="830407" cy="830405"/>
            </a:xfrm>
            <a:prstGeom prst="line">
              <a:avLst/>
            </a:prstGeom>
          </p:spPr>
          <p:style>
            <a:lnRef idx="1">
              <a:schemeClr val="accent1"/>
            </a:lnRef>
            <a:fillRef idx="0">
              <a:schemeClr val="accent1"/>
            </a:fillRef>
            <a:effectRef idx="0">
              <a:schemeClr val="accent1"/>
            </a:effectRef>
            <a:fontRef idx="minor">
              <a:schemeClr val="tx1"/>
            </a:fontRef>
          </p:style>
        </p:cxnSp>
        <p:sp>
          <p:nvSpPr>
            <p:cNvPr id="89" name="文本框 161">
              <a:extLst>
                <a:ext uri="{FF2B5EF4-FFF2-40B4-BE49-F238E27FC236}">
                  <a16:creationId xmlns:a16="http://schemas.microsoft.com/office/drawing/2014/main" id="{B1ED28BF-C04F-4B7C-998A-33B690A6CB35}"/>
                </a:ext>
              </a:extLst>
            </p:cNvPr>
            <p:cNvSpPr txBox="1"/>
            <p:nvPr/>
          </p:nvSpPr>
          <p:spPr>
            <a:xfrm>
              <a:off x="4849229"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3</a:t>
              </a:r>
              <a:endParaRPr lang="zh-CN" altLang="en-US" sz="900" dirty="0">
                <a:latin typeface="Times New Roman" panose="02020603050405020304" pitchFamily="18" charset="0"/>
                <a:cs typeface="Times New Roman" panose="02020603050405020304" pitchFamily="18" charset="0"/>
              </a:endParaRPr>
            </a:p>
          </p:txBody>
        </p:sp>
        <p:sp>
          <p:nvSpPr>
            <p:cNvPr id="90" name="文本框 162">
              <a:extLst>
                <a:ext uri="{FF2B5EF4-FFF2-40B4-BE49-F238E27FC236}">
                  <a16:creationId xmlns:a16="http://schemas.microsoft.com/office/drawing/2014/main" id="{7F7B1161-3425-41AD-94CB-BD589CCA7CDE}"/>
                </a:ext>
              </a:extLst>
            </p:cNvPr>
            <p:cNvSpPr txBox="1"/>
            <p:nvPr/>
          </p:nvSpPr>
          <p:spPr>
            <a:xfrm>
              <a:off x="4520698" y="5796774"/>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4</a:t>
              </a:r>
              <a:endParaRPr lang="zh-CN" altLang="en-US" sz="900" dirty="0">
                <a:latin typeface="Times New Roman" panose="02020603050405020304" pitchFamily="18" charset="0"/>
                <a:cs typeface="Times New Roman" panose="02020603050405020304" pitchFamily="18" charset="0"/>
              </a:endParaRPr>
            </a:p>
          </p:txBody>
        </p:sp>
        <p:sp>
          <p:nvSpPr>
            <p:cNvPr id="91" name="文本框 163">
              <a:extLst>
                <a:ext uri="{FF2B5EF4-FFF2-40B4-BE49-F238E27FC236}">
                  <a16:creationId xmlns:a16="http://schemas.microsoft.com/office/drawing/2014/main" id="{7B915F4A-D77D-43EE-8D79-A2BCD91C1533}"/>
                </a:ext>
              </a:extLst>
            </p:cNvPr>
            <p:cNvSpPr txBox="1"/>
            <p:nvPr/>
          </p:nvSpPr>
          <p:spPr>
            <a:xfrm>
              <a:off x="4992044" y="5332271"/>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5</a:t>
              </a:r>
              <a:endParaRPr lang="zh-CN" altLang="en-US" sz="900" dirty="0">
                <a:latin typeface="Times New Roman" panose="02020603050405020304" pitchFamily="18" charset="0"/>
                <a:cs typeface="Times New Roman" panose="02020603050405020304" pitchFamily="18" charset="0"/>
              </a:endParaRPr>
            </a:p>
          </p:txBody>
        </p:sp>
        <p:sp>
          <p:nvSpPr>
            <p:cNvPr id="92" name="文本框 164">
              <a:extLst>
                <a:ext uri="{FF2B5EF4-FFF2-40B4-BE49-F238E27FC236}">
                  <a16:creationId xmlns:a16="http://schemas.microsoft.com/office/drawing/2014/main" id="{743D8286-751A-4473-9297-BF8472591A01}"/>
                </a:ext>
              </a:extLst>
            </p:cNvPr>
            <p:cNvSpPr txBox="1"/>
            <p:nvPr/>
          </p:nvSpPr>
          <p:spPr>
            <a:xfrm>
              <a:off x="5130493" y="5249653"/>
              <a:ext cx="242374" cy="230832"/>
            </a:xfrm>
            <a:prstGeom prst="rect">
              <a:avLst/>
            </a:prstGeom>
            <a:noFill/>
          </p:spPr>
          <p:txBody>
            <a:bodyPr wrap="none" rtlCol="0">
              <a:spAutoFit/>
            </a:bodyPr>
            <a:lstStyle/>
            <a:p>
              <a:r>
                <a:rPr lang="en-US" altLang="zh-CN" sz="900" dirty="0">
                  <a:latin typeface="Times New Roman" panose="02020603050405020304" pitchFamily="18" charset="0"/>
                  <a:cs typeface="Times New Roman" panose="02020603050405020304" pitchFamily="18" charset="0"/>
                </a:rPr>
                <a:t>6</a:t>
              </a:r>
              <a:endParaRPr lang="zh-CN" altLang="en-US" sz="900" dirty="0">
                <a:latin typeface="Times New Roman" panose="02020603050405020304" pitchFamily="18" charset="0"/>
                <a:cs typeface="Times New Roman" panose="02020603050405020304" pitchFamily="18" charset="0"/>
              </a:endParaRPr>
            </a:p>
          </p:txBody>
        </p:sp>
        <p:sp>
          <p:nvSpPr>
            <p:cNvPr id="93" name="椭圆 2">
              <a:extLst>
                <a:ext uri="{FF2B5EF4-FFF2-40B4-BE49-F238E27FC236}">
                  <a16:creationId xmlns:a16="http://schemas.microsoft.com/office/drawing/2014/main" id="{9B8C9D99-5D69-49AF-BC18-8EB0D186B4FE}"/>
                </a:ext>
              </a:extLst>
            </p:cNvPr>
            <p:cNvSpPr/>
            <p:nvPr/>
          </p:nvSpPr>
          <p:spPr>
            <a:xfrm>
              <a:off x="1958800" y="4984170"/>
              <a:ext cx="4972704" cy="1504905"/>
            </a:xfrm>
            <a:prstGeom prst="ellipse">
              <a:avLst/>
            </a:prstGeom>
            <a:noFill/>
            <a:ln>
              <a:solidFill>
                <a:schemeClr val="tx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08" name="Group 107">
            <a:extLst>
              <a:ext uri="{FF2B5EF4-FFF2-40B4-BE49-F238E27FC236}">
                <a16:creationId xmlns:a16="http://schemas.microsoft.com/office/drawing/2014/main" id="{D8C74CFA-85E0-440A-B8F7-0DA2C1DFE53E}"/>
              </a:ext>
            </a:extLst>
          </p:cNvPr>
          <p:cNvGrpSpPr/>
          <p:nvPr/>
        </p:nvGrpSpPr>
        <p:grpSpPr>
          <a:xfrm>
            <a:off x="728583" y="864232"/>
            <a:ext cx="1727956" cy="627665"/>
            <a:chOff x="515920" y="833190"/>
            <a:chExt cx="1727956" cy="627665"/>
          </a:xfrm>
        </p:grpSpPr>
        <p:sp>
          <p:nvSpPr>
            <p:cNvPr id="101" name="TextBox 100">
              <a:extLst>
                <a:ext uri="{FF2B5EF4-FFF2-40B4-BE49-F238E27FC236}">
                  <a16:creationId xmlns:a16="http://schemas.microsoft.com/office/drawing/2014/main" id="{D2B687E5-4898-4E63-906D-0AAA26DB830D}"/>
                </a:ext>
              </a:extLst>
            </p:cNvPr>
            <p:cNvSpPr txBox="1"/>
            <p:nvPr/>
          </p:nvSpPr>
          <p:spPr>
            <a:xfrm>
              <a:off x="515920" y="833190"/>
              <a:ext cx="1727956" cy="369332"/>
            </a:xfrm>
            <a:prstGeom prst="rect">
              <a:avLst/>
            </a:prstGeom>
            <a:noFill/>
          </p:spPr>
          <p:txBody>
            <a:bodyPr wrap="square">
              <a:spAutoFit/>
            </a:bodyPr>
            <a:lstStyle/>
            <a:p>
              <a:r>
                <a:rPr lang="en-US" sz="1800" kern="1200" dirty="0">
                  <a:solidFill>
                    <a:schemeClr val="tx1"/>
                  </a:solidFill>
                  <a:effectLst/>
                  <a:latin typeface="+mn-lt"/>
                  <a:ea typeface="+mn-ea"/>
                  <a:cs typeface="+mn-cs"/>
                </a:rPr>
                <a:t>Genomic region</a:t>
              </a:r>
            </a:p>
          </p:txBody>
        </p:sp>
        <p:sp>
          <p:nvSpPr>
            <p:cNvPr id="106" name="TextBox 105">
              <a:extLst>
                <a:ext uri="{FF2B5EF4-FFF2-40B4-BE49-F238E27FC236}">
                  <a16:creationId xmlns:a16="http://schemas.microsoft.com/office/drawing/2014/main" id="{07F32876-4B1F-47D4-AD31-C96830617C49}"/>
                </a:ext>
              </a:extLst>
            </p:cNvPr>
            <p:cNvSpPr txBox="1"/>
            <p:nvPr/>
          </p:nvSpPr>
          <p:spPr>
            <a:xfrm>
              <a:off x="924225" y="1153078"/>
              <a:ext cx="1319651" cy="307777"/>
            </a:xfrm>
            <a:prstGeom prst="rect">
              <a:avLst/>
            </a:prstGeom>
            <a:noFill/>
          </p:spPr>
          <p:txBody>
            <a:bodyPr wrap="square">
              <a:spAutoFit/>
            </a:bodyPr>
            <a:lstStyle/>
            <a:p>
              <a:r>
                <a:rPr lang="en-US" sz="1400" dirty="0">
                  <a:latin typeface="Arial" panose="020B0604020202020204" pitchFamily="34" charset="0"/>
                  <a:cs typeface="Arial" panose="020B0604020202020204" pitchFamily="34" charset="0"/>
                </a:rPr>
                <a:t>10 kB</a:t>
              </a:r>
            </a:p>
          </p:txBody>
        </p:sp>
        <p:cxnSp>
          <p:nvCxnSpPr>
            <p:cNvPr id="107" name="直接连接符 122">
              <a:extLst>
                <a:ext uri="{FF2B5EF4-FFF2-40B4-BE49-F238E27FC236}">
                  <a16:creationId xmlns:a16="http://schemas.microsoft.com/office/drawing/2014/main" id="{EFC916B3-DAEC-491C-B0C3-C3C9FADB22F1}"/>
                </a:ext>
              </a:extLst>
            </p:cNvPr>
            <p:cNvCxnSpPr/>
            <p:nvPr/>
          </p:nvCxnSpPr>
          <p:spPr>
            <a:xfrm>
              <a:off x="633496" y="1306966"/>
              <a:ext cx="290729" cy="0"/>
            </a:xfrm>
            <a:prstGeom prst="line">
              <a:avLst/>
            </a:prstGeom>
            <a:ln w="76200">
              <a:solidFill>
                <a:srgbClr val="0070C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241810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1E15F607-2616-4CF7-8E65-B0B012F49A5E}"/>
              </a:ext>
            </a:extLst>
          </p:cNvPr>
          <p:cNvSpPr>
            <a:spLocks noGrp="1"/>
          </p:cNvSpPr>
          <p:nvPr>
            <p:ph type="sldNum" sz="quarter" idx="12"/>
          </p:nvPr>
        </p:nvSpPr>
        <p:spPr/>
        <p:txBody>
          <a:bodyPr/>
          <a:lstStyle/>
          <a:p>
            <a:fld id="{DBA6DB61-4362-44D1-BB09-4F1914041657}" type="slidenum">
              <a:rPr lang="en-US" smtClean="0"/>
              <a:t>34</a:t>
            </a:fld>
            <a:endParaRPr lang="en-US"/>
          </a:p>
        </p:txBody>
      </p:sp>
      <p:sp>
        <p:nvSpPr>
          <p:cNvPr id="13" name="Title 1">
            <a:extLst>
              <a:ext uri="{FF2B5EF4-FFF2-40B4-BE49-F238E27FC236}">
                <a16:creationId xmlns:a16="http://schemas.microsoft.com/office/drawing/2014/main" id="{8BC87EFA-C5F8-4371-9472-EDD740A803A6}"/>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sz="3600" dirty="0">
                <a:solidFill>
                  <a:srgbClr val="00B0F0"/>
                </a:solidFill>
              </a:rPr>
              <a:t>Differential Hub </a:t>
            </a:r>
            <a:endParaRPr lang="en-US" sz="3600" dirty="0">
              <a:solidFill>
                <a:srgbClr val="00B0F0"/>
              </a:solidFill>
            </a:endParaRPr>
          </a:p>
        </p:txBody>
      </p:sp>
      <p:grpSp>
        <p:nvGrpSpPr>
          <p:cNvPr id="17" name="Group 16">
            <a:extLst>
              <a:ext uri="{FF2B5EF4-FFF2-40B4-BE49-F238E27FC236}">
                <a16:creationId xmlns:a16="http://schemas.microsoft.com/office/drawing/2014/main" id="{0FAA2496-AC6B-4420-94B5-EE444FB6C8D0}"/>
              </a:ext>
            </a:extLst>
          </p:cNvPr>
          <p:cNvGrpSpPr/>
          <p:nvPr/>
        </p:nvGrpSpPr>
        <p:grpSpPr>
          <a:xfrm>
            <a:off x="1190146" y="974938"/>
            <a:ext cx="4485267" cy="4908124"/>
            <a:chOff x="2523646" y="1683177"/>
            <a:chExt cx="4485267" cy="4908124"/>
          </a:xfrm>
        </p:grpSpPr>
        <p:grpSp>
          <p:nvGrpSpPr>
            <p:cNvPr id="18" name="Group 17">
              <a:extLst>
                <a:ext uri="{FF2B5EF4-FFF2-40B4-BE49-F238E27FC236}">
                  <a16:creationId xmlns:a16="http://schemas.microsoft.com/office/drawing/2014/main" id="{A3B485B4-2E35-4A7F-9FEF-6E88E0E84804}"/>
                </a:ext>
              </a:extLst>
            </p:cNvPr>
            <p:cNvGrpSpPr/>
            <p:nvPr/>
          </p:nvGrpSpPr>
          <p:grpSpPr>
            <a:xfrm>
              <a:off x="2523646" y="1683177"/>
              <a:ext cx="4485267" cy="4908124"/>
              <a:chOff x="2523646" y="1683177"/>
              <a:chExt cx="4485267" cy="4908124"/>
            </a:xfrm>
          </p:grpSpPr>
          <p:pic>
            <p:nvPicPr>
              <p:cNvPr id="20" name="Content Placeholder 4">
                <a:extLst>
                  <a:ext uri="{FF2B5EF4-FFF2-40B4-BE49-F238E27FC236}">
                    <a16:creationId xmlns:a16="http://schemas.microsoft.com/office/drawing/2014/main" id="{85760B27-1FDF-48D9-B2B5-D88010DD00CC}"/>
                  </a:ext>
                </a:extLst>
              </p:cNvPr>
              <p:cNvPicPr>
                <a:picLocks noChangeAspect="1"/>
              </p:cNvPicPr>
              <p:nvPr/>
            </p:nvPicPr>
            <p:blipFill>
              <a:blip r:embed="rId2"/>
              <a:stretch>
                <a:fillRect/>
              </a:stretch>
            </p:blipFill>
            <p:spPr>
              <a:xfrm>
                <a:off x="2523646" y="1683177"/>
                <a:ext cx="4063136" cy="4063136"/>
              </a:xfrm>
              <a:prstGeom prst="rect">
                <a:avLst/>
              </a:prstGeom>
            </p:spPr>
          </p:pic>
          <p:grpSp>
            <p:nvGrpSpPr>
              <p:cNvPr id="21" name="Group 20">
                <a:extLst>
                  <a:ext uri="{FF2B5EF4-FFF2-40B4-BE49-F238E27FC236}">
                    <a16:creationId xmlns:a16="http://schemas.microsoft.com/office/drawing/2014/main" id="{90F71C9E-1B6B-4A14-95C5-0B15A1C22832}"/>
                  </a:ext>
                </a:extLst>
              </p:cNvPr>
              <p:cNvGrpSpPr/>
              <p:nvPr/>
            </p:nvGrpSpPr>
            <p:grpSpPr>
              <a:xfrm>
                <a:off x="2572936" y="1690688"/>
                <a:ext cx="4435977" cy="4900613"/>
                <a:chOff x="8016143" y="1128063"/>
                <a:chExt cx="3739598" cy="4131292"/>
              </a:xfrm>
            </p:grpSpPr>
            <p:grpSp>
              <p:nvGrpSpPr>
                <p:cNvPr id="22" name="Group 21">
                  <a:extLst>
                    <a:ext uri="{FF2B5EF4-FFF2-40B4-BE49-F238E27FC236}">
                      <a16:creationId xmlns:a16="http://schemas.microsoft.com/office/drawing/2014/main" id="{02FA6C61-EF3C-4FD2-9183-4F7E9AB11DC2}"/>
                    </a:ext>
                  </a:extLst>
                </p:cNvPr>
                <p:cNvGrpSpPr/>
                <p:nvPr/>
              </p:nvGrpSpPr>
              <p:grpSpPr>
                <a:xfrm>
                  <a:off x="8016143" y="1128063"/>
                  <a:ext cx="3739598" cy="3391786"/>
                  <a:chOff x="8016143" y="1128063"/>
                  <a:chExt cx="3739598" cy="3391786"/>
                </a:xfrm>
              </p:grpSpPr>
              <p:sp>
                <p:nvSpPr>
                  <p:cNvPr id="24" name="Rectangle 23">
                    <a:extLst>
                      <a:ext uri="{FF2B5EF4-FFF2-40B4-BE49-F238E27FC236}">
                        <a16:creationId xmlns:a16="http://schemas.microsoft.com/office/drawing/2014/main" id="{AA56C613-CF79-4A30-B9B7-AC469D9C0605}"/>
                      </a:ext>
                    </a:extLst>
                  </p:cNvPr>
                  <p:cNvSpPr/>
                  <p:nvPr/>
                </p:nvSpPr>
                <p:spPr>
                  <a:xfrm>
                    <a:off x="8016143" y="1311611"/>
                    <a:ext cx="3184644" cy="3208238"/>
                  </a:xfrm>
                  <a:prstGeom prst="rect">
                    <a:avLst/>
                  </a:prstGeom>
                  <a:noFill/>
                  <a:ln w="38100">
                    <a:solidFill>
                      <a:srgbClr val="2C2C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0BD63940-4921-4056-AB4D-7126238A4812}"/>
                      </a:ext>
                    </a:extLst>
                  </p:cNvPr>
                  <p:cNvSpPr txBox="1"/>
                  <p:nvPr/>
                </p:nvSpPr>
                <p:spPr>
                  <a:xfrm>
                    <a:off x="10881213" y="1128063"/>
                    <a:ext cx="874528" cy="328515"/>
                  </a:xfrm>
                  <a:prstGeom prst="rect">
                    <a:avLst/>
                  </a:prstGeom>
                  <a:noFill/>
                </p:spPr>
                <p:txBody>
                  <a:bodyPr wrap="square">
                    <a:spAutoFit/>
                  </a:bodyPr>
                  <a:lstStyle/>
                  <a:p>
                    <a:endParaRPr lang="en-US" dirty="0">
                      <a:solidFill>
                        <a:srgbClr val="FF0000"/>
                      </a:solidFill>
                    </a:endParaRPr>
                  </a:p>
                </p:txBody>
              </p:sp>
            </p:grpSp>
            <p:pic>
              <p:nvPicPr>
                <p:cNvPr id="23" name="Picture 22">
                  <a:extLst>
                    <a:ext uri="{FF2B5EF4-FFF2-40B4-BE49-F238E27FC236}">
                      <a16:creationId xmlns:a16="http://schemas.microsoft.com/office/drawing/2014/main" id="{1DDA3061-A79C-4917-82BC-81879D6A2E6F}"/>
                    </a:ext>
                  </a:extLst>
                </p:cNvPr>
                <p:cNvPicPr>
                  <a:picLocks noChangeAspect="1"/>
                </p:cNvPicPr>
                <p:nvPr/>
              </p:nvPicPr>
              <p:blipFill rotWithShape="1">
                <a:blip r:embed="rId3"/>
                <a:srcRect t="-1" b="-6661"/>
                <a:stretch/>
              </p:blipFill>
              <p:spPr>
                <a:xfrm>
                  <a:off x="8016143" y="4644725"/>
                  <a:ext cx="3342183" cy="614630"/>
                </a:xfrm>
                <a:prstGeom prst="rect">
                  <a:avLst/>
                </a:prstGeom>
              </p:spPr>
            </p:pic>
          </p:grpSp>
        </p:grpSp>
        <p:sp>
          <p:nvSpPr>
            <p:cNvPr id="19" name="TextBox 18">
              <a:extLst>
                <a:ext uri="{FF2B5EF4-FFF2-40B4-BE49-F238E27FC236}">
                  <a16:creationId xmlns:a16="http://schemas.microsoft.com/office/drawing/2014/main" id="{D6CDF4B6-66E4-4D66-9FC0-D00E86CB15C9}"/>
                </a:ext>
              </a:extLst>
            </p:cNvPr>
            <p:cNvSpPr txBox="1"/>
            <p:nvPr/>
          </p:nvSpPr>
          <p:spPr>
            <a:xfrm>
              <a:off x="2529708" y="5376981"/>
              <a:ext cx="3134492" cy="369332"/>
            </a:xfrm>
            <a:prstGeom prst="rect">
              <a:avLst/>
            </a:prstGeom>
            <a:noFill/>
          </p:spPr>
          <p:txBody>
            <a:bodyPr wrap="square">
              <a:spAutoFit/>
            </a:bodyPr>
            <a:lstStyle/>
            <a:p>
              <a:r>
                <a:rPr lang="en-US" sz="1800" b="1" dirty="0">
                  <a:solidFill>
                    <a:srgbClr val="2C2CFF"/>
                  </a:solidFill>
                  <a:effectLst/>
                  <a:ea typeface="SimSun" panose="02010600030101010101" pitchFamily="2" charset="-122"/>
                </a:rPr>
                <a:t>Direct Output From </a:t>
              </a:r>
              <a:r>
                <a:rPr lang="en-US" sz="1800" b="1" dirty="0" err="1">
                  <a:solidFill>
                    <a:srgbClr val="2C2CFF"/>
                  </a:solidFill>
                  <a:effectLst/>
                  <a:ea typeface="SimSun" panose="02010600030101010101" pitchFamily="2" charset="-122"/>
                </a:rPr>
                <a:t>HiCHub</a:t>
              </a:r>
              <a:endParaRPr lang="en-US" sz="1800" b="1" dirty="0">
                <a:solidFill>
                  <a:srgbClr val="2C2CFF"/>
                </a:solidFill>
                <a:effectLst/>
                <a:ea typeface="SimSun" panose="02010600030101010101" pitchFamily="2" charset="-122"/>
              </a:endParaRPr>
            </a:p>
          </p:txBody>
        </p:sp>
      </p:grpSp>
      <p:sp>
        <p:nvSpPr>
          <p:cNvPr id="26" name="Slide Number Placeholder 6">
            <a:extLst>
              <a:ext uri="{FF2B5EF4-FFF2-40B4-BE49-F238E27FC236}">
                <a16:creationId xmlns:a16="http://schemas.microsoft.com/office/drawing/2014/main" id="{9D9EEC79-9D77-4403-BDFA-101CF4347648}"/>
              </a:ext>
            </a:extLst>
          </p:cNvPr>
          <p:cNvSpPr txBox="1">
            <a:spLocks/>
          </p:cNvSpPr>
          <p:nvPr/>
        </p:nvSpPr>
        <p:spPr>
          <a:xfrm>
            <a:off x="8610600" y="6356349"/>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5F13240-7A30-43F2-A891-57B4712D9498}" type="slidenum">
              <a:rPr lang="en-US" smtClean="0"/>
              <a:pPr/>
              <a:t>34</a:t>
            </a:fld>
            <a:endParaRPr lang="en-US"/>
          </a:p>
        </p:txBody>
      </p:sp>
      <p:pic>
        <p:nvPicPr>
          <p:cNvPr id="27" name="Picture 26" descr="Image result for factory">
            <a:extLst>
              <a:ext uri="{FF2B5EF4-FFF2-40B4-BE49-F238E27FC236}">
                <a16:creationId xmlns:a16="http://schemas.microsoft.com/office/drawing/2014/main" id="{280582B0-B6CD-409E-8857-68B1EA23B8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53573" y="4527247"/>
            <a:ext cx="2743200" cy="2256402"/>
          </a:xfrm>
          <a:prstGeom prst="rect">
            <a:avLst/>
          </a:prstGeom>
          <a:noFill/>
          <a:extLst>
            <a:ext uri="{909E8E84-426E-40DD-AFC4-6F175D3DCCD1}">
              <a14:hiddenFill xmlns:a14="http://schemas.microsoft.com/office/drawing/2010/main">
                <a:solidFill>
                  <a:srgbClr val="FFFFFF"/>
                </a:solidFill>
              </a14:hiddenFill>
            </a:ext>
          </a:extLst>
        </p:spPr>
      </p:pic>
      <p:sp>
        <p:nvSpPr>
          <p:cNvPr id="28" name="Arrow: Down 27">
            <a:extLst>
              <a:ext uri="{FF2B5EF4-FFF2-40B4-BE49-F238E27FC236}">
                <a16:creationId xmlns:a16="http://schemas.microsoft.com/office/drawing/2014/main" id="{C42C6B6E-2CCB-4977-A2C3-A9A8CB35431A}"/>
              </a:ext>
            </a:extLst>
          </p:cNvPr>
          <p:cNvSpPr/>
          <p:nvPr/>
        </p:nvSpPr>
        <p:spPr>
          <a:xfrm>
            <a:off x="9204451" y="4168508"/>
            <a:ext cx="493889" cy="49349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grpSp>
        <p:nvGrpSpPr>
          <p:cNvPr id="29" name="Group 28">
            <a:extLst>
              <a:ext uri="{FF2B5EF4-FFF2-40B4-BE49-F238E27FC236}">
                <a16:creationId xmlns:a16="http://schemas.microsoft.com/office/drawing/2014/main" id="{7BE8E9FA-DECC-4406-BB01-B534AB69AD16}"/>
              </a:ext>
            </a:extLst>
          </p:cNvPr>
          <p:cNvGrpSpPr/>
          <p:nvPr/>
        </p:nvGrpSpPr>
        <p:grpSpPr>
          <a:xfrm>
            <a:off x="7016535" y="409064"/>
            <a:ext cx="4869720" cy="3787807"/>
            <a:chOff x="6693552" y="2769624"/>
            <a:chExt cx="4869720" cy="3787807"/>
          </a:xfrm>
        </p:grpSpPr>
        <p:sp>
          <p:nvSpPr>
            <p:cNvPr id="30" name="Right Brace 29">
              <a:extLst>
                <a:ext uri="{FF2B5EF4-FFF2-40B4-BE49-F238E27FC236}">
                  <a16:creationId xmlns:a16="http://schemas.microsoft.com/office/drawing/2014/main" id="{9A11CF6D-CF7C-4191-B8FE-3BA0C6224543}"/>
                </a:ext>
              </a:extLst>
            </p:cNvPr>
            <p:cNvSpPr/>
            <p:nvPr/>
          </p:nvSpPr>
          <p:spPr>
            <a:xfrm rot="5400000">
              <a:off x="8772496" y="4100778"/>
              <a:ext cx="647725" cy="3730171"/>
            </a:xfrm>
            <a:prstGeom prst="rightBrace">
              <a:avLst>
                <a:gd name="adj1" fmla="val 8333"/>
                <a:gd name="adj2" fmla="val 50490"/>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1" name="TextBox 30">
              <a:extLst>
                <a:ext uri="{FF2B5EF4-FFF2-40B4-BE49-F238E27FC236}">
                  <a16:creationId xmlns:a16="http://schemas.microsoft.com/office/drawing/2014/main" id="{3D4E161E-7484-469E-A0C5-E9C27F6D0056}"/>
                </a:ext>
              </a:extLst>
            </p:cNvPr>
            <p:cNvSpPr txBox="1"/>
            <p:nvPr/>
          </p:nvSpPr>
          <p:spPr>
            <a:xfrm>
              <a:off x="8262843" y="6188099"/>
              <a:ext cx="1682496" cy="369332"/>
            </a:xfrm>
            <a:prstGeom prst="rect">
              <a:avLst/>
            </a:prstGeom>
            <a:noFill/>
          </p:spPr>
          <p:txBody>
            <a:bodyPr wrap="square" rtlCol="0">
              <a:spAutoFit/>
            </a:bodyPr>
            <a:lstStyle/>
            <a:p>
              <a:r>
                <a:rPr lang="en-US" dirty="0"/>
                <a:t>Super Enhancer</a:t>
              </a:r>
            </a:p>
          </p:txBody>
        </p:sp>
        <mc:AlternateContent xmlns:mc="http://schemas.openxmlformats.org/markup-compatibility/2006" xmlns:p14="http://schemas.microsoft.com/office/powerpoint/2010/main">
          <mc:Choice Requires="p14">
            <p:contentPart p14:bwMode="auto" r:id="rId5">
              <p14:nvContentPartPr>
                <p14:cNvPr id="32" name="Ink 31">
                  <a:extLst>
                    <a:ext uri="{FF2B5EF4-FFF2-40B4-BE49-F238E27FC236}">
                      <a16:creationId xmlns:a16="http://schemas.microsoft.com/office/drawing/2014/main" id="{0510DA57-D717-43E9-8273-ED0AD1321FC4}"/>
                    </a:ext>
                  </a:extLst>
                </p14:cNvPr>
                <p14:cNvContentPartPr/>
                <p14:nvPr/>
              </p14:nvContentPartPr>
              <p14:xfrm>
                <a:off x="6947712" y="5303304"/>
                <a:ext cx="4539600" cy="24840"/>
              </p14:xfrm>
            </p:contentPart>
          </mc:Choice>
          <mc:Fallback xmlns="">
            <p:pic>
              <p:nvPicPr>
                <p:cNvPr id="7" name="Ink 6">
                  <a:extLst>
                    <a:ext uri="{FF2B5EF4-FFF2-40B4-BE49-F238E27FC236}">
                      <a16:creationId xmlns:a16="http://schemas.microsoft.com/office/drawing/2014/main" id="{DCA2BC55-5F3A-4942-91B8-00471A6A16A0}"/>
                    </a:ext>
                  </a:extLst>
                </p:cNvPr>
                <p:cNvPicPr/>
                <p:nvPr/>
              </p:nvPicPr>
              <p:blipFill>
                <a:blip r:embed="rId8"/>
                <a:stretch>
                  <a:fillRect/>
                </a:stretch>
              </p:blipFill>
              <p:spPr>
                <a:xfrm>
                  <a:off x="6938712" y="5294664"/>
                  <a:ext cx="4557240" cy="424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33" name="Ink 32">
                  <a:extLst>
                    <a:ext uri="{FF2B5EF4-FFF2-40B4-BE49-F238E27FC236}">
                      <a16:creationId xmlns:a16="http://schemas.microsoft.com/office/drawing/2014/main" id="{C6DB4049-86D9-48C3-B225-21CE8341DB11}"/>
                    </a:ext>
                  </a:extLst>
                </p14:cNvPr>
                <p14:cNvContentPartPr/>
                <p14:nvPr/>
              </p14:nvContentPartPr>
              <p14:xfrm>
                <a:off x="6714072" y="3186504"/>
                <a:ext cx="3900240" cy="2113920"/>
              </p14:xfrm>
            </p:contentPart>
          </mc:Choice>
          <mc:Fallback xmlns="">
            <p:pic>
              <p:nvPicPr>
                <p:cNvPr id="8" name="Ink 7">
                  <a:extLst>
                    <a:ext uri="{FF2B5EF4-FFF2-40B4-BE49-F238E27FC236}">
                      <a16:creationId xmlns:a16="http://schemas.microsoft.com/office/drawing/2014/main" id="{C88D2E3A-FD2B-4447-85D7-3046961B0D6E}"/>
                    </a:ext>
                  </a:extLst>
                </p:cNvPr>
                <p:cNvPicPr/>
                <p:nvPr/>
              </p:nvPicPr>
              <p:blipFill>
                <a:blip r:embed="rId10"/>
                <a:stretch>
                  <a:fillRect/>
                </a:stretch>
              </p:blipFill>
              <p:spPr>
                <a:xfrm>
                  <a:off x="6705072" y="3177504"/>
                  <a:ext cx="3917880" cy="2131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34" name="Ink 33">
                  <a:extLst>
                    <a:ext uri="{FF2B5EF4-FFF2-40B4-BE49-F238E27FC236}">
                      <a16:creationId xmlns:a16="http://schemas.microsoft.com/office/drawing/2014/main" id="{663763E7-20C4-4DE1-959C-D3F683B369EC}"/>
                    </a:ext>
                  </a:extLst>
                </p14:cNvPr>
                <p14:cNvContentPartPr/>
                <p14:nvPr/>
              </p14:nvContentPartPr>
              <p14:xfrm>
                <a:off x="10608192" y="2769624"/>
                <a:ext cx="26640" cy="475560"/>
              </p14:xfrm>
            </p:contentPart>
          </mc:Choice>
          <mc:Fallback xmlns="">
            <p:pic>
              <p:nvPicPr>
                <p:cNvPr id="9" name="Ink 8">
                  <a:extLst>
                    <a:ext uri="{FF2B5EF4-FFF2-40B4-BE49-F238E27FC236}">
                      <a16:creationId xmlns:a16="http://schemas.microsoft.com/office/drawing/2014/main" id="{4A1BA934-991D-334F-8C73-5816A84A0A46}"/>
                    </a:ext>
                  </a:extLst>
                </p:cNvPr>
                <p:cNvPicPr/>
                <p:nvPr/>
              </p:nvPicPr>
              <p:blipFill>
                <a:blip r:embed="rId12"/>
                <a:stretch>
                  <a:fillRect/>
                </a:stretch>
              </p:blipFill>
              <p:spPr>
                <a:xfrm>
                  <a:off x="10599192" y="2760624"/>
                  <a:ext cx="44280" cy="4932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5" name="Ink 34">
                  <a:extLst>
                    <a:ext uri="{FF2B5EF4-FFF2-40B4-BE49-F238E27FC236}">
                      <a16:creationId xmlns:a16="http://schemas.microsoft.com/office/drawing/2014/main" id="{23A0857C-58C4-45C8-80AF-130F4F3E671E}"/>
                    </a:ext>
                  </a:extLst>
                </p14:cNvPr>
                <p14:cNvContentPartPr/>
                <p14:nvPr/>
              </p14:nvContentPartPr>
              <p14:xfrm>
                <a:off x="10783872" y="2808144"/>
                <a:ext cx="779400" cy="2514960"/>
              </p14:xfrm>
            </p:contentPart>
          </mc:Choice>
          <mc:Fallback xmlns="">
            <p:pic>
              <p:nvPicPr>
                <p:cNvPr id="10" name="Ink 9">
                  <a:extLst>
                    <a:ext uri="{FF2B5EF4-FFF2-40B4-BE49-F238E27FC236}">
                      <a16:creationId xmlns:a16="http://schemas.microsoft.com/office/drawing/2014/main" id="{6722EBE7-2ED8-DB40-95C5-CD3B396ED838}"/>
                    </a:ext>
                  </a:extLst>
                </p:cNvPr>
                <p:cNvPicPr/>
                <p:nvPr/>
              </p:nvPicPr>
              <p:blipFill>
                <a:blip r:embed="rId14"/>
                <a:stretch>
                  <a:fillRect/>
                </a:stretch>
              </p:blipFill>
              <p:spPr>
                <a:xfrm>
                  <a:off x="10775232" y="2799144"/>
                  <a:ext cx="797040" cy="2532600"/>
                </a:xfrm>
                <a:prstGeom prst="rect">
                  <a:avLst/>
                </a:prstGeom>
              </p:spPr>
            </p:pic>
          </mc:Fallback>
        </mc:AlternateContent>
        <p:sp>
          <p:nvSpPr>
            <p:cNvPr id="36" name="Rounded Rectangle 10">
              <a:extLst>
                <a:ext uri="{FF2B5EF4-FFF2-40B4-BE49-F238E27FC236}">
                  <a16:creationId xmlns:a16="http://schemas.microsoft.com/office/drawing/2014/main" id="{C1EF0326-0087-4C1B-9007-A34DB3D483AD}"/>
                </a:ext>
              </a:extLst>
            </p:cNvPr>
            <p:cNvSpPr/>
            <p:nvPr/>
          </p:nvSpPr>
          <p:spPr>
            <a:xfrm rot="20259870">
              <a:off x="7003042" y="4350402"/>
              <a:ext cx="531634" cy="252216"/>
            </a:xfrm>
            <a:prstGeom prst="roundRect">
              <a:avLst/>
            </a:prstGeom>
            <a:solidFill>
              <a:schemeClr val="tx1">
                <a:lumMod val="75000"/>
                <a:lumOff val="25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45AFB9F9-C1C0-4646-91E0-3FEAACC29ED5}"/>
                </a:ext>
              </a:extLst>
            </p:cNvPr>
            <p:cNvSpPr/>
            <p:nvPr/>
          </p:nvSpPr>
          <p:spPr>
            <a:xfrm>
              <a:off x="6693552" y="3675003"/>
              <a:ext cx="1077731" cy="369332"/>
            </a:xfrm>
            <a:prstGeom prst="rect">
              <a:avLst/>
            </a:prstGeom>
          </p:spPr>
          <p:txBody>
            <a:bodyPr wrap="none">
              <a:spAutoFit/>
            </a:bodyPr>
            <a:lstStyle/>
            <a:p>
              <a:r>
                <a:rPr lang="en-US" dirty="0"/>
                <a:t>Promoter</a:t>
              </a:r>
            </a:p>
          </p:txBody>
        </p:sp>
        <p:sp>
          <p:nvSpPr>
            <p:cNvPr id="38" name="Bent Arrow 12">
              <a:extLst>
                <a:ext uri="{FF2B5EF4-FFF2-40B4-BE49-F238E27FC236}">
                  <a16:creationId xmlns:a16="http://schemas.microsoft.com/office/drawing/2014/main" id="{96808C42-542B-446D-BECB-6CCAC92F7E89}"/>
                </a:ext>
              </a:extLst>
            </p:cNvPr>
            <p:cNvSpPr/>
            <p:nvPr/>
          </p:nvSpPr>
          <p:spPr>
            <a:xfrm rot="20054630">
              <a:off x="7072826" y="4045072"/>
              <a:ext cx="323443" cy="271268"/>
            </a:xfrm>
            <a:prstGeom prst="bentArrow">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Rectangle 38">
              <a:extLst>
                <a:ext uri="{FF2B5EF4-FFF2-40B4-BE49-F238E27FC236}">
                  <a16:creationId xmlns:a16="http://schemas.microsoft.com/office/drawing/2014/main" id="{14C51C34-A5B4-435C-A8A3-48EDB478AFC0}"/>
                </a:ext>
              </a:extLst>
            </p:cNvPr>
            <p:cNvSpPr/>
            <p:nvPr/>
          </p:nvSpPr>
          <p:spPr>
            <a:xfrm>
              <a:off x="6975060" y="5328877"/>
              <a:ext cx="1183337" cy="369332"/>
            </a:xfrm>
            <a:prstGeom prst="rect">
              <a:avLst/>
            </a:prstGeom>
          </p:spPr>
          <p:txBody>
            <a:bodyPr wrap="none">
              <a:spAutoFit/>
            </a:bodyPr>
            <a:lstStyle/>
            <a:p>
              <a:r>
                <a:rPr lang="en-US" dirty="0"/>
                <a:t>Enhancer1</a:t>
              </a:r>
            </a:p>
          </p:txBody>
        </p:sp>
        <p:sp>
          <p:nvSpPr>
            <p:cNvPr id="40" name="Rectangle 39">
              <a:extLst>
                <a:ext uri="{FF2B5EF4-FFF2-40B4-BE49-F238E27FC236}">
                  <a16:creationId xmlns:a16="http://schemas.microsoft.com/office/drawing/2014/main" id="{38EC1CB2-4CF3-4FF0-BB9A-CE6297DE998B}"/>
                </a:ext>
              </a:extLst>
            </p:cNvPr>
            <p:cNvSpPr/>
            <p:nvPr/>
          </p:nvSpPr>
          <p:spPr>
            <a:xfrm>
              <a:off x="8576275" y="5328877"/>
              <a:ext cx="1183337" cy="369332"/>
            </a:xfrm>
            <a:prstGeom prst="rect">
              <a:avLst/>
            </a:prstGeom>
          </p:spPr>
          <p:txBody>
            <a:bodyPr wrap="none">
              <a:spAutoFit/>
            </a:bodyPr>
            <a:lstStyle/>
            <a:p>
              <a:r>
                <a:rPr lang="en-US" dirty="0"/>
                <a:t>Enhancer2</a:t>
              </a:r>
            </a:p>
          </p:txBody>
        </p:sp>
        <p:sp>
          <p:nvSpPr>
            <p:cNvPr id="41" name="Rectangle 40">
              <a:extLst>
                <a:ext uri="{FF2B5EF4-FFF2-40B4-BE49-F238E27FC236}">
                  <a16:creationId xmlns:a16="http://schemas.microsoft.com/office/drawing/2014/main" id="{1A6DE915-B8B2-4ACA-A539-85B6CE8806F7}"/>
                </a:ext>
              </a:extLst>
            </p:cNvPr>
            <p:cNvSpPr/>
            <p:nvPr/>
          </p:nvSpPr>
          <p:spPr>
            <a:xfrm>
              <a:off x="10140121" y="5328877"/>
              <a:ext cx="1183337" cy="369332"/>
            </a:xfrm>
            <a:prstGeom prst="rect">
              <a:avLst/>
            </a:prstGeom>
          </p:spPr>
          <p:txBody>
            <a:bodyPr wrap="none">
              <a:spAutoFit/>
            </a:bodyPr>
            <a:lstStyle/>
            <a:p>
              <a:r>
                <a:rPr lang="en-US" dirty="0"/>
                <a:t>Enhancer3</a:t>
              </a:r>
            </a:p>
          </p:txBody>
        </p:sp>
        <p:sp>
          <p:nvSpPr>
            <p:cNvPr id="42" name="Rounded Rectangle 16">
              <a:extLst>
                <a:ext uri="{FF2B5EF4-FFF2-40B4-BE49-F238E27FC236}">
                  <a16:creationId xmlns:a16="http://schemas.microsoft.com/office/drawing/2014/main" id="{359FDEC2-2CCB-48C5-A417-7911399B6989}"/>
                </a:ext>
              </a:extLst>
            </p:cNvPr>
            <p:cNvSpPr/>
            <p:nvPr/>
          </p:nvSpPr>
          <p:spPr>
            <a:xfrm rot="16768291">
              <a:off x="10292244" y="3402021"/>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3" name="Rounded Rectangle 17">
              <a:extLst>
                <a:ext uri="{FF2B5EF4-FFF2-40B4-BE49-F238E27FC236}">
                  <a16:creationId xmlns:a16="http://schemas.microsoft.com/office/drawing/2014/main" id="{D22993C5-47B4-4BEE-BFB5-C0F69A89DB32}"/>
                </a:ext>
              </a:extLst>
            </p:cNvPr>
            <p:cNvSpPr/>
            <p:nvPr/>
          </p:nvSpPr>
          <p:spPr>
            <a:xfrm rot="16883938">
              <a:off x="10599559" y="3458149"/>
              <a:ext cx="531634" cy="252216"/>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1B8FAE91-1EAB-409C-8F53-578E7FD0CE07}"/>
                </a:ext>
              </a:extLst>
            </p:cNvPr>
            <p:cNvSpPr/>
            <p:nvPr/>
          </p:nvSpPr>
          <p:spPr>
            <a:xfrm>
              <a:off x="9720707" y="3305671"/>
              <a:ext cx="645946" cy="369332"/>
            </a:xfrm>
            <a:prstGeom prst="rect">
              <a:avLst/>
            </a:prstGeom>
          </p:spPr>
          <p:txBody>
            <a:bodyPr wrap="none">
              <a:spAutoFit/>
            </a:bodyPr>
            <a:lstStyle/>
            <a:p>
              <a:r>
                <a:rPr lang="en-US" dirty="0"/>
                <a:t>CTCF</a:t>
              </a:r>
            </a:p>
          </p:txBody>
        </p:sp>
        <p:grpSp>
          <p:nvGrpSpPr>
            <p:cNvPr id="45" name="Group 44">
              <a:extLst>
                <a:ext uri="{FF2B5EF4-FFF2-40B4-BE49-F238E27FC236}">
                  <a16:creationId xmlns:a16="http://schemas.microsoft.com/office/drawing/2014/main" id="{704DBA7B-00FE-4235-ACE4-A8F75D3696F6}"/>
                </a:ext>
              </a:extLst>
            </p:cNvPr>
            <p:cNvGrpSpPr/>
            <p:nvPr/>
          </p:nvGrpSpPr>
          <p:grpSpPr>
            <a:xfrm>
              <a:off x="7524072" y="4505904"/>
              <a:ext cx="1451520" cy="583920"/>
              <a:chOff x="7524072" y="4505904"/>
              <a:chExt cx="1451520" cy="583920"/>
            </a:xfrm>
          </p:grpSpPr>
          <mc:AlternateContent xmlns:mc="http://schemas.openxmlformats.org/markup-compatibility/2006" xmlns:p14="http://schemas.microsoft.com/office/powerpoint/2010/main">
            <mc:Choice Requires="p14">
              <p:contentPart p14:bwMode="auto" r:id="rId15">
                <p14:nvContentPartPr>
                  <p14:cNvPr id="54" name="Ink 53">
                    <a:extLst>
                      <a:ext uri="{FF2B5EF4-FFF2-40B4-BE49-F238E27FC236}">
                        <a16:creationId xmlns:a16="http://schemas.microsoft.com/office/drawing/2014/main" id="{DAFD4857-F504-4AFE-A06B-8D7264AAC333}"/>
                      </a:ext>
                    </a:extLst>
                  </p14:cNvPr>
                  <p14:cNvContentPartPr/>
                  <p14:nvPr/>
                </p14:nvContentPartPr>
                <p14:xfrm>
                  <a:off x="7524072" y="4861584"/>
                  <a:ext cx="1451520" cy="228240"/>
                </p14:xfrm>
              </p:contentPart>
            </mc:Choice>
            <mc:Fallback xmlns="">
              <p:pic>
                <p:nvPicPr>
                  <p:cNvPr id="29" name="Ink 28">
                    <a:extLst>
                      <a:ext uri="{FF2B5EF4-FFF2-40B4-BE49-F238E27FC236}">
                        <a16:creationId xmlns:a16="http://schemas.microsoft.com/office/drawing/2014/main" id="{EDE53E2B-F6E4-104F-8345-6A114BB2C256}"/>
                      </a:ext>
                    </a:extLst>
                  </p:cNvPr>
                  <p:cNvPicPr/>
                  <p:nvPr/>
                </p:nvPicPr>
                <p:blipFill>
                  <a:blip r:embed="rId16"/>
                  <a:stretch>
                    <a:fillRect/>
                  </a:stretch>
                </p:blipFill>
                <p:spPr>
                  <a:xfrm>
                    <a:off x="7515432" y="4852944"/>
                    <a:ext cx="1469160" cy="24588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55" name="Ink 54">
                    <a:extLst>
                      <a:ext uri="{FF2B5EF4-FFF2-40B4-BE49-F238E27FC236}">
                        <a16:creationId xmlns:a16="http://schemas.microsoft.com/office/drawing/2014/main" id="{F44B22A9-3590-4AD4-A3D2-082ADF05A7E5}"/>
                      </a:ext>
                    </a:extLst>
                  </p14:cNvPr>
                  <p14:cNvContentPartPr/>
                  <p14:nvPr/>
                </p14:nvContentPartPr>
                <p14:xfrm>
                  <a:off x="7625232" y="4505904"/>
                  <a:ext cx="1219320" cy="75600"/>
                </p14:xfrm>
              </p:contentPart>
            </mc:Choice>
            <mc:Fallback xmlns="">
              <p:pic>
                <p:nvPicPr>
                  <p:cNvPr id="30" name="Ink 29">
                    <a:extLst>
                      <a:ext uri="{FF2B5EF4-FFF2-40B4-BE49-F238E27FC236}">
                        <a16:creationId xmlns:a16="http://schemas.microsoft.com/office/drawing/2014/main" id="{DC533C52-01D5-B642-BF66-7E42F241B4D1}"/>
                      </a:ext>
                    </a:extLst>
                  </p:cNvPr>
                  <p:cNvPicPr/>
                  <p:nvPr/>
                </p:nvPicPr>
                <p:blipFill>
                  <a:blip r:embed="rId18"/>
                  <a:stretch>
                    <a:fillRect/>
                  </a:stretch>
                </p:blipFill>
                <p:spPr>
                  <a:xfrm>
                    <a:off x="7616232" y="4496904"/>
                    <a:ext cx="1236960" cy="9324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9">
              <p14:nvContentPartPr>
                <p14:cNvPr id="46" name="Ink 45">
                  <a:extLst>
                    <a:ext uri="{FF2B5EF4-FFF2-40B4-BE49-F238E27FC236}">
                      <a16:creationId xmlns:a16="http://schemas.microsoft.com/office/drawing/2014/main" id="{C76D7736-2746-4DFE-A9A1-C8257D130164}"/>
                    </a:ext>
                  </a:extLst>
                </p14:cNvPr>
                <p14:cNvContentPartPr/>
                <p14:nvPr/>
              </p14:nvContentPartPr>
              <p14:xfrm>
                <a:off x="9431843" y="5052577"/>
                <a:ext cx="916560" cy="97200"/>
              </p14:xfrm>
            </p:contentPart>
          </mc:Choice>
          <mc:Fallback xmlns="">
            <p:pic>
              <p:nvPicPr>
                <p:cNvPr id="21" name="Ink 20">
                  <a:extLst>
                    <a:ext uri="{FF2B5EF4-FFF2-40B4-BE49-F238E27FC236}">
                      <a16:creationId xmlns:a16="http://schemas.microsoft.com/office/drawing/2014/main" id="{9D86E26C-001F-BC4A-9226-0A6E08DBABD4}"/>
                    </a:ext>
                  </a:extLst>
                </p:cNvPr>
                <p:cNvPicPr/>
                <p:nvPr/>
              </p:nvPicPr>
              <p:blipFill>
                <a:blip r:embed="rId20"/>
                <a:stretch>
                  <a:fillRect/>
                </a:stretch>
              </p:blipFill>
              <p:spPr>
                <a:xfrm>
                  <a:off x="9423203" y="5043937"/>
                  <a:ext cx="934200" cy="11484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47" name="Ink 46">
                  <a:extLst>
                    <a:ext uri="{FF2B5EF4-FFF2-40B4-BE49-F238E27FC236}">
                      <a16:creationId xmlns:a16="http://schemas.microsoft.com/office/drawing/2014/main" id="{8A85C33C-F837-42F0-A007-41FA456AE49E}"/>
                    </a:ext>
                  </a:extLst>
                </p14:cNvPr>
                <p14:cNvContentPartPr/>
                <p14:nvPr/>
              </p14:nvContentPartPr>
              <p14:xfrm>
                <a:off x="10689683" y="3890857"/>
                <a:ext cx="185760" cy="1145160"/>
              </p14:xfrm>
            </p:contentPart>
          </mc:Choice>
          <mc:Fallback xmlns="">
            <p:pic>
              <p:nvPicPr>
                <p:cNvPr id="22" name="Ink 21">
                  <a:extLst>
                    <a:ext uri="{FF2B5EF4-FFF2-40B4-BE49-F238E27FC236}">
                      <a16:creationId xmlns:a16="http://schemas.microsoft.com/office/drawing/2014/main" id="{EBFA5E0C-0000-DC40-BDD8-158A4628258C}"/>
                    </a:ext>
                  </a:extLst>
                </p:cNvPr>
                <p:cNvPicPr/>
                <p:nvPr/>
              </p:nvPicPr>
              <p:blipFill>
                <a:blip r:embed="rId22"/>
                <a:stretch>
                  <a:fillRect/>
                </a:stretch>
              </p:blipFill>
              <p:spPr>
                <a:xfrm>
                  <a:off x="10680683" y="3882217"/>
                  <a:ext cx="203400" cy="116280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8" name="Ink 47">
                  <a:extLst>
                    <a:ext uri="{FF2B5EF4-FFF2-40B4-BE49-F238E27FC236}">
                      <a16:creationId xmlns:a16="http://schemas.microsoft.com/office/drawing/2014/main" id="{3F3EA52D-1DB5-4455-A732-AFBD6C59DE90}"/>
                    </a:ext>
                  </a:extLst>
                </p14:cNvPr>
                <p14:cNvContentPartPr/>
                <p14:nvPr/>
              </p14:nvContentPartPr>
              <p14:xfrm>
                <a:off x="8919203" y="4585297"/>
                <a:ext cx="1690200" cy="441000"/>
              </p14:xfrm>
            </p:contentPart>
          </mc:Choice>
          <mc:Fallback xmlns="">
            <p:pic>
              <p:nvPicPr>
                <p:cNvPr id="23" name="Ink 22">
                  <a:extLst>
                    <a:ext uri="{FF2B5EF4-FFF2-40B4-BE49-F238E27FC236}">
                      <a16:creationId xmlns:a16="http://schemas.microsoft.com/office/drawing/2014/main" id="{F1B3ADD9-5B62-124A-9D33-D16582B73106}"/>
                    </a:ext>
                  </a:extLst>
                </p:cNvPr>
                <p:cNvPicPr/>
                <p:nvPr/>
              </p:nvPicPr>
              <p:blipFill>
                <a:blip r:embed="rId24"/>
                <a:stretch>
                  <a:fillRect/>
                </a:stretch>
              </p:blipFill>
              <p:spPr>
                <a:xfrm>
                  <a:off x="8910563" y="4576657"/>
                  <a:ext cx="1707840" cy="458640"/>
                </a:xfrm>
                <a:prstGeom prst="rect">
                  <a:avLst/>
                </a:prstGeom>
              </p:spPr>
            </p:pic>
          </mc:Fallback>
        </mc:AlternateContent>
        <p:sp>
          <p:nvSpPr>
            <p:cNvPr id="49" name="Rectangle 48">
              <a:extLst>
                <a:ext uri="{FF2B5EF4-FFF2-40B4-BE49-F238E27FC236}">
                  <a16:creationId xmlns:a16="http://schemas.microsoft.com/office/drawing/2014/main" id="{8B3CCA66-7A4F-473A-B430-04EE8146FA58}"/>
                </a:ext>
              </a:extLst>
            </p:cNvPr>
            <p:cNvSpPr/>
            <p:nvPr/>
          </p:nvSpPr>
          <p:spPr>
            <a:xfrm>
              <a:off x="9725274" y="4258845"/>
              <a:ext cx="1053494" cy="646331"/>
            </a:xfrm>
            <a:prstGeom prst="rect">
              <a:avLst/>
            </a:prstGeom>
          </p:spPr>
          <p:txBody>
            <a:bodyPr wrap="none">
              <a:spAutoFit/>
            </a:bodyPr>
            <a:lstStyle/>
            <a:p>
              <a:pPr algn="ctr"/>
              <a:r>
                <a:rPr lang="en-US" dirty="0" err="1"/>
                <a:t>Cohensin</a:t>
              </a:r>
              <a:endParaRPr lang="en-US" dirty="0"/>
            </a:p>
            <a:p>
              <a:pPr algn="ctr"/>
              <a:r>
                <a:rPr lang="en-US" dirty="0"/>
                <a:t>CTCF</a:t>
              </a:r>
            </a:p>
          </p:txBody>
        </p:sp>
        <p:sp>
          <p:nvSpPr>
            <p:cNvPr id="50" name="Rounded Rectangle 24">
              <a:extLst>
                <a:ext uri="{FF2B5EF4-FFF2-40B4-BE49-F238E27FC236}">
                  <a16:creationId xmlns:a16="http://schemas.microsoft.com/office/drawing/2014/main" id="{72F20D5F-B3CE-443F-8711-94D1471A7AFF}"/>
                </a:ext>
              </a:extLst>
            </p:cNvPr>
            <p:cNvSpPr/>
            <p:nvPr/>
          </p:nvSpPr>
          <p:spPr>
            <a:xfrm>
              <a:off x="7234548" y="5151403"/>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1" name="Rounded Rectangle 25">
              <a:extLst>
                <a:ext uri="{FF2B5EF4-FFF2-40B4-BE49-F238E27FC236}">
                  <a16:creationId xmlns:a16="http://schemas.microsoft.com/office/drawing/2014/main" id="{CC62FB83-8DB2-4703-A820-AA29F73A0734}"/>
                </a:ext>
              </a:extLst>
            </p:cNvPr>
            <p:cNvSpPr/>
            <p:nvPr/>
          </p:nvSpPr>
          <p:spPr>
            <a:xfrm>
              <a:off x="8813806" y="5156629"/>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2" name="Rounded Rectangle 26">
              <a:extLst>
                <a:ext uri="{FF2B5EF4-FFF2-40B4-BE49-F238E27FC236}">
                  <a16:creationId xmlns:a16="http://schemas.microsoft.com/office/drawing/2014/main" id="{09F96E29-4ECA-495C-9FBA-9BEAC4B87F94}"/>
                </a:ext>
              </a:extLst>
            </p:cNvPr>
            <p:cNvSpPr/>
            <p:nvPr/>
          </p:nvSpPr>
          <p:spPr>
            <a:xfrm>
              <a:off x="10392228" y="5156630"/>
              <a:ext cx="580571" cy="261257"/>
            </a:xfrm>
            <a:prstGeom prst="roundRect">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00B050"/>
                </a:solidFill>
              </a:endParaRPr>
            </a:p>
          </p:txBody>
        </p:sp>
        <p:sp>
          <p:nvSpPr>
            <p:cNvPr id="53" name="Rounded Rectangle 27">
              <a:extLst>
                <a:ext uri="{FF2B5EF4-FFF2-40B4-BE49-F238E27FC236}">
                  <a16:creationId xmlns:a16="http://schemas.microsoft.com/office/drawing/2014/main" id="{E08509E5-5F7C-42C2-9FB0-C4A552DFD495}"/>
                </a:ext>
              </a:extLst>
            </p:cNvPr>
            <p:cNvSpPr/>
            <p:nvPr/>
          </p:nvSpPr>
          <p:spPr>
            <a:xfrm rot="16200000">
              <a:off x="10555244" y="5189134"/>
              <a:ext cx="362176" cy="84873"/>
            </a:xfrm>
            <a:prstGeom prst="roundRect">
              <a:avLst/>
            </a:prstGeom>
            <a:solidFill>
              <a:schemeClr val="accent2">
                <a:lumMod val="50000"/>
              </a:schemeClr>
            </a:solidFill>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sp>
        <p:nvSpPr>
          <p:cNvPr id="56" name="Arrow: Down 55">
            <a:extLst>
              <a:ext uri="{FF2B5EF4-FFF2-40B4-BE49-F238E27FC236}">
                <a16:creationId xmlns:a16="http://schemas.microsoft.com/office/drawing/2014/main" id="{090A019F-0368-4997-900A-209B5BEFFC7C}"/>
              </a:ext>
            </a:extLst>
          </p:cNvPr>
          <p:cNvSpPr/>
          <p:nvPr/>
        </p:nvSpPr>
        <p:spPr>
          <a:xfrm rot="16200000">
            <a:off x="5793862" y="1541851"/>
            <a:ext cx="493889" cy="199250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32846376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Functional genomic evidence supporting </a:t>
            </a:r>
            <a:r>
              <a:rPr lang="en-US" sz="3600" dirty="0" err="1">
                <a:solidFill>
                  <a:schemeClr val="bg1"/>
                </a:solidFill>
              </a:rPr>
              <a:t>HiCHub</a:t>
            </a:r>
            <a:endParaRPr lang="en-US" sz="3600" dirty="0">
              <a:solidFill>
                <a:srgbClr val="00B0F0"/>
              </a:solidFill>
            </a:endParaRPr>
          </a:p>
        </p:txBody>
      </p:sp>
      <p:pic>
        <p:nvPicPr>
          <p:cNvPr id="42" name="Picture 41">
            <a:extLst>
              <a:ext uri="{FF2B5EF4-FFF2-40B4-BE49-F238E27FC236}">
                <a16:creationId xmlns:a16="http://schemas.microsoft.com/office/drawing/2014/main" id="{C102FED6-299B-46B1-BAB8-DC05D57F1D6E}"/>
              </a:ext>
            </a:extLst>
          </p:cNvPr>
          <p:cNvPicPr/>
          <p:nvPr/>
        </p:nvPicPr>
        <p:blipFill>
          <a:blip r:embed="rId3"/>
          <a:stretch>
            <a:fillRect/>
          </a:stretch>
        </p:blipFill>
        <p:spPr>
          <a:xfrm>
            <a:off x="506890" y="2482752"/>
            <a:ext cx="5398868" cy="2312640"/>
          </a:xfrm>
          <a:prstGeom prst="rect">
            <a:avLst/>
          </a:prstGeom>
        </p:spPr>
      </p:pic>
      <p:pic>
        <p:nvPicPr>
          <p:cNvPr id="43" name="Picture 42">
            <a:extLst>
              <a:ext uri="{FF2B5EF4-FFF2-40B4-BE49-F238E27FC236}">
                <a16:creationId xmlns:a16="http://schemas.microsoft.com/office/drawing/2014/main" id="{5C352417-A59C-4FFA-A315-8B5D1AEA59D0}"/>
              </a:ext>
            </a:extLst>
          </p:cNvPr>
          <p:cNvPicPr/>
          <p:nvPr/>
        </p:nvPicPr>
        <p:blipFill>
          <a:blip r:embed="rId4"/>
          <a:stretch>
            <a:fillRect/>
          </a:stretch>
        </p:blipFill>
        <p:spPr>
          <a:xfrm>
            <a:off x="550654" y="4730679"/>
            <a:ext cx="5398869" cy="2085813"/>
          </a:xfrm>
          <a:prstGeom prst="rect">
            <a:avLst/>
          </a:prstGeom>
        </p:spPr>
      </p:pic>
      <p:pic>
        <p:nvPicPr>
          <p:cNvPr id="44" name="Picture 43">
            <a:extLst>
              <a:ext uri="{FF2B5EF4-FFF2-40B4-BE49-F238E27FC236}">
                <a16:creationId xmlns:a16="http://schemas.microsoft.com/office/drawing/2014/main" id="{F2871517-2190-4597-86DE-3B079248B8CD}"/>
              </a:ext>
            </a:extLst>
          </p:cNvPr>
          <p:cNvPicPr/>
          <p:nvPr/>
        </p:nvPicPr>
        <p:blipFill>
          <a:blip r:embed="rId5"/>
          <a:stretch>
            <a:fillRect/>
          </a:stretch>
        </p:blipFill>
        <p:spPr>
          <a:xfrm>
            <a:off x="506890" y="625641"/>
            <a:ext cx="5398868" cy="2083938"/>
          </a:xfrm>
          <a:prstGeom prst="rect">
            <a:avLst/>
          </a:prstGeom>
        </p:spPr>
      </p:pic>
      <p:sp>
        <p:nvSpPr>
          <p:cNvPr id="38" name="TextBox 37">
            <a:extLst>
              <a:ext uri="{FF2B5EF4-FFF2-40B4-BE49-F238E27FC236}">
                <a16:creationId xmlns:a16="http://schemas.microsoft.com/office/drawing/2014/main" id="{480559E0-FFF1-4C1E-B85F-019B2FFC8FF0}"/>
              </a:ext>
            </a:extLst>
          </p:cNvPr>
          <p:cNvSpPr txBox="1"/>
          <p:nvPr/>
        </p:nvSpPr>
        <p:spPr>
          <a:xfrm>
            <a:off x="2811782" y="4361347"/>
            <a:ext cx="2181660"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kern="1200" dirty="0">
                <a:solidFill>
                  <a:srgbClr val="FF0000"/>
                </a:solidFill>
                <a:effectLst/>
                <a:latin typeface="+mn-lt"/>
                <a:ea typeface="+mn-ea"/>
                <a:cs typeface="+mn-cs"/>
              </a:rPr>
              <a:t>Chromatin landscape</a:t>
            </a:r>
          </a:p>
        </p:txBody>
      </p:sp>
    </p:spTree>
    <p:extLst>
      <p:ext uri="{BB962C8B-B14F-4D97-AF65-F5344CB8AC3E}">
        <p14:creationId xmlns:p14="http://schemas.microsoft.com/office/powerpoint/2010/main" val="18001619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rgbClr val="00B0F0"/>
                </a:solidFill>
              </a:rPr>
              <a:t>Application</a:t>
            </a:r>
            <a:r>
              <a:rPr lang="en-US" sz="3600" dirty="0">
                <a:solidFill>
                  <a:schemeClr val="bg1"/>
                </a:solidFill>
              </a:rPr>
              <a:t> of </a:t>
            </a:r>
            <a:r>
              <a:rPr lang="en-US" sz="3600" dirty="0" err="1">
                <a:solidFill>
                  <a:schemeClr val="bg1"/>
                </a:solidFill>
              </a:rPr>
              <a:t>HicHub</a:t>
            </a:r>
            <a:r>
              <a:rPr lang="en-US" sz="3600" dirty="0">
                <a:solidFill>
                  <a:schemeClr val="bg1"/>
                </a:solidFill>
              </a:rPr>
              <a:t> on </a:t>
            </a:r>
            <a:r>
              <a:rPr lang="en-US" sz="3600" dirty="0" err="1">
                <a:solidFill>
                  <a:schemeClr val="bg1"/>
                </a:solidFill>
              </a:rPr>
              <a:t>MicroC</a:t>
            </a:r>
            <a:r>
              <a:rPr lang="en-US" sz="3600" dirty="0">
                <a:solidFill>
                  <a:schemeClr val="bg1"/>
                </a:solidFill>
              </a:rPr>
              <a:t> </a:t>
            </a:r>
            <a:endParaRPr lang="en-US" sz="3600" dirty="0">
              <a:solidFill>
                <a:srgbClr val="00B0F0"/>
              </a:solidFill>
            </a:endParaRP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36</a:t>
            </a:fld>
            <a:endParaRPr lang="en-US"/>
          </a:p>
        </p:txBody>
      </p:sp>
      <p:pic>
        <p:nvPicPr>
          <p:cNvPr id="1027" name="Picture 28">
            <a:extLst>
              <a:ext uri="{FF2B5EF4-FFF2-40B4-BE49-F238E27FC236}">
                <a16:creationId xmlns:a16="http://schemas.microsoft.com/office/drawing/2014/main" id="{E714CB00-2932-4850-B351-2ABE173443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0009" y="1131140"/>
            <a:ext cx="6135561" cy="237783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42">
            <a:extLst>
              <a:ext uri="{FF2B5EF4-FFF2-40B4-BE49-F238E27FC236}">
                <a16:creationId xmlns:a16="http://schemas.microsoft.com/office/drawing/2014/main" id="{E7F3203D-BB5E-4F32-9AD1-2C7BC0A71B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0009" y="3663662"/>
            <a:ext cx="6123240" cy="2538003"/>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43">
            <a:extLst>
              <a:ext uri="{FF2B5EF4-FFF2-40B4-BE49-F238E27FC236}">
                <a16:creationId xmlns:a16="http://schemas.microsoft.com/office/drawing/2014/main" id="{B11A95FA-E86D-4EBF-8A12-430CC038E6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10437" y="3699578"/>
            <a:ext cx="3659160" cy="213143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a:extLst>
              <a:ext uri="{FF2B5EF4-FFF2-40B4-BE49-F238E27FC236}">
                <a16:creationId xmlns:a16="http://schemas.microsoft.com/office/drawing/2014/main" id="{1D64CC3D-BDAA-4A4A-971F-5A4DE59AA01D}"/>
              </a:ext>
            </a:extLst>
          </p:cNvPr>
          <p:cNvSpPr>
            <a:spLocks noChangeArrowheads="1"/>
          </p:cNvSpPr>
          <p:nvPr/>
        </p:nvSpPr>
        <p:spPr bwMode="auto">
          <a:xfrm>
            <a:off x="1214437" y="450849"/>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 name="Rectangle 5">
            <a:extLst>
              <a:ext uri="{FF2B5EF4-FFF2-40B4-BE49-F238E27FC236}">
                <a16:creationId xmlns:a16="http://schemas.microsoft.com/office/drawing/2014/main" id="{035023E0-4AD8-48C3-9169-CA9A4F9A6956}"/>
              </a:ext>
            </a:extLst>
          </p:cNvPr>
          <p:cNvSpPr>
            <a:spLocks noChangeArrowheads="1"/>
          </p:cNvSpPr>
          <p:nvPr/>
        </p:nvSpPr>
        <p:spPr bwMode="auto">
          <a:xfrm>
            <a:off x="1214437" y="274637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11" name="TextBox 10">
            <a:extLst>
              <a:ext uri="{FF2B5EF4-FFF2-40B4-BE49-F238E27FC236}">
                <a16:creationId xmlns:a16="http://schemas.microsoft.com/office/drawing/2014/main" id="{FC620FB8-C11B-4F5A-B2A3-FA93E37ACEB7}"/>
              </a:ext>
            </a:extLst>
          </p:cNvPr>
          <p:cNvSpPr txBox="1"/>
          <p:nvPr/>
        </p:nvSpPr>
        <p:spPr>
          <a:xfrm>
            <a:off x="0" y="6237874"/>
            <a:ext cx="10969597" cy="338554"/>
          </a:xfrm>
          <a:prstGeom prst="rect">
            <a:avLst/>
          </a:prstGeom>
          <a:noFill/>
        </p:spPr>
        <p:txBody>
          <a:bodyPr wrap="square">
            <a:spAutoFit/>
          </a:bodyPr>
          <a:lstStyle/>
          <a:p>
            <a:r>
              <a:rPr lang="en-US" sz="1600" kern="1200" dirty="0">
                <a:solidFill>
                  <a:srgbClr val="000000"/>
                </a:solidFill>
                <a:effectLst/>
                <a:latin typeface="Times New Roman" panose="02020603050405020304" pitchFamily="18" charset="0"/>
                <a:ea typeface="SimSun" panose="02010600030101010101" pitchFamily="2" charset="-122"/>
                <a:cs typeface="Times New Roman" panose="02020603050405020304" pitchFamily="18" charset="0"/>
              </a:rPr>
              <a:t>Data From: </a:t>
            </a:r>
            <a:r>
              <a:rPr lang="en-US" sz="1600" kern="1200" dirty="0" err="1">
                <a:solidFill>
                  <a:srgbClr val="000000"/>
                </a:solidFill>
                <a:effectLst/>
                <a:latin typeface="Times New Roman" panose="02020603050405020304" pitchFamily="18" charset="0"/>
                <a:ea typeface="SimSun" panose="02010600030101010101" pitchFamily="2" charset="-122"/>
              </a:rPr>
              <a:t>Krietenstein</a:t>
            </a:r>
            <a:r>
              <a:rPr lang="en-US" sz="1600" kern="1200" dirty="0">
                <a:solidFill>
                  <a:srgbClr val="000000"/>
                </a:solidFill>
                <a:effectLst/>
                <a:latin typeface="Times New Roman" panose="02020603050405020304" pitchFamily="18" charset="0"/>
                <a:ea typeface="SimSun" panose="02010600030101010101" pitchFamily="2" charset="-122"/>
              </a:rPr>
              <a:t>, Nils, et al., "Ultrastructural details of mammalian chromosome architecture.," </a:t>
            </a:r>
            <a:r>
              <a:rPr lang="en-US" sz="1600" i="1" kern="1200" dirty="0">
                <a:solidFill>
                  <a:srgbClr val="000000"/>
                </a:solidFill>
                <a:effectLst/>
                <a:latin typeface="Times New Roman" panose="02020603050405020304" pitchFamily="18" charset="0"/>
                <a:ea typeface="SimSun" panose="02010600030101010101" pitchFamily="2" charset="-122"/>
              </a:rPr>
              <a:t>Molecular cell, </a:t>
            </a:r>
            <a:r>
              <a:rPr lang="en-US" sz="1600" kern="1200" dirty="0">
                <a:solidFill>
                  <a:srgbClr val="000000"/>
                </a:solidFill>
                <a:effectLst/>
                <a:latin typeface="Times New Roman" panose="02020603050405020304" pitchFamily="18" charset="0"/>
                <a:ea typeface="SimSun" panose="02010600030101010101" pitchFamily="2" charset="-122"/>
              </a:rPr>
              <a:t>2020.</a:t>
            </a:r>
            <a:endParaRPr lang="en-US" sz="1600" dirty="0"/>
          </a:p>
        </p:txBody>
      </p:sp>
    </p:spTree>
    <p:extLst>
      <p:ext uri="{BB962C8B-B14F-4D97-AF65-F5344CB8AC3E}">
        <p14:creationId xmlns:p14="http://schemas.microsoft.com/office/powerpoint/2010/main" val="245262776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9FE854D-F976-46B8-8F32-7F7A987919F4}"/>
              </a:ext>
            </a:extLst>
          </p:cNvPr>
          <p:cNvSpPr>
            <a:spLocks noGrp="1"/>
          </p:cNvSpPr>
          <p:nvPr>
            <p:ph idx="1"/>
          </p:nvPr>
        </p:nvSpPr>
        <p:spPr>
          <a:xfrm>
            <a:off x="838200" y="1499190"/>
            <a:ext cx="10515600" cy="4401326"/>
          </a:xfrm>
        </p:spPr>
        <p:txBody>
          <a:bodyPr/>
          <a:lstStyle/>
          <a:p>
            <a:r>
              <a:rPr lang="en-US" dirty="0">
                <a:solidFill>
                  <a:srgbClr val="00395C"/>
                </a:solidFill>
              </a:rPr>
              <a:t>Acknowledgement: </a:t>
            </a:r>
          </a:p>
          <a:p>
            <a:pPr lvl="1"/>
            <a:r>
              <a:rPr lang="en-US" sz="1600" dirty="0" err="1">
                <a:solidFill>
                  <a:srgbClr val="00395C"/>
                </a:solidFill>
              </a:rPr>
              <a:t>Qiang</a:t>
            </a:r>
            <a:r>
              <a:rPr lang="en-US" sz="1600" dirty="0">
                <a:solidFill>
                  <a:srgbClr val="00395C"/>
                </a:solidFill>
              </a:rPr>
              <a:t> Shan performed the experiments, with assistance from Xia Chen.</a:t>
            </a:r>
          </a:p>
          <a:p>
            <a:pPr lvl="1"/>
            <a:r>
              <a:rPr lang="en-US" sz="1600" dirty="0">
                <a:solidFill>
                  <a:srgbClr val="00395C"/>
                </a:solidFill>
              </a:rPr>
              <a:t>Assistance from Shaoqi Zhu, Shuang Yuan and Qing Chen.</a:t>
            </a:r>
            <a:endParaRPr lang="en-US" dirty="0">
              <a:solidFill>
                <a:srgbClr val="00395C"/>
              </a:solidFill>
            </a:endParaRPr>
          </a:p>
          <a:p>
            <a:r>
              <a:rPr lang="en-US" dirty="0">
                <a:solidFill>
                  <a:srgbClr val="00395C"/>
                </a:solidFill>
              </a:rPr>
              <a:t>Thank the help from supervisor Peng, and collaborator </a:t>
            </a:r>
            <a:r>
              <a:rPr lang="en-US" dirty="0" err="1">
                <a:solidFill>
                  <a:srgbClr val="00395C"/>
                </a:solidFill>
              </a:rPr>
              <a:t>Xue</a:t>
            </a:r>
            <a:r>
              <a:rPr lang="en-US" dirty="0">
                <a:solidFill>
                  <a:srgbClr val="00395C"/>
                </a:solidFill>
              </a:rPr>
              <a:t>.</a:t>
            </a:r>
          </a:p>
          <a:p>
            <a:r>
              <a:rPr lang="en-US" sz="2800" dirty="0">
                <a:solidFill>
                  <a:srgbClr val="00395C"/>
                </a:solidFill>
              </a:rPr>
              <a:t>This study is supported by grants from the NIH.</a:t>
            </a:r>
            <a:endParaRPr lang="en-US" dirty="0">
              <a:solidFill>
                <a:srgbClr val="00395C"/>
              </a:solidFill>
            </a:endParaRPr>
          </a:p>
        </p:txBody>
      </p:sp>
      <p:sp>
        <p:nvSpPr>
          <p:cNvPr id="5" name="Slide Number Placeholder 4">
            <a:extLst>
              <a:ext uri="{FF2B5EF4-FFF2-40B4-BE49-F238E27FC236}">
                <a16:creationId xmlns:a16="http://schemas.microsoft.com/office/drawing/2014/main" id="{2AEF97B0-426F-444E-95A1-11D8F43DEDBF}"/>
              </a:ext>
            </a:extLst>
          </p:cNvPr>
          <p:cNvSpPr>
            <a:spLocks noGrp="1"/>
          </p:cNvSpPr>
          <p:nvPr>
            <p:ph type="sldNum" sz="quarter" idx="12"/>
          </p:nvPr>
        </p:nvSpPr>
        <p:spPr/>
        <p:txBody>
          <a:bodyPr/>
          <a:lstStyle/>
          <a:p>
            <a:fld id="{DBA6DB61-4362-44D1-BB09-4F1914041657}" type="slidenum">
              <a:rPr lang="en-US" smtClean="0"/>
              <a:t>37</a:t>
            </a:fld>
            <a:endParaRPr lang="en-US"/>
          </a:p>
        </p:txBody>
      </p:sp>
      <p:sp>
        <p:nvSpPr>
          <p:cNvPr id="6" name="Title 1">
            <a:extLst>
              <a:ext uri="{FF2B5EF4-FFF2-40B4-BE49-F238E27FC236}">
                <a16:creationId xmlns:a16="http://schemas.microsoft.com/office/drawing/2014/main" id="{AFD2F7F1-3500-4040-B38E-BD3D52AEB81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Acknowledgement</a:t>
            </a:r>
          </a:p>
        </p:txBody>
      </p:sp>
      <p:pic>
        <p:nvPicPr>
          <p:cNvPr id="2052" name="Picture 4" descr="NIH-logo – UCRC">
            <a:extLst>
              <a:ext uri="{FF2B5EF4-FFF2-40B4-BE49-F238E27FC236}">
                <a16:creationId xmlns:a16="http://schemas.microsoft.com/office/drawing/2014/main" id="{470368FD-0746-4D3A-B974-0250BAE39E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3991971"/>
            <a:ext cx="2969794" cy="1069126"/>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9">
            <a:extLst>
              <a:ext uri="{FF2B5EF4-FFF2-40B4-BE49-F238E27FC236}">
                <a16:creationId xmlns:a16="http://schemas.microsoft.com/office/drawing/2014/main" id="{C00088D0-D7EB-4E8E-A8B6-A66243B30035}"/>
              </a:ext>
            </a:extLst>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1413" y="3991971"/>
            <a:ext cx="2138887" cy="1069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 name="Picture 20">
            <a:extLst>
              <a:ext uri="{FF2B5EF4-FFF2-40B4-BE49-F238E27FC236}">
                <a16:creationId xmlns:a16="http://schemas.microsoft.com/office/drawing/2014/main" id="{259C3332-0617-4678-80FC-C17517CE0E82}"/>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3719" y="3883167"/>
            <a:ext cx="1108897" cy="12867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1602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38</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b="1" dirty="0">
              <a:solidFill>
                <a:srgbClr val="00395C"/>
              </a:solidFill>
            </a:endParaRPr>
          </a:p>
          <a:p>
            <a:pPr algn="ctr"/>
            <a:r>
              <a:rPr lang="en-US" b="1" dirty="0">
                <a:solidFill>
                  <a:srgbClr val="00395C"/>
                </a:solidFill>
              </a:rPr>
              <a:t>Technical Support </a:t>
            </a:r>
          </a:p>
        </p:txBody>
      </p:sp>
    </p:spTree>
    <p:extLst>
      <p:ext uri="{BB962C8B-B14F-4D97-AF65-F5344CB8AC3E}">
        <p14:creationId xmlns:p14="http://schemas.microsoft.com/office/powerpoint/2010/main" val="244495295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7874D70-950E-474D-81ED-71B0059C5157}"/>
              </a:ext>
            </a:extLst>
          </p:cNvPr>
          <p:cNvPicPr>
            <a:picLocks noGrp="1" noChangeAspect="1"/>
          </p:cNvPicPr>
          <p:nvPr>
            <p:ph idx="1"/>
          </p:nvPr>
        </p:nvPicPr>
        <p:blipFill>
          <a:blip r:embed="rId2"/>
          <a:stretch>
            <a:fillRect/>
          </a:stretch>
        </p:blipFill>
        <p:spPr>
          <a:xfrm>
            <a:off x="6265470" y="1867246"/>
            <a:ext cx="5455584" cy="2159794"/>
          </a:xfrm>
        </p:spPr>
      </p:pic>
      <p:pic>
        <p:nvPicPr>
          <p:cNvPr id="7" name="Picture 6">
            <a:extLst>
              <a:ext uri="{FF2B5EF4-FFF2-40B4-BE49-F238E27FC236}">
                <a16:creationId xmlns:a16="http://schemas.microsoft.com/office/drawing/2014/main" id="{0DBF56B0-6F6C-4486-919B-53F0797E8A03}"/>
              </a:ext>
            </a:extLst>
          </p:cNvPr>
          <p:cNvPicPr>
            <a:picLocks noChangeAspect="1"/>
          </p:cNvPicPr>
          <p:nvPr/>
        </p:nvPicPr>
        <p:blipFill>
          <a:blip r:embed="rId3"/>
          <a:stretch>
            <a:fillRect/>
          </a:stretch>
        </p:blipFill>
        <p:spPr>
          <a:xfrm>
            <a:off x="6161238" y="4076700"/>
            <a:ext cx="5664049" cy="2424662"/>
          </a:xfrm>
          <a:prstGeom prst="rect">
            <a:avLst/>
          </a:prstGeom>
        </p:spPr>
      </p:pic>
      <p:pic>
        <p:nvPicPr>
          <p:cNvPr id="4" name="Picture 3">
            <a:extLst>
              <a:ext uri="{FF2B5EF4-FFF2-40B4-BE49-F238E27FC236}">
                <a16:creationId xmlns:a16="http://schemas.microsoft.com/office/drawing/2014/main" id="{D35F053E-6278-4081-AFF6-3540C266319A}"/>
              </a:ext>
            </a:extLst>
          </p:cNvPr>
          <p:cNvPicPr>
            <a:picLocks noChangeAspect="1"/>
          </p:cNvPicPr>
          <p:nvPr/>
        </p:nvPicPr>
        <p:blipFill>
          <a:blip r:embed="rId4"/>
          <a:stretch>
            <a:fillRect/>
          </a:stretch>
        </p:blipFill>
        <p:spPr>
          <a:xfrm>
            <a:off x="0" y="3609527"/>
            <a:ext cx="6295306" cy="1397305"/>
          </a:xfrm>
          <a:prstGeom prst="rect">
            <a:avLst/>
          </a:prstGeom>
        </p:spPr>
      </p:pic>
      <p:pic>
        <p:nvPicPr>
          <p:cNvPr id="8" name="Picture 7">
            <a:extLst>
              <a:ext uri="{FF2B5EF4-FFF2-40B4-BE49-F238E27FC236}">
                <a16:creationId xmlns:a16="http://schemas.microsoft.com/office/drawing/2014/main" id="{6FA96606-E88B-463D-B2F6-5CFFB8672A7F}"/>
              </a:ext>
            </a:extLst>
          </p:cNvPr>
          <p:cNvPicPr>
            <a:picLocks noChangeAspect="1"/>
          </p:cNvPicPr>
          <p:nvPr/>
        </p:nvPicPr>
        <p:blipFill>
          <a:blip r:embed="rId5"/>
          <a:stretch>
            <a:fillRect/>
          </a:stretch>
        </p:blipFill>
        <p:spPr>
          <a:xfrm>
            <a:off x="0" y="2284758"/>
            <a:ext cx="6362198" cy="1360143"/>
          </a:xfrm>
          <a:prstGeom prst="rect">
            <a:avLst/>
          </a:prstGeom>
        </p:spPr>
      </p:pic>
      <p:pic>
        <p:nvPicPr>
          <p:cNvPr id="10" name="Picture 9">
            <a:extLst>
              <a:ext uri="{FF2B5EF4-FFF2-40B4-BE49-F238E27FC236}">
                <a16:creationId xmlns:a16="http://schemas.microsoft.com/office/drawing/2014/main" id="{DD3D7275-F4A9-4825-99D5-40FB3BAD8817}"/>
              </a:ext>
            </a:extLst>
          </p:cNvPr>
          <p:cNvPicPr>
            <a:picLocks noChangeAspect="1"/>
          </p:cNvPicPr>
          <p:nvPr/>
        </p:nvPicPr>
        <p:blipFill>
          <a:blip r:embed="rId6"/>
          <a:stretch>
            <a:fillRect/>
          </a:stretch>
        </p:blipFill>
        <p:spPr>
          <a:xfrm>
            <a:off x="0" y="4949580"/>
            <a:ext cx="6191251" cy="1352710"/>
          </a:xfrm>
          <a:prstGeom prst="rect">
            <a:avLst/>
          </a:prstGeom>
        </p:spPr>
      </p:pic>
      <p:sp>
        <p:nvSpPr>
          <p:cNvPr id="11" name="Title 1">
            <a:extLst>
              <a:ext uri="{FF2B5EF4-FFF2-40B4-BE49-F238E27FC236}">
                <a16:creationId xmlns:a16="http://schemas.microsoft.com/office/drawing/2014/main" id="{709F4736-838B-4255-A5A8-FDBC06CC46D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Technical Record </a:t>
            </a:r>
            <a:r>
              <a:rPr lang="en-US" b="0" i="0" dirty="0" err="1">
                <a:solidFill>
                  <a:srgbClr val="00395C"/>
                </a:solidFill>
                <a:effectLst/>
              </a:rPr>
              <a:t>github</a:t>
            </a:r>
            <a:r>
              <a:rPr lang="en-US" b="0" i="0" dirty="0">
                <a:solidFill>
                  <a:srgbClr val="00395C"/>
                </a:solidFill>
                <a:effectLst/>
              </a:rPr>
              <a:t> &amp; </a:t>
            </a:r>
            <a:r>
              <a:rPr lang="en-US" b="0" i="0" dirty="0" err="1">
                <a:solidFill>
                  <a:srgbClr val="00395C"/>
                </a:solidFill>
                <a:effectLst/>
              </a:rPr>
              <a:t>PyPI</a:t>
            </a:r>
            <a:endParaRPr lang="en-US" sz="4400" dirty="0">
              <a:solidFill>
                <a:srgbClr val="00395C"/>
              </a:solidFill>
            </a:endParaRPr>
          </a:p>
        </p:txBody>
      </p:sp>
    </p:spTree>
    <p:extLst>
      <p:ext uri="{BB962C8B-B14F-4D97-AF65-F5344CB8AC3E}">
        <p14:creationId xmlns:p14="http://schemas.microsoft.com/office/powerpoint/2010/main" val="30106928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FD5003EA-0ECC-4C11-ACE6-388DD92DD75C}"/>
              </a:ext>
            </a:extLst>
          </p:cNvPr>
          <p:cNvGrpSpPr/>
          <p:nvPr/>
        </p:nvGrpSpPr>
        <p:grpSpPr>
          <a:xfrm>
            <a:off x="30729" y="993644"/>
            <a:ext cx="5656385" cy="4628396"/>
            <a:chOff x="4468851" y="920652"/>
            <a:chExt cx="5656385" cy="4628396"/>
          </a:xfrm>
        </p:grpSpPr>
        <p:pic>
          <p:nvPicPr>
            <p:cNvPr id="1026" name="Picture 2">
              <a:extLst>
                <a:ext uri="{FF2B5EF4-FFF2-40B4-BE49-F238E27FC236}">
                  <a16:creationId xmlns:a16="http://schemas.microsoft.com/office/drawing/2014/main" id="{8DBCE853-A08F-4570-AF6A-E03DB1335A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61163" b="15499"/>
            <a:stretch/>
          </p:blipFill>
          <p:spPr bwMode="auto">
            <a:xfrm>
              <a:off x="5583362" y="1157450"/>
              <a:ext cx="4541874" cy="439159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D09BABFC-3664-4208-936D-CEC1F92B7229}"/>
                </a:ext>
              </a:extLst>
            </p:cNvPr>
            <p:cNvSpPr txBox="1"/>
            <p:nvPr/>
          </p:nvSpPr>
          <p:spPr>
            <a:xfrm>
              <a:off x="4468851" y="3149293"/>
              <a:ext cx="3031789" cy="369332"/>
            </a:xfrm>
            <a:prstGeom prst="rect">
              <a:avLst/>
            </a:prstGeom>
            <a:noFill/>
          </p:spPr>
          <p:txBody>
            <a:bodyPr wrap="square">
              <a:spAutoFit/>
            </a:bodyPr>
            <a:lstStyle/>
            <a:p>
              <a:r>
                <a:rPr lang="en-US" dirty="0"/>
                <a:t>~200 TYPES of CELLS</a:t>
              </a:r>
            </a:p>
          </p:txBody>
        </p:sp>
        <p:cxnSp>
          <p:nvCxnSpPr>
            <p:cNvPr id="21" name="Straight Arrow Connector 20">
              <a:extLst>
                <a:ext uri="{FF2B5EF4-FFF2-40B4-BE49-F238E27FC236}">
                  <a16:creationId xmlns:a16="http://schemas.microsoft.com/office/drawing/2014/main" id="{5A51FAA3-49E0-4D38-BE6D-CC95AD625B30}"/>
                </a:ext>
              </a:extLst>
            </p:cNvPr>
            <p:cNvCxnSpPr/>
            <p:nvPr/>
          </p:nvCxnSpPr>
          <p:spPr>
            <a:xfrm>
              <a:off x="6655981" y="4880344"/>
              <a:ext cx="435935" cy="21062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02A937DD-4B9B-4558-A7A4-B27A60B7965F}"/>
                </a:ext>
              </a:extLst>
            </p:cNvPr>
            <p:cNvCxnSpPr>
              <a:cxnSpLocks/>
            </p:cNvCxnSpPr>
            <p:nvPr/>
          </p:nvCxnSpPr>
          <p:spPr>
            <a:xfrm flipV="1">
              <a:off x="8527547" y="4880344"/>
              <a:ext cx="395020" cy="1576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24" name="&quot;Not Allowed&quot; Symbol 23">
              <a:extLst>
                <a:ext uri="{FF2B5EF4-FFF2-40B4-BE49-F238E27FC236}">
                  <a16:creationId xmlns:a16="http://schemas.microsoft.com/office/drawing/2014/main" id="{FF38AE28-CED7-4877-B35F-1F73DB7AC547}"/>
                </a:ext>
              </a:extLst>
            </p:cNvPr>
            <p:cNvSpPr/>
            <p:nvPr/>
          </p:nvSpPr>
          <p:spPr>
            <a:xfrm>
              <a:off x="6741424" y="4854633"/>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quot;Not Allowed&quot; Symbol 25">
              <a:extLst>
                <a:ext uri="{FF2B5EF4-FFF2-40B4-BE49-F238E27FC236}">
                  <a16:creationId xmlns:a16="http://schemas.microsoft.com/office/drawing/2014/main" id="{8EF3A2D0-BF81-4075-B196-FAB50FBBBD93}"/>
                </a:ext>
              </a:extLst>
            </p:cNvPr>
            <p:cNvSpPr/>
            <p:nvPr/>
          </p:nvSpPr>
          <p:spPr>
            <a:xfrm>
              <a:off x="8601089" y="4836078"/>
              <a:ext cx="265048" cy="265048"/>
            </a:xfrm>
            <a:prstGeom prst="noSmoking">
              <a:avLst>
                <a:gd name="adj" fmla="val 10523"/>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TextBox 32">
              <a:extLst>
                <a:ext uri="{FF2B5EF4-FFF2-40B4-BE49-F238E27FC236}">
                  <a16:creationId xmlns:a16="http://schemas.microsoft.com/office/drawing/2014/main" id="{F7030F83-4624-4683-80E3-2E6B166BA1FB}"/>
                </a:ext>
              </a:extLst>
            </p:cNvPr>
            <p:cNvSpPr txBox="1"/>
            <p:nvPr/>
          </p:nvSpPr>
          <p:spPr>
            <a:xfrm>
              <a:off x="5317153" y="920652"/>
              <a:ext cx="1689319" cy="369332"/>
            </a:xfrm>
            <a:prstGeom prst="rect">
              <a:avLst/>
            </a:prstGeom>
            <a:noFill/>
          </p:spPr>
          <p:txBody>
            <a:bodyPr wrap="square">
              <a:spAutoFit/>
            </a:bodyPr>
            <a:lstStyle/>
            <a:p>
              <a:r>
                <a:rPr lang="en-US" dirty="0"/>
                <a:t>…ATGCCCAGT…</a:t>
              </a:r>
            </a:p>
          </p:txBody>
        </p:sp>
        <p:sp>
          <p:nvSpPr>
            <p:cNvPr id="35" name="TextBox 34">
              <a:extLst>
                <a:ext uri="{FF2B5EF4-FFF2-40B4-BE49-F238E27FC236}">
                  <a16:creationId xmlns:a16="http://schemas.microsoft.com/office/drawing/2014/main" id="{AD0224B9-1052-4AC3-9E5E-5DCC88EDEC30}"/>
                </a:ext>
              </a:extLst>
            </p:cNvPr>
            <p:cNvSpPr txBox="1"/>
            <p:nvPr/>
          </p:nvSpPr>
          <p:spPr>
            <a:xfrm>
              <a:off x="6655981" y="1579612"/>
              <a:ext cx="1689319" cy="369332"/>
            </a:xfrm>
            <a:prstGeom prst="rect">
              <a:avLst/>
            </a:prstGeom>
            <a:noFill/>
          </p:spPr>
          <p:txBody>
            <a:bodyPr wrap="square">
              <a:spAutoFit/>
            </a:bodyPr>
            <a:lstStyle/>
            <a:p>
              <a:r>
                <a:rPr lang="en-US" dirty="0"/>
                <a:t>…ATGCCCAGT…</a:t>
              </a:r>
            </a:p>
          </p:txBody>
        </p:sp>
        <p:sp>
          <p:nvSpPr>
            <p:cNvPr id="36" name="TextBox 35">
              <a:extLst>
                <a:ext uri="{FF2B5EF4-FFF2-40B4-BE49-F238E27FC236}">
                  <a16:creationId xmlns:a16="http://schemas.microsoft.com/office/drawing/2014/main" id="{9B687916-CDC9-486F-9A31-0368309F3EFF}"/>
                </a:ext>
              </a:extLst>
            </p:cNvPr>
            <p:cNvSpPr txBox="1"/>
            <p:nvPr/>
          </p:nvSpPr>
          <p:spPr>
            <a:xfrm>
              <a:off x="7006472" y="4304213"/>
              <a:ext cx="1689319" cy="369332"/>
            </a:xfrm>
            <a:prstGeom prst="rect">
              <a:avLst/>
            </a:prstGeom>
            <a:noFill/>
          </p:spPr>
          <p:txBody>
            <a:bodyPr wrap="square">
              <a:spAutoFit/>
            </a:bodyPr>
            <a:lstStyle/>
            <a:p>
              <a:r>
                <a:rPr lang="en-US" dirty="0"/>
                <a:t>…ATGCCCAGT…</a:t>
              </a:r>
            </a:p>
          </p:txBody>
        </p:sp>
      </p:grpSp>
      <p:sp>
        <p:nvSpPr>
          <p:cNvPr id="5" name="Slide Number Placeholder 4">
            <a:extLst>
              <a:ext uri="{FF2B5EF4-FFF2-40B4-BE49-F238E27FC236}">
                <a16:creationId xmlns:a16="http://schemas.microsoft.com/office/drawing/2014/main" id="{A934B766-A893-40E4-9A3E-9C1519C40B23}"/>
              </a:ext>
            </a:extLst>
          </p:cNvPr>
          <p:cNvSpPr>
            <a:spLocks noGrp="1"/>
          </p:cNvSpPr>
          <p:nvPr>
            <p:ph type="sldNum" sz="quarter" idx="12"/>
          </p:nvPr>
        </p:nvSpPr>
        <p:spPr/>
        <p:txBody>
          <a:bodyPr/>
          <a:lstStyle/>
          <a:p>
            <a:fld id="{DBA6DB61-4362-44D1-BB09-4F1914041657}" type="slidenum">
              <a:rPr lang="en-US" smtClean="0"/>
              <a:t>4</a:t>
            </a:fld>
            <a:endParaRPr lang="en-US"/>
          </a:p>
        </p:txBody>
      </p:sp>
      <p:sp>
        <p:nvSpPr>
          <p:cNvPr id="7" name="Title 1">
            <a:extLst>
              <a:ext uri="{FF2B5EF4-FFF2-40B4-BE49-F238E27FC236}">
                <a16:creationId xmlns:a16="http://schemas.microsoft.com/office/drawing/2014/main" id="{81287890-37A7-494F-A4FA-64922AD08FA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solidFill>
                  <a:schemeClr val="bg1"/>
                </a:solidFill>
              </a:rPr>
              <a:t>How are multitude of cell types </a:t>
            </a:r>
            <a:r>
              <a:rPr lang="en-US" sz="4000" dirty="0">
                <a:solidFill>
                  <a:srgbClr val="00B0F0"/>
                </a:solidFill>
              </a:rPr>
              <a:t>formed</a:t>
            </a:r>
            <a:r>
              <a:rPr lang="en-US" sz="4000" dirty="0">
                <a:solidFill>
                  <a:schemeClr val="bg1"/>
                </a:solidFill>
              </a:rPr>
              <a:t>? </a:t>
            </a:r>
          </a:p>
        </p:txBody>
      </p:sp>
      <p:sp>
        <p:nvSpPr>
          <p:cNvPr id="9" name="TextBox 8">
            <a:extLst>
              <a:ext uri="{FF2B5EF4-FFF2-40B4-BE49-F238E27FC236}">
                <a16:creationId xmlns:a16="http://schemas.microsoft.com/office/drawing/2014/main" id="{7B85CCAC-B754-411E-8754-575F254836E3}"/>
              </a:ext>
            </a:extLst>
          </p:cNvPr>
          <p:cNvSpPr txBox="1"/>
          <p:nvPr/>
        </p:nvSpPr>
        <p:spPr>
          <a:xfrm>
            <a:off x="-65567" y="6154321"/>
            <a:ext cx="6097772" cy="338554"/>
          </a:xfrm>
          <a:prstGeom prst="rect">
            <a:avLst/>
          </a:prstGeom>
          <a:noFill/>
        </p:spPr>
        <p:txBody>
          <a:bodyPr wrap="square">
            <a:spAutoFit/>
          </a:bodyPr>
          <a:lstStyle/>
          <a:p>
            <a:r>
              <a:rPr lang="en-US" sz="1600" dirty="0"/>
              <a:t>https://www.eurostemcell.org/cell-identity-and-reprogramming</a:t>
            </a:r>
          </a:p>
        </p:txBody>
      </p:sp>
      <p:pic>
        <p:nvPicPr>
          <p:cNvPr id="12" name="Picture 11">
            <a:extLst>
              <a:ext uri="{FF2B5EF4-FFF2-40B4-BE49-F238E27FC236}">
                <a16:creationId xmlns:a16="http://schemas.microsoft.com/office/drawing/2014/main" id="{5FAB3237-4554-4C68-A5CF-D80EF41129F4}"/>
              </a:ext>
            </a:extLst>
          </p:cNvPr>
          <p:cNvPicPr>
            <a:picLocks noChangeAspect="1"/>
          </p:cNvPicPr>
          <p:nvPr/>
        </p:nvPicPr>
        <p:blipFill rotWithShape="1">
          <a:blip r:embed="rId4">
            <a:clrChange>
              <a:clrFrom>
                <a:srgbClr val="FFFFFF"/>
              </a:clrFrom>
              <a:clrTo>
                <a:srgbClr val="FFFFFF">
                  <a:alpha val="0"/>
                </a:srgbClr>
              </a:clrTo>
            </a:clrChange>
            <a:alphaModFix/>
          </a:blip>
          <a:srcRect l="68303"/>
          <a:stretch/>
        </p:blipFill>
        <p:spPr>
          <a:xfrm>
            <a:off x="6032205" y="1832925"/>
            <a:ext cx="1349327" cy="3260185"/>
          </a:xfrm>
          <a:prstGeom prst="rect">
            <a:avLst/>
          </a:prstGeom>
        </p:spPr>
      </p:pic>
      <p:cxnSp>
        <p:nvCxnSpPr>
          <p:cNvPr id="13" name="Straight Connector 33">
            <a:extLst>
              <a:ext uri="{FF2B5EF4-FFF2-40B4-BE49-F238E27FC236}">
                <a16:creationId xmlns:a16="http://schemas.microsoft.com/office/drawing/2014/main" id="{A879744D-CDDF-4643-9CAB-7B711ED84926}"/>
              </a:ext>
            </a:extLst>
          </p:cNvPr>
          <p:cNvCxnSpPr>
            <a:cxnSpLocks/>
            <a:stCxn id="12" idx="2"/>
            <a:endCxn id="1026" idx="2"/>
          </p:cNvCxnSpPr>
          <p:nvPr/>
        </p:nvCxnSpPr>
        <p:spPr>
          <a:xfrm flipH="1">
            <a:off x="3416177" y="5093110"/>
            <a:ext cx="3290692" cy="528930"/>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14" name="Straight Connector 33">
            <a:extLst>
              <a:ext uri="{FF2B5EF4-FFF2-40B4-BE49-F238E27FC236}">
                <a16:creationId xmlns:a16="http://schemas.microsoft.com/office/drawing/2014/main" id="{58FE6997-9F86-478C-9B26-E6470BEBD967}"/>
              </a:ext>
            </a:extLst>
          </p:cNvPr>
          <p:cNvCxnSpPr>
            <a:cxnSpLocks/>
            <a:stCxn id="12" idx="0"/>
          </p:cNvCxnSpPr>
          <p:nvPr/>
        </p:nvCxnSpPr>
        <p:spPr>
          <a:xfrm flipH="1" flipV="1">
            <a:off x="4690053" y="1084458"/>
            <a:ext cx="2016816" cy="748467"/>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0" name="TextBox 19">
            <a:extLst>
              <a:ext uri="{FF2B5EF4-FFF2-40B4-BE49-F238E27FC236}">
                <a16:creationId xmlns:a16="http://schemas.microsoft.com/office/drawing/2014/main" id="{5A2BC06D-6AEC-4639-99C8-4C20D87A9465}"/>
              </a:ext>
            </a:extLst>
          </p:cNvPr>
          <p:cNvSpPr txBox="1"/>
          <p:nvPr/>
        </p:nvSpPr>
        <p:spPr>
          <a:xfrm>
            <a:off x="5292024" y="5536155"/>
            <a:ext cx="6150934" cy="369332"/>
          </a:xfrm>
          <a:prstGeom prst="rect">
            <a:avLst/>
          </a:prstGeom>
          <a:noFill/>
        </p:spPr>
        <p:txBody>
          <a:bodyPr wrap="square">
            <a:spAutoFit/>
          </a:bodyPr>
          <a:lstStyle/>
          <a:p>
            <a:r>
              <a:rPr lang="en-US" dirty="0"/>
              <a:t>&gt; 30 TRILLION CELLS TOTAL! </a:t>
            </a:r>
          </a:p>
        </p:txBody>
      </p:sp>
      <p:grpSp>
        <p:nvGrpSpPr>
          <p:cNvPr id="2" name="Group 1">
            <a:extLst>
              <a:ext uri="{FF2B5EF4-FFF2-40B4-BE49-F238E27FC236}">
                <a16:creationId xmlns:a16="http://schemas.microsoft.com/office/drawing/2014/main" id="{68778ADD-3D66-4580-B843-4A1292D8A8E8}"/>
              </a:ext>
            </a:extLst>
          </p:cNvPr>
          <p:cNvGrpSpPr/>
          <p:nvPr/>
        </p:nvGrpSpPr>
        <p:grpSpPr>
          <a:xfrm>
            <a:off x="6511698" y="1243697"/>
            <a:ext cx="5465877" cy="3566951"/>
            <a:chOff x="5377025" y="1806319"/>
            <a:chExt cx="5465877" cy="3566951"/>
          </a:xfrm>
        </p:grpSpPr>
        <p:pic>
          <p:nvPicPr>
            <p:cNvPr id="22" name="Picture 21">
              <a:extLst>
                <a:ext uri="{FF2B5EF4-FFF2-40B4-BE49-F238E27FC236}">
                  <a16:creationId xmlns:a16="http://schemas.microsoft.com/office/drawing/2014/main" id="{86B05301-75A1-4A30-A410-D6DB65C3549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8711" y="2417514"/>
              <a:ext cx="592521" cy="592521"/>
            </a:xfrm>
            <a:prstGeom prst="rect">
              <a:avLst/>
            </a:prstGeom>
          </p:spPr>
        </p:pic>
        <p:pic>
          <p:nvPicPr>
            <p:cNvPr id="25" name="Picture 24">
              <a:extLst>
                <a:ext uri="{FF2B5EF4-FFF2-40B4-BE49-F238E27FC236}">
                  <a16:creationId xmlns:a16="http://schemas.microsoft.com/office/drawing/2014/main" id="{3ED0F1E5-4FEB-424B-B913-CFB3F9EDC1F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771153" y="4028843"/>
              <a:ext cx="923330" cy="923330"/>
            </a:xfrm>
            <a:prstGeom prst="rect">
              <a:avLst/>
            </a:prstGeom>
          </p:spPr>
        </p:pic>
        <p:cxnSp>
          <p:nvCxnSpPr>
            <p:cNvPr id="27" name="Straight Connector 33">
              <a:extLst>
                <a:ext uri="{FF2B5EF4-FFF2-40B4-BE49-F238E27FC236}">
                  <a16:creationId xmlns:a16="http://schemas.microsoft.com/office/drawing/2014/main" id="{A68C1F34-6E52-4471-BC21-F0DE515994F1}"/>
                </a:ext>
              </a:extLst>
            </p:cNvPr>
            <p:cNvCxnSpPr>
              <a:cxnSpLocks/>
              <a:stCxn id="29" idx="0"/>
            </p:cNvCxnSpPr>
            <p:nvPr/>
          </p:nvCxnSpPr>
          <p:spPr>
            <a:xfrm>
              <a:off x="5463855" y="3496590"/>
              <a:ext cx="1194912" cy="1307508"/>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cxnSp>
          <p:nvCxnSpPr>
            <p:cNvPr id="28" name="Straight Connector 33">
              <a:extLst>
                <a:ext uri="{FF2B5EF4-FFF2-40B4-BE49-F238E27FC236}">
                  <a16:creationId xmlns:a16="http://schemas.microsoft.com/office/drawing/2014/main" id="{A836FF87-7402-4F4A-B1DE-D1E6C12B51BC}"/>
                </a:ext>
              </a:extLst>
            </p:cNvPr>
            <p:cNvCxnSpPr>
              <a:cxnSpLocks/>
              <a:stCxn id="29" idx="2"/>
            </p:cNvCxnSpPr>
            <p:nvPr/>
          </p:nvCxnSpPr>
          <p:spPr>
            <a:xfrm flipV="1">
              <a:off x="5463855" y="2389967"/>
              <a:ext cx="1275527" cy="815334"/>
            </a:xfrm>
            <a:prstGeom prst="line">
              <a:avLst/>
            </a:prstGeom>
            <a:ln w="38100">
              <a:headEnd type="none" w="med" len="med"/>
              <a:tailEnd type="none" w="med" len="med"/>
            </a:ln>
          </p:spPr>
          <p:style>
            <a:lnRef idx="2">
              <a:schemeClr val="accent1"/>
            </a:lnRef>
            <a:fillRef idx="0">
              <a:schemeClr val="accent1"/>
            </a:fillRef>
            <a:effectRef idx="1">
              <a:schemeClr val="accent1"/>
            </a:effectRef>
            <a:fontRef idx="minor">
              <a:schemeClr val="tx1"/>
            </a:fontRef>
          </p:style>
        </p:cxnSp>
        <p:sp>
          <p:nvSpPr>
            <p:cNvPr id="29" name="Flowchart: Off-page Connector 28">
              <a:extLst>
                <a:ext uri="{FF2B5EF4-FFF2-40B4-BE49-F238E27FC236}">
                  <a16:creationId xmlns:a16="http://schemas.microsoft.com/office/drawing/2014/main" id="{05BBF258-63B8-4316-A663-33810D31B1CF}"/>
                </a:ext>
              </a:extLst>
            </p:cNvPr>
            <p:cNvSpPr/>
            <p:nvPr/>
          </p:nvSpPr>
          <p:spPr>
            <a:xfrm rot="10800000">
              <a:off x="5377025" y="3205301"/>
              <a:ext cx="173660" cy="291289"/>
            </a:xfrm>
            <a:prstGeom prst="flowChartOffpageConnector">
              <a:avLst/>
            </a:prstGeom>
            <a:solidFill>
              <a:srgbClr val="FF4F19"/>
            </a:solidFill>
            <a:ln>
              <a:solidFill>
                <a:srgbClr val="FFDB5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TextBox 29">
              <a:extLst>
                <a:ext uri="{FF2B5EF4-FFF2-40B4-BE49-F238E27FC236}">
                  <a16:creationId xmlns:a16="http://schemas.microsoft.com/office/drawing/2014/main" id="{63A17707-31ED-46A1-926A-C68FA1364326}"/>
                </a:ext>
              </a:extLst>
            </p:cNvPr>
            <p:cNvSpPr txBox="1"/>
            <p:nvPr/>
          </p:nvSpPr>
          <p:spPr>
            <a:xfrm>
              <a:off x="6000065" y="4449940"/>
              <a:ext cx="2581914" cy="923330"/>
            </a:xfrm>
            <a:prstGeom prst="rect">
              <a:avLst/>
            </a:prstGeom>
            <a:noFill/>
          </p:spPr>
          <p:txBody>
            <a:bodyPr wrap="square">
              <a:spAutoFit/>
            </a:bodyPr>
            <a:lstStyle/>
            <a:p>
              <a:endParaRPr lang="en-US" dirty="0">
                <a:solidFill>
                  <a:srgbClr val="00395C"/>
                </a:solidFill>
                <a:latin typeface="Arial" charset="0"/>
                <a:ea typeface="Arial" charset="0"/>
                <a:cs typeface="Arial" charset="0"/>
              </a:endParaRPr>
            </a:p>
            <a:p>
              <a:endParaRPr lang="en-US" dirty="0">
                <a:solidFill>
                  <a:srgbClr val="00395C"/>
                </a:solidFill>
                <a:latin typeface="Arial" charset="0"/>
                <a:ea typeface="Arial" charset="0"/>
                <a:cs typeface="Arial" charset="0"/>
              </a:endParaRPr>
            </a:p>
            <a:p>
              <a:r>
                <a:rPr lang="en-US" dirty="0">
                  <a:solidFill>
                    <a:srgbClr val="00395C"/>
                  </a:solidFill>
                  <a:ea typeface="Arial" charset="0"/>
                  <a:cs typeface="Arial" charset="0"/>
                </a:rPr>
                <a:t>  CD8</a:t>
              </a:r>
              <a:r>
                <a:rPr lang="en-US" baseline="30000" dirty="0">
                  <a:solidFill>
                    <a:srgbClr val="00395C"/>
                  </a:solidFill>
                  <a:ea typeface="Arial" charset="0"/>
                  <a:cs typeface="Arial" charset="0"/>
                </a:rPr>
                <a:t>+</a:t>
              </a:r>
              <a:r>
                <a:rPr lang="en-US" dirty="0">
                  <a:solidFill>
                    <a:srgbClr val="00395C"/>
                  </a:solidFill>
                  <a:ea typeface="Arial" charset="0"/>
                  <a:cs typeface="Arial" charset="0"/>
                </a:rPr>
                <a:t> T cell: killer cells</a:t>
              </a:r>
              <a:r>
                <a:rPr lang="en-US" dirty="0">
                  <a:solidFill>
                    <a:srgbClr val="00395C"/>
                  </a:solidFill>
                  <a:latin typeface="Arial" charset="0"/>
                  <a:ea typeface="Arial" charset="0"/>
                  <a:cs typeface="Arial" charset="0"/>
                </a:rPr>
                <a:t> </a:t>
              </a:r>
            </a:p>
          </p:txBody>
        </p:sp>
        <p:pic>
          <p:nvPicPr>
            <p:cNvPr id="31" name="Picture 30">
              <a:extLst>
                <a:ext uri="{FF2B5EF4-FFF2-40B4-BE49-F238E27FC236}">
                  <a16:creationId xmlns:a16="http://schemas.microsoft.com/office/drawing/2014/main" id="{0AD727BF-3162-43F2-8622-F94C7236075F}"/>
                </a:ext>
              </a:extLst>
            </p:cNvPr>
            <p:cNvPicPr>
              <a:picLocks noChangeAspect="1"/>
            </p:cNvPicPr>
            <p:nvPr/>
          </p:nvPicPr>
          <p:blipFill>
            <a:blip r:embed="rId6">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rot="5400000">
              <a:off x="7025225" y="3073473"/>
              <a:ext cx="548641" cy="548641"/>
            </a:xfrm>
            <a:prstGeom prst="rect">
              <a:avLst/>
            </a:prstGeom>
          </p:spPr>
        </p:pic>
        <p:pic>
          <p:nvPicPr>
            <p:cNvPr id="32" name="Picture 31">
              <a:extLst>
                <a:ext uri="{FF2B5EF4-FFF2-40B4-BE49-F238E27FC236}">
                  <a16:creationId xmlns:a16="http://schemas.microsoft.com/office/drawing/2014/main" id="{6252A582-BDEB-493A-9F6F-6F08EFBD83C0}"/>
                </a:ext>
              </a:extLst>
            </p:cNvPr>
            <p:cNvPicPr>
              <a:picLocks noChangeAspect="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tretch>
              <a:fillRect/>
            </a:stretch>
          </p:blipFill>
          <p:spPr>
            <a:xfrm rot="15912722">
              <a:off x="6333023" y="3108603"/>
              <a:ext cx="548641" cy="548641"/>
            </a:xfrm>
            <a:prstGeom prst="rect">
              <a:avLst/>
            </a:prstGeom>
          </p:spPr>
        </p:pic>
        <p:sp>
          <p:nvSpPr>
            <p:cNvPr id="34" name="TextBox 33">
              <a:extLst>
                <a:ext uri="{FF2B5EF4-FFF2-40B4-BE49-F238E27FC236}">
                  <a16:creationId xmlns:a16="http://schemas.microsoft.com/office/drawing/2014/main" id="{209FA1CB-E911-48D2-8B44-D3F34ACD181A}"/>
                </a:ext>
              </a:extLst>
            </p:cNvPr>
            <p:cNvSpPr txBox="1"/>
            <p:nvPr/>
          </p:nvSpPr>
          <p:spPr>
            <a:xfrm>
              <a:off x="5969577" y="1806319"/>
              <a:ext cx="4873325" cy="523220"/>
            </a:xfrm>
            <a:prstGeom prst="rect">
              <a:avLst/>
            </a:prstGeom>
            <a:noFill/>
          </p:spPr>
          <p:txBody>
            <a:bodyPr wrap="square">
              <a:spAutoFit/>
            </a:bodyPr>
            <a:lstStyle/>
            <a:p>
              <a:r>
                <a:rPr lang="en-US" sz="2800" kern="1200" dirty="0">
                  <a:solidFill>
                    <a:srgbClr val="00395C"/>
                  </a:solidFill>
                  <a:effectLst/>
                  <a:latin typeface="+mn-lt"/>
                  <a:ea typeface="+mn-ea"/>
                  <a:cs typeface="+mn-cs"/>
                </a:rPr>
                <a:t>Lymphocytes     vs     Pathogens   </a:t>
              </a:r>
              <a:endParaRPr lang="en-US" sz="2800" dirty="0">
                <a:solidFill>
                  <a:srgbClr val="00395C"/>
                </a:solidFill>
              </a:endParaRPr>
            </a:p>
          </p:txBody>
        </p:sp>
      </p:grpSp>
      <p:pic>
        <p:nvPicPr>
          <p:cNvPr id="17" name="Picture 16">
            <a:extLst>
              <a:ext uri="{FF2B5EF4-FFF2-40B4-BE49-F238E27FC236}">
                <a16:creationId xmlns:a16="http://schemas.microsoft.com/office/drawing/2014/main" id="{D5341B1A-DBA3-4076-B266-66E8868835C8}"/>
              </a:ext>
            </a:extLst>
          </p:cNvPr>
          <p:cNvPicPr>
            <a:picLocks noChangeAspect="1"/>
          </p:cNvPicPr>
          <p:nvPr/>
        </p:nvPicPr>
        <p:blipFill>
          <a:blip r:embed="rId7"/>
          <a:stretch>
            <a:fillRect/>
          </a:stretch>
        </p:blipFill>
        <p:spPr>
          <a:xfrm>
            <a:off x="10143533" y="1763752"/>
            <a:ext cx="1625300" cy="2340432"/>
          </a:xfrm>
          <a:prstGeom prst="rect">
            <a:avLst/>
          </a:prstGeom>
        </p:spPr>
      </p:pic>
      <p:pic>
        <p:nvPicPr>
          <p:cNvPr id="38" name="Picture 37">
            <a:extLst>
              <a:ext uri="{FF2B5EF4-FFF2-40B4-BE49-F238E27FC236}">
                <a16:creationId xmlns:a16="http://schemas.microsoft.com/office/drawing/2014/main" id="{85ED15F3-9377-4459-B016-39E1E127B375}"/>
              </a:ext>
            </a:extLst>
          </p:cNvPr>
          <p:cNvPicPr>
            <a:picLocks noChangeAspect="1"/>
          </p:cNvPicPr>
          <p:nvPr/>
        </p:nvPicPr>
        <p:blipFill>
          <a:blip r:embed="rId8">
            <a:clrChange>
              <a:clrFrom>
                <a:srgbClr val="F7F7F7"/>
              </a:clrFrom>
              <a:clrTo>
                <a:srgbClr val="F7F7F7">
                  <a:alpha val="0"/>
                </a:srgbClr>
              </a:clrTo>
            </a:clrChange>
            <a:duotone>
              <a:prstClr val="black"/>
              <a:srgbClr val="FF0000">
                <a:tint val="45000"/>
                <a:satMod val="400000"/>
              </a:srgbClr>
            </a:duotone>
          </a:blip>
          <a:stretch>
            <a:fillRect/>
          </a:stretch>
        </p:blipFill>
        <p:spPr>
          <a:xfrm>
            <a:off x="8971281" y="2021936"/>
            <a:ext cx="1139262" cy="1060309"/>
          </a:xfrm>
          <a:prstGeom prst="rect">
            <a:avLst/>
          </a:prstGeom>
        </p:spPr>
      </p:pic>
    </p:spTree>
    <p:extLst>
      <p:ext uri="{BB962C8B-B14F-4D97-AF65-F5344CB8AC3E}">
        <p14:creationId xmlns:p14="http://schemas.microsoft.com/office/powerpoint/2010/main" val="349516267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40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sp>
        <p:nvSpPr>
          <p:cNvPr id="8" name="TextBox 7">
            <a:extLst>
              <a:ext uri="{FF2B5EF4-FFF2-40B4-BE49-F238E27FC236}">
                <a16:creationId xmlns:a16="http://schemas.microsoft.com/office/drawing/2014/main" id="{60B53277-4259-4A02-9902-BFE22E40B0B8}"/>
              </a:ext>
            </a:extLst>
          </p:cNvPr>
          <p:cNvSpPr txBox="1"/>
          <p:nvPr/>
        </p:nvSpPr>
        <p:spPr>
          <a:xfrm>
            <a:off x="495300" y="889000"/>
            <a:ext cx="11188700" cy="5078313"/>
          </a:xfrm>
          <a:prstGeom prst="rect">
            <a:avLst/>
          </a:prstGeom>
          <a:noFill/>
        </p:spPr>
        <p:txBody>
          <a:bodyPr wrap="square" rtlCol="0">
            <a:spAutoFit/>
          </a:bodyPr>
          <a:lstStyle/>
          <a:p>
            <a:pPr algn="l">
              <a:buFont typeface="Arial" panose="020B0604020202020204" pitchFamily="34" charset="0"/>
              <a:buChar char="•"/>
            </a:pPr>
            <a:r>
              <a:rPr lang="en-US" b="0" i="0" dirty="0">
                <a:solidFill>
                  <a:srgbClr val="00395C"/>
                </a:solidFill>
                <a:effectLst/>
              </a:rPr>
              <a:t>Optimization study, in 2014 in an ancient language of 	Fortran: </a:t>
            </a:r>
            <a:r>
              <a:rPr lang="en-US" b="0" i="0" dirty="0">
                <a:solidFill>
                  <a:srgbClr val="00395C"/>
                </a:solidFill>
                <a:effectLst/>
                <a:hlinkClick r:id="rId3">
                  <a:extLst>
                    <a:ext uri="{A12FA001-AC4F-418D-AE19-62706E023703}">
                      <ahyp:hlinkClr xmlns:ahyp="http://schemas.microsoft.com/office/drawing/2018/hyperlinkcolor" val="tx"/>
                    </a:ext>
                  </a:extLst>
                </a:hlinkClick>
              </a:rPr>
              <a:t>https://github.com/lux563624348/Optimization_problem_BFGS</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MATLAB, develop a toolbox for measuring uncertainty of GIS data. </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Some homework when I took NLP courses in 2018.(</a:t>
            </a:r>
            <a:r>
              <a:rPr lang="en-US" b="0" i="0" dirty="0">
                <a:solidFill>
                  <a:srgbClr val="00395C"/>
                </a:solidFill>
                <a:effectLst/>
                <a:hlinkClick r:id="rId4">
                  <a:extLst>
                    <a:ext uri="{A12FA001-AC4F-418D-AE19-62706E023703}">
                      <ahyp:hlinkClr xmlns:ahyp="http://schemas.microsoft.com/office/drawing/2018/hyperlinkcolor" val="tx"/>
                    </a:ext>
                  </a:extLst>
                </a:hlinkClick>
              </a:rPr>
              <a:t>https://github.com/lux563624348/CS_Learning/tree/master/CS_NLP/HW/HW2/Submission</a:t>
            </a:r>
            <a:r>
              <a:rPr lang="en-US" b="0" i="0" dirty="0">
                <a:solidFill>
                  <a:srgbClr val="00395C"/>
                </a:solidFill>
                <a:effectLst/>
              </a:rPr>
              <a:t>)</a:t>
            </a: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a:solidFill>
                  <a:srgbClr val="00395C"/>
                </a:solidFill>
                <a:effectLst/>
              </a:rPr>
              <a:t>A standardized pipeline, (I tried to make it works like GALAXY.) </a:t>
            </a:r>
          </a:p>
          <a:p>
            <a:pPr marL="742950" lvl="1" indent="-285750" algn="l">
              <a:buFont typeface="Arial" panose="020B0604020202020204" pitchFamily="34" charset="0"/>
              <a:buChar char="•"/>
            </a:pPr>
            <a:r>
              <a:rPr lang="en-US" b="0" i="0" dirty="0">
                <a:solidFill>
                  <a:srgbClr val="00395C"/>
                </a:solidFill>
                <a:effectLst/>
              </a:rPr>
              <a:t>For each step, functions: </a:t>
            </a:r>
            <a:r>
              <a:rPr lang="en-US" b="0" i="0" dirty="0">
                <a:solidFill>
                  <a:srgbClr val="00395C"/>
                </a:solidFill>
                <a:effectLst/>
                <a:hlinkClick r:id="rId5">
                  <a:extLst>
                    <a:ext uri="{A12FA001-AC4F-418D-AE19-62706E023703}">
                      <ahyp:hlinkClr xmlns:ahyp="http://schemas.microsoft.com/office/drawing/2018/hyperlinkcolor" val="tx"/>
                    </a:ext>
                  </a:extLst>
                </a:hlinkClick>
              </a:rPr>
              <a:t>https://github.com/lux563624348/Bioinformatics/blob/master/main/functions.sh</a:t>
            </a:r>
            <a:endParaRPr lang="en-US" b="0" i="0" dirty="0">
              <a:solidFill>
                <a:srgbClr val="00395C"/>
              </a:solidFill>
              <a:effectLst/>
            </a:endParaRPr>
          </a:p>
          <a:p>
            <a:pPr marL="742950" lvl="1" indent="-285750" algn="l">
              <a:buFont typeface="Arial" panose="020B0604020202020204" pitchFamily="34" charset="0"/>
              <a:buChar char="•"/>
            </a:pPr>
            <a:r>
              <a:rPr lang="en-US" b="0" i="0" dirty="0">
                <a:solidFill>
                  <a:srgbClr val="00395C"/>
                </a:solidFill>
                <a:effectLst/>
              </a:rPr>
              <a:t>UI, pipeline to invoke functions, </a:t>
            </a:r>
            <a:r>
              <a:rPr lang="en-US" b="0" i="0" dirty="0">
                <a:solidFill>
                  <a:srgbClr val="00395C"/>
                </a:solidFill>
                <a:effectLst/>
                <a:hlinkClick r:id="rId6">
                  <a:extLst>
                    <a:ext uri="{A12FA001-AC4F-418D-AE19-62706E023703}">
                      <ahyp:hlinkClr xmlns:ahyp="http://schemas.microsoft.com/office/drawing/2018/hyperlinkcolor" val="tx"/>
                    </a:ext>
                  </a:extLst>
                </a:hlinkClick>
              </a:rPr>
              <a:t>https://github.com/lux563624348/Bioinformatics/blob/master/main/run_main.sh</a:t>
            </a:r>
            <a:endParaRPr lang="en-US" b="0" i="0" dirty="0">
              <a:solidFill>
                <a:srgbClr val="00395C"/>
              </a:solidFill>
              <a:effectLst/>
            </a:endParaRPr>
          </a:p>
          <a:p>
            <a:pPr algn="l">
              <a:buFont typeface="Arial" panose="020B0604020202020204" pitchFamily="34" charset="0"/>
              <a:buChar char="•"/>
            </a:pPr>
            <a:endParaRPr lang="en-US" b="0" i="0" dirty="0">
              <a:solidFill>
                <a:srgbClr val="00395C"/>
              </a:solidFill>
              <a:effectLst/>
            </a:endParaRPr>
          </a:p>
          <a:p>
            <a:pPr algn="l">
              <a:buFont typeface="Arial" panose="020B0604020202020204" pitchFamily="34" charset="0"/>
              <a:buChar char="•"/>
            </a:pPr>
            <a:r>
              <a:rPr lang="en-US" b="0" i="0" dirty="0" err="1">
                <a:solidFill>
                  <a:srgbClr val="00395C"/>
                </a:solidFill>
                <a:effectLst/>
              </a:rPr>
              <a:t>HiCHub</a:t>
            </a:r>
            <a:r>
              <a:rPr lang="en-US" b="0" i="0" dirty="0">
                <a:solidFill>
                  <a:srgbClr val="00395C"/>
                </a:solidFill>
                <a:effectLst/>
              </a:rPr>
              <a:t> (A python package of 3D genome study, Wrote before 2021/05 ) </a:t>
            </a:r>
            <a:r>
              <a:rPr lang="en-US" b="0" i="0" dirty="0">
                <a:solidFill>
                  <a:srgbClr val="00395C"/>
                </a:solidFill>
                <a:effectLst/>
                <a:hlinkClick r:id="rId7">
                  <a:extLst>
                    <a:ext uri="{A12FA001-AC4F-418D-AE19-62706E023703}">
                      <ahyp:hlinkClr xmlns:ahyp="http://schemas.microsoft.com/office/drawing/2018/hyperlinkcolor" val="tx"/>
                    </a:ext>
                  </a:extLst>
                </a:hlinkClick>
              </a:rPr>
              <a:t>https://github.com/lux563624348/HiC_Hubs/tree/master/python_package</a:t>
            </a:r>
            <a:endParaRPr lang="en-US" b="0" i="0" dirty="0">
              <a:solidFill>
                <a:srgbClr val="00395C"/>
              </a:solidFill>
              <a:effectLst/>
            </a:endParaRPr>
          </a:p>
          <a:p>
            <a:pPr algn="l"/>
            <a:r>
              <a:rPr lang="en-US" b="0" i="0" dirty="0">
                <a:solidFill>
                  <a:srgbClr val="00395C"/>
                </a:solidFill>
                <a:effectLst/>
              </a:rPr>
              <a:t>(Because after 2021/05, I had more training in guardant health about writing code in a more formalized format.)</a:t>
            </a:r>
          </a:p>
          <a:p>
            <a:pPr algn="l"/>
            <a:endParaRPr lang="en-US" dirty="0">
              <a:solidFill>
                <a:srgbClr val="00395C"/>
              </a:solidFill>
            </a:endParaRPr>
          </a:p>
          <a:p>
            <a:endParaRPr lang="en-US" dirty="0">
              <a:solidFill>
                <a:srgbClr val="00395C"/>
              </a:solidFill>
            </a:endParaRPr>
          </a:p>
        </p:txBody>
      </p:sp>
    </p:spTree>
    <p:extLst>
      <p:ext uri="{BB962C8B-B14F-4D97-AF65-F5344CB8AC3E}">
        <p14:creationId xmlns:p14="http://schemas.microsoft.com/office/powerpoint/2010/main" val="19106853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5C0FEBED-2A4E-42AE-B2E5-90B2CA01F650}"/>
              </a:ext>
            </a:extLst>
          </p:cNvPr>
          <p:cNvPicPr>
            <a:picLocks noGrp="1" noChangeAspect="1"/>
          </p:cNvPicPr>
          <p:nvPr>
            <p:ph idx="1"/>
          </p:nvPr>
        </p:nvPicPr>
        <p:blipFill>
          <a:blip r:embed="rId2"/>
          <a:stretch>
            <a:fillRect/>
          </a:stretch>
        </p:blipFill>
        <p:spPr>
          <a:xfrm>
            <a:off x="149796" y="1181100"/>
            <a:ext cx="5619810" cy="4840288"/>
          </a:xfrm>
        </p:spPr>
      </p:pic>
      <p:sp>
        <p:nvSpPr>
          <p:cNvPr id="4" name="Slide Number Placeholder 3">
            <a:extLst>
              <a:ext uri="{FF2B5EF4-FFF2-40B4-BE49-F238E27FC236}">
                <a16:creationId xmlns:a16="http://schemas.microsoft.com/office/drawing/2014/main" id="{AB5E6B70-5862-424F-B382-496AA30376CA}"/>
              </a:ext>
            </a:extLst>
          </p:cNvPr>
          <p:cNvSpPr>
            <a:spLocks noGrp="1"/>
          </p:cNvSpPr>
          <p:nvPr>
            <p:ph type="sldNum" sz="quarter" idx="12"/>
          </p:nvPr>
        </p:nvSpPr>
        <p:spPr/>
        <p:txBody>
          <a:bodyPr/>
          <a:lstStyle/>
          <a:p>
            <a:fld id="{DBA6DB61-4362-44D1-BB09-4F1914041657}" type="slidenum">
              <a:rPr lang="en-US" smtClean="0"/>
              <a:t>41</a:t>
            </a:fld>
            <a:endParaRPr lang="en-US"/>
          </a:p>
        </p:txBody>
      </p:sp>
      <p:pic>
        <p:nvPicPr>
          <p:cNvPr id="8" name="Picture 7">
            <a:extLst>
              <a:ext uri="{FF2B5EF4-FFF2-40B4-BE49-F238E27FC236}">
                <a16:creationId xmlns:a16="http://schemas.microsoft.com/office/drawing/2014/main" id="{C6674773-0C41-4556-8AE2-C3154789FCC4}"/>
              </a:ext>
            </a:extLst>
          </p:cNvPr>
          <p:cNvPicPr>
            <a:picLocks noChangeAspect="1"/>
          </p:cNvPicPr>
          <p:nvPr/>
        </p:nvPicPr>
        <p:blipFill>
          <a:blip r:embed="rId3"/>
          <a:stretch>
            <a:fillRect/>
          </a:stretch>
        </p:blipFill>
        <p:spPr>
          <a:xfrm>
            <a:off x="6096000" y="741362"/>
            <a:ext cx="5480539" cy="6045200"/>
          </a:xfrm>
          <a:prstGeom prst="rect">
            <a:avLst/>
          </a:prstGeom>
        </p:spPr>
      </p:pic>
      <p:sp>
        <p:nvSpPr>
          <p:cNvPr id="9" name="Title 1">
            <a:extLst>
              <a:ext uri="{FF2B5EF4-FFF2-40B4-BE49-F238E27FC236}">
                <a16:creationId xmlns:a16="http://schemas.microsoft.com/office/drawing/2014/main" id="{58098447-4069-4C4E-B5E7-489BCD5A1B4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dirty="0">
                <a:solidFill>
                  <a:srgbClr val="00395C"/>
                </a:solidFill>
              </a:rPr>
              <a:t>W</a:t>
            </a:r>
            <a:r>
              <a:rPr lang="en-US" altLang="zh-CN" b="0" i="0" dirty="0">
                <a:solidFill>
                  <a:srgbClr val="00395C"/>
                </a:solidFill>
                <a:effectLst/>
              </a:rPr>
              <a:t>orkflow in Shell script</a:t>
            </a:r>
            <a:endParaRPr lang="en-US" sz="4400" dirty="0">
              <a:solidFill>
                <a:srgbClr val="00395C"/>
              </a:solidFill>
            </a:endParaRPr>
          </a:p>
        </p:txBody>
      </p:sp>
    </p:spTree>
    <p:extLst>
      <p:ext uri="{BB962C8B-B14F-4D97-AF65-F5344CB8AC3E}">
        <p14:creationId xmlns:p14="http://schemas.microsoft.com/office/powerpoint/2010/main" val="23158500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4" name="Google Shape;694;p43"/>
          <p:cNvSpPr txBox="1">
            <a:spLocks noGrp="1"/>
          </p:cNvSpPr>
          <p:nvPr>
            <p:ph type="title" idx="4294967295"/>
          </p:nvPr>
        </p:nvSpPr>
        <p:spPr>
          <a:xfrm>
            <a:off x="0" y="0"/>
            <a:ext cx="12192000" cy="966788"/>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sz="3800">
                <a:solidFill>
                  <a:schemeClr val="lt1"/>
                </a:solidFill>
              </a:rPr>
              <a:t>Projects</a:t>
            </a:r>
            <a:endParaRPr sz="3800" u="sng">
              <a:solidFill>
                <a:srgbClr val="F1C232"/>
              </a:solidFill>
              <a:latin typeface="Helvetica Neue"/>
              <a:ea typeface="Helvetica Neue"/>
              <a:cs typeface="Helvetica Neue"/>
              <a:sym typeface="Helvetica Neue"/>
            </a:endParaRPr>
          </a:p>
        </p:txBody>
      </p:sp>
      <p:sp>
        <p:nvSpPr>
          <p:cNvPr id="5" name="TextBox 4">
            <a:extLst>
              <a:ext uri="{FF2B5EF4-FFF2-40B4-BE49-F238E27FC236}">
                <a16:creationId xmlns:a16="http://schemas.microsoft.com/office/drawing/2014/main" id="{BC7476A2-4FB1-4DC4-9317-267D3AE38154}"/>
              </a:ext>
            </a:extLst>
          </p:cNvPr>
          <p:cNvSpPr txBox="1"/>
          <p:nvPr/>
        </p:nvSpPr>
        <p:spPr>
          <a:xfrm>
            <a:off x="806450" y="2567225"/>
            <a:ext cx="10579100" cy="1723549"/>
          </a:xfrm>
          <a:prstGeom prst="rect">
            <a:avLst/>
          </a:prstGeom>
          <a:noFill/>
        </p:spPr>
        <p:txBody>
          <a:bodyPr wrap="square">
            <a:spAutoFit/>
          </a:bodyPr>
          <a:lstStyle/>
          <a:p>
            <a:r>
              <a:rPr lang="en-US" sz="3400" b="0" i="0" dirty="0">
                <a:solidFill>
                  <a:srgbClr val="00395C"/>
                </a:solidFill>
                <a:effectLst/>
              </a:rPr>
              <a:t>Work in Guardant Health </a:t>
            </a:r>
          </a:p>
          <a:p>
            <a:pPr marL="742950" lvl="1" indent="-285750">
              <a:buFont typeface="Arial" panose="020B0604020202020204" pitchFamily="34" charset="0"/>
              <a:buChar char="•"/>
            </a:pPr>
            <a:r>
              <a:rPr lang="en-US" dirty="0">
                <a:solidFill>
                  <a:srgbClr val="00395C"/>
                </a:solidFill>
              </a:rPr>
              <a:t>Follow industrial standard, develop a module that can identify a source of rare contamination.</a:t>
            </a: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endParaRPr lang="en-US" dirty="0">
              <a:solidFill>
                <a:srgbClr val="00395C"/>
              </a:solidFill>
            </a:endParaRPr>
          </a:p>
          <a:p>
            <a:pPr marL="742950" lvl="1" indent="-285750">
              <a:buFont typeface="Arial" panose="020B0604020202020204" pitchFamily="34" charset="0"/>
              <a:buChar char="•"/>
            </a:pPr>
            <a:r>
              <a:rPr lang="en-US" dirty="0">
                <a:solidFill>
                  <a:srgbClr val="00395C"/>
                </a:solidFill>
              </a:rPr>
              <a:t>From sequencing feature, design a module to predict tumor fraction.</a:t>
            </a:r>
            <a:endParaRPr lang="en-US" b="0" i="0" dirty="0">
              <a:solidFill>
                <a:srgbClr val="00395C"/>
              </a:solidFill>
              <a:effectLst/>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64"/>
        <p:cNvGrpSpPr/>
        <p:nvPr/>
      </p:nvGrpSpPr>
      <p:grpSpPr>
        <a:xfrm>
          <a:off x="0" y="0"/>
          <a:ext cx="0" cy="0"/>
          <a:chOff x="0" y="0"/>
          <a:chExt cx="0" cy="0"/>
        </a:xfrm>
      </p:grpSpPr>
      <p:sp>
        <p:nvSpPr>
          <p:cNvPr id="765" name="Google Shape;765;p49"/>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Prevalence</a:t>
            </a:r>
            <a:r>
              <a:rPr lang="en-US">
                <a:solidFill>
                  <a:schemeClr val="lt1"/>
                </a:solidFill>
              </a:rPr>
              <a:t> of Non-human DNA in plasma</a:t>
            </a:r>
            <a:endParaRPr sz="3090" u="sng">
              <a:solidFill>
                <a:schemeClr val="accent4"/>
              </a:solidFill>
              <a:latin typeface="Helvetica Neue"/>
              <a:ea typeface="Helvetica Neue"/>
              <a:cs typeface="Helvetica Neue"/>
              <a:sym typeface="Helvetica Neue"/>
            </a:endParaRPr>
          </a:p>
        </p:txBody>
      </p:sp>
      <p:sp>
        <p:nvSpPr>
          <p:cNvPr id="766" name="Google Shape;766;p49"/>
          <p:cNvSpPr txBox="1"/>
          <p:nvPr/>
        </p:nvSpPr>
        <p:spPr>
          <a:xfrm>
            <a:off x="7092150" y="3549938"/>
            <a:ext cx="104499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600" b="1">
              <a:latin typeface="Helvetica Neue"/>
              <a:ea typeface="Helvetica Neue"/>
              <a:cs typeface="Helvetica Neue"/>
              <a:sym typeface="Helvetica Neue"/>
            </a:endParaRPr>
          </a:p>
        </p:txBody>
      </p:sp>
      <p:sp>
        <p:nvSpPr>
          <p:cNvPr id="767" name="Google Shape;767;p49"/>
          <p:cNvSpPr txBox="1">
            <a:spLocks noGrp="1"/>
          </p:cNvSpPr>
          <p:nvPr>
            <p:ph type="body" idx="1"/>
          </p:nvPr>
        </p:nvSpPr>
        <p:spPr>
          <a:xfrm>
            <a:off x="10208450" y="982400"/>
            <a:ext cx="1172700" cy="5566200"/>
          </a:xfrm>
          <a:prstGeom prst="rect">
            <a:avLst/>
          </a:prstGeom>
        </p:spPr>
        <p:txBody>
          <a:bodyPr spcFirstLastPara="1" wrap="square" lIns="91425" tIns="45700" rIns="91425" bIns="45700" anchor="t" anchorCtr="0">
            <a:norm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Cow</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Sheep</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Pig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Horse</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Cat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solidFill>
                  <a:schemeClr val="accent2"/>
                </a:solidFill>
                <a:latin typeface="Helvetica Neue"/>
                <a:ea typeface="Helvetica Neue"/>
                <a:cs typeface="Helvetica Neue"/>
                <a:sym typeface="Helvetica Neue"/>
              </a:rPr>
              <a:t>Dog</a:t>
            </a:r>
            <a:endParaRPr sz="1600" dirty="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b="1" dirty="0">
                <a:solidFill>
                  <a:srgbClr val="FF0000"/>
                </a:solidFill>
                <a:latin typeface="Helvetica Neue"/>
                <a:ea typeface="Helvetica Neue"/>
                <a:cs typeface="Helvetica Neue"/>
                <a:sym typeface="Helvetica Neue"/>
              </a:rPr>
              <a:t>    </a:t>
            </a:r>
            <a:r>
              <a:rPr lang="en-US" sz="1600" b="1" u="sng" dirty="0">
                <a:solidFill>
                  <a:srgbClr val="FF0000"/>
                </a:solidFill>
                <a:latin typeface="Helvetica Neue"/>
                <a:ea typeface="Helvetica Neue"/>
                <a:cs typeface="Helvetica Neue"/>
                <a:sym typeface="Helvetica Neue"/>
              </a:rPr>
              <a:t>Human</a:t>
            </a:r>
            <a:endParaRPr sz="1600" b="1" u="sng" dirty="0">
              <a:solidFill>
                <a:srgbClr val="FF0000"/>
              </a:solidFill>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Rabbit</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Rat</a:t>
            </a:r>
            <a:endParaRPr sz="1600" dirty="0">
              <a:latin typeface="Helvetica Neue"/>
              <a:ea typeface="Helvetica Neue"/>
              <a:cs typeface="Helvetica Neue"/>
              <a:sym typeface="Helvetica Neue"/>
            </a:endParaRPr>
          </a:p>
          <a:p>
            <a:pPr marL="0" lvl="0" indent="0" algn="l" rtl="0">
              <a:spcBef>
                <a:spcPts val="0"/>
              </a:spcBef>
              <a:spcAft>
                <a:spcPts val="0"/>
              </a:spcAft>
              <a:buNone/>
            </a:pPr>
            <a:r>
              <a:rPr lang="en-US" sz="1600" dirty="0">
                <a:latin typeface="Helvetica Neue"/>
                <a:ea typeface="Helvetica Neue"/>
                <a:cs typeface="Helvetica Neue"/>
                <a:sym typeface="Helvetica Neue"/>
              </a:rPr>
              <a:t>Mouse</a:t>
            </a: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latin typeface="Helvetica Neue"/>
              <a:ea typeface="Helvetica Neue"/>
              <a:cs typeface="Helvetica Neue"/>
              <a:sym typeface="Helvetica Neue"/>
            </a:endParaRPr>
          </a:p>
          <a:p>
            <a:pPr marL="0" lvl="0" indent="0" algn="l" rtl="0">
              <a:spcBef>
                <a:spcPts val="0"/>
              </a:spcBef>
              <a:spcAft>
                <a:spcPts val="0"/>
              </a:spcAft>
              <a:buNone/>
            </a:pPr>
            <a:endParaRPr sz="1600" dirty="0">
              <a:solidFill>
                <a:schemeClr val="accent2"/>
              </a:solidFill>
              <a:latin typeface="Helvetica Neue"/>
              <a:ea typeface="Helvetica Neue"/>
              <a:cs typeface="Helvetica Neue"/>
              <a:sym typeface="Helvetica Neue"/>
            </a:endParaRPr>
          </a:p>
        </p:txBody>
      </p:sp>
      <p:pic>
        <p:nvPicPr>
          <p:cNvPr id="768" name="Google Shape;768;p49"/>
          <p:cNvPicPr preferRelativeResize="0"/>
          <p:nvPr/>
        </p:nvPicPr>
        <p:blipFill>
          <a:blip r:embed="rId3">
            <a:alphaModFix/>
          </a:blip>
          <a:stretch>
            <a:fillRect/>
          </a:stretch>
        </p:blipFill>
        <p:spPr>
          <a:xfrm>
            <a:off x="6095151" y="982400"/>
            <a:ext cx="4009399" cy="4616399"/>
          </a:xfrm>
          <a:prstGeom prst="rect">
            <a:avLst/>
          </a:prstGeom>
          <a:noFill/>
          <a:ln>
            <a:noFill/>
          </a:ln>
        </p:spPr>
      </p:pic>
      <p:sp>
        <p:nvSpPr>
          <p:cNvPr id="769" name="Google Shape;769;p49"/>
          <p:cNvSpPr/>
          <p:nvPr/>
        </p:nvSpPr>
        <p:spPr>
          <a:xfrm>
            <a:off x="9058050" y="3887025"/>
            <a:ext cx="1406484" cy="476604"/>
          </a:xfrm>
          <a:prstGeom prst="cloud">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0000"/>
              </a:solidFill>
            </a:endParaRPr>
          </a:p>
        </p:txBody>
      </p:sp>
      <p:sp>
        <p:nvSpPr>
          <p:cNvPr id="770" name="Google Shape;770;p49"/>
          <p:cNvSpPr txBox="1"/>
          <p:nvPr/>
        </p:nvSpPr>
        <p:spPr>
          <a:xfrm>
            <a:off x="6401275" y="4099375"/>
            <a:ext cx="3000000" cy="677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*Chicken</a:t>
            </a:r>
            <a:endParaRPr sz="1600">
              <a:solidFill>
                <a:schemeClr val="accent2"/>
              </a:solidFill>
              <a:latin typeface="Helvetica Neue"/>
              <a:ea typeface="Helvetica Neue"/>
              <a:cs typeface="Helvetica Neue"/>
              <a:sym typeface="Helvetica Neue"/>
            </a:endParaRPr>
          </a:p>
          <a:p>
            <a:pPr marL="0" lvl="0" indent="0" algn="l" rtl="0">
              <a:spcBef>
                <a:spcPts val="0"/>
              </a:spcBef>
              <a:spcAft>
                <a:spcPts val="0"/>
              </a:spcAft>
              <a:buNone/>
            </a:pPr>
            <a:r>
              <a:rPr lang="en-US" sz="1600">
                <a:solidFill>
                  <a:schemeClr val="accent2"/>
                </a:solidFill>
                <a:latin typeface="Helvetica Neue"/>
                <a:ea typeface="Helvetica Neue"/>
                <a:cs typeface="Helvetica Neue"/>
                <a:sym typeface="Helvetica Neue"/>
              </a:rPr>
              <a:t>*Fish</a:t>
            </a:r>
            <a:endParaRPr>
              <a:solidFill>
                <a:schemeClr val="accent2"/>
              </a:solidFill>
            </a:endParaRPr>
          </a:p>
        </p:txBody>
      </p:sp>
      <p:sp>
        <p:nvSpPr>
          <p:cNvPr id="772" name="Google Shape;772;p49"/>
          <p:cNvSpPr txBox="1"/>
          <p:nvPr/>
        </p:nvSpPr>
        <p:spPr>
          <a:xfrm>
            <a:off x="68925" y="982400"/>
            <a:ext cx="7023225" cy="5763086"/>
          </a:xfrm>
          <a:prstGeom prst="rect">
            <a:avLst/>
          </a:prstGeom>
          <a:noFill/>
          <a:ln>
            <a:noFill/>
          </a:ln>
        </p:spPr>
        <p:txBody>
          <a:bodyPr spcFirstLastPara="1" wrap="square" lIns="91425" tIns="91425" rIns="91425" bIns="91425" anchor="t" anchorCtr="0">
            <a:spAutoFit/>
          </a:bodyPr>
          <a:lstStyle/>
          <a:p>
            <a:pPr marL="457200" lvl="0" indent="-381000" algn="l" rtl="0">
              <a:spcBef>
                <a:spcPts val="1100"/>
              </a:spcBef>
              <a:spcAft>
                <a:spcPts val="0"/>
              </a:spcAft>
              <a:buClr>
                <a:schemeClr val="dk1"/>
              </a:buClr>
              <a:buSzPts val="2400"/>
              <a:buFont typeface="Helvetica Neue"/>
              <a:buChar char="●"/>
            </a:pPr>
            <a:r>
              <a:rPr lang="en-US" sz="1800" b="1" dirty="0">
                <a:solidFill>
                  <a:srgbClr val="333333"/>
                </a:solidFill>
                <a:highlight>
                  <a:schemeClr val="lt1"/>
                </a:highlight>
                <a:latin typeface="Helvetica Neue"/>
                <a:ea typeface="Helvetica Neue"/>
                <a:cs typeface="Helvetica Neue"/>
                <a:sym typeface="Helvetica Neue"/>
              </a:rPr>
              <a:t>Literatures showing Non-human DNA in plasma:</a:t>
            </a:r>
            <a:endParaRPr sz="1800" b="1" dirty="0">
              <a:solidFill>
                <a:srgbClr val="333333"/>
              </a:solidFill>
              <a:highlight>
                <a:schemeClr val="lt1"/>
              </a:highlight>
              <a:latin typeface="Helvetica Neue"/>
              <a:ea typeface="Helvetica Neue"/>
              <a:cs typeface="Helvetica Neue"/>
              <a:sym typeface="Helvetica Neue"/>
            </a:endParaRPr>
          </a:p>
          <a:p>
            <a:pPr marL="914400" lvl="1" indent="-368300" algn="l" rtl="0">
              <a:spcBef>
                <a:spcPts val="0"/>
              </a:spcBef>
              <a:spcAft>
                <a:spcPts val="0"/>
              </a:spcAft>
              <a:buClr>
                <a:schemeClr val="accent6"/>
              </a:buClr>
              <a:buSzPts val="2200"/>
              <a:buFont typeface="Helvetica Neue"/>
              <a:buChar char="○"/>
            </a:pPr>
            <a:r>
              <a:rPr lang="en-US" sz="1600" b="1" dirty="0">
                <a:solidFill>
                  <a:schemeClr val="accent6"/>
                </a:solidFill>
                <a:highlight>
                  <a:schemeClr val="lt1"/>
                </a:highlight>
                <a:latin typeface="Helvetica Neue"/>
                <a:ea typeface="Helvetica Neue"/>
                <a:cs typeface="Helvetica Neue"/>
                <a:sym typeface="Helvetica Neue"/>
              </a:rPr>
              <a:t> “Able to break”</a:t>
            </a:r>
            <a:endParaRPr sz="1600" b="1" dirty="0">
              <a:solidFill>
                <a:schemeClr val="accent6"/>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a:buChar char="■"/>
            </a:pPr>
            <a:r>
              <a:rPr lang="en-US" b="1" dirty="0">
                <a:solidFill>
                  <a:srgbClr val="212121"/>
                </a:solidFill>
                <a:highlight>
                  <a:srgbClr val="FFFFFF"/>
                </a:highlight>
                <a:latin typeface="Helvetica Neue"/>
                <a:ea typeface="Helvetica Neue"/>
                <a:cs typeface="Helvetica Neue"/>
                <a:sym typeface="Helvetica Neue"/>
              </a:rPr>
              <a:t>Complete genes may pass from food to human blood. </a:t>
            </a:r>
            <a:r>
              <a:rPr lang="en-US" b="1" i="1" dirty="0" err="1">
                <a:solidFill>
                  <a:srgbClr val="212121"/>
                </a:solidFill>
                <a:highlight>
                  <a:srgbClr val="FFFFFF"/>
                </a:highlight>
                <a:latin typeface="Helvetica Neue"/>
                <a:ea typeface="Helvetica Neue"/>
                <a:cs typeface="Helvetica Neue"/>
                <a:sym typeface="Helvetica Neue"/>
              </a:rPr>
              <a:t>PloS</a:t>
            </a:r>
            <a:r>
              <a:rPr lang="en-US" b="1" i="1" dirty="0">
                <a:solidFill>
                  <a:srgbClr val="212121"/>
                </a:solidFill>
                <a:highlight>
                  <a:srgbClr val="FFFFFF"/>
                </a:highlight>
                <a:latin typeface="Helvetica Neue"/>
                <a:ea typeface="Helvetica Neue"/>
                <a:cs typeface="Helvetica Neue"/>
                <a:sym typeface="Helvetica Neue"/>
              </a:rPr>
              <a:t> one</a:t>
            </a:r>
            <a:r>
              <a:rPr lang="en-US" b="1" dirty="0">
                <a:solidFill>
                  <a:srgbClr val="212121"/>
                </a:solidFill>
                <a:highlight>
                  <a:srgbClr val="FFFFFF"/>
                </a:highlight>
                <a:latin typeface="Helvetica Neue"/>
                <a:ea typeface="Helvetica Neue"/>
                <a:cs typeface="Helvetica Neue"/>
                <a:sym typeface="Helvetica Neue"/>
              </a:rPr>
              <a:t>, </a:t>
            </a:r>
            <a:r>
              <a:rPr lang="en-US" b="1" i="1" dirty="0">
                <a:solidFill>
                  <a:srgbClr val="212121"/>
                </a:solidFill>
                <a:highlight>
                  <a:srgbClr val="FFFFFF"/>
                </a:highlight>
                <a:latin typeface="Helvetica Neue"/>
                <a:ea typeface="Helvetica Neue"/>
                <a:cs typeface="Helvetica Neue"/>
                <a:sym typeface="Helvetica Neue"/>
              </a:rPr>
              <a:t>(2013) </a:t>
            </a:r>
            <a:r>
              <a:rPr lang="en-US" b="1" dirty="0" err="1">
                <a:solidFill>
                  <a:srgbClr val="212121"/>
                </a:solidFill>
                <a:highlight>
                  <a:srgbClr val="FFFFFF"/>
                </a:highlight>
                <a:latin typeface="Helvetica Neue"/>
                <a:ea typeface="Helvetica Neue"/>
                <a:cs typeface="Helvetica Neue"/>
                <a:sym typeface="Helvetica Neue"/>
              </a:rPr>
              <a:t>Spisák</a:t>
            </a:r>
            <a:r>
              <a:rPr lang="en-US" b="1" dirty="0">
                <a:solidFill>
                  <a:srgbClr val="212121"/>
                </a:solidFill>
                <a:highlight>
                  <a:srgbClr val="FFFFFF"/>
                </a:highlight>
                <a:latin typeface="Helvetica Neue"/>
                <a:ea typeface="Helvetica Neue"/>
                <a:cs typeface="Helvetica Neue"/>
                <a:sym typeface="Helvetica Neue"/>
              </a:rPr>
              <a:t>, S., et al </a:t>
            </a:r>
            <a:endParaRPr b="1" dirty="0">
              <a:solidFill>
                <a:srgbClr val="212121"/>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b="1" dirty="0">
              <a:solidFill>
                <a:srgbClr val="212121"/>
              </a:solidFill>
              <a:highlight>
                <a:srgbClr val="FFFFFF"/>
              </a:highlight>
              <a:latin typeface="Helvetica Neue"/>
              <a:ea typeface="Helvetica Neue"/>
              <a:cs typeface="Helvetica Neue"/>
              <a:sym typeface="Helvetica Neue"/>
            </a:endParaRPr>
          </a:p>
          <a:p>
            <a:pPr marL="914400" lvl="1" indent="-349250" algn="l" rtl="0">
              <a:spcBef>
                <a:spcPts val="500"/>
              </a:spcBef>
              <a:spcAft>
                <a:spcPts val="0"/>
              </a:spcAft>
              <a:buClr>
                <a:schemeClr val="accent6"/>
              </a:buClr>
              <a:buSzPts val="1900"/>
              <a:buFont typeface="Helvetica Neue"/>
              <a:buChar char="○"/>
            </a:pPr>
            <a:r>
              <a:rPr lang="en-US" sz="1900" b="1" dirty="0">
                <a:solidFill>
                  <a:schemeClr val="accent6"/>
                </a:solidFill>
                <a:latin typeface="Helvetica Neue"/>
                <a:ea typeface="Helvetica Neue"/>
                <a:cs typeface="Helvetica Neue"/>
                <a:sym typeface="Helvetica Neue"/>
              </a:rPr>
              <a:t>“</a:t>
            </a:r>
            <a:r>
              <a:rPr lang="en-US" sz="1600" b="1" dirty="0">
                <a:solidFill>
                  <a:schemeClr val="accent6"/>
                </a:solidFill>
                <a:highlight>
                  <a:schemeClr val="lt1"/>
                </a:highlight>
                <a:latin typeface="Helvetica Neue"/>
                <a:ea typeface="Helvetica Neue"/>
                <a:cs typeface="Helvetica Neue"/>
                <a:sym typeface="Helvetica Neue"/>
              </a:rPr>
              <a:t>Response encountered</a:t>
            </a:r>
            <a:r>
              <a:rPr lang="en-US" sz="1900" b="1" dirty="0">
                <a:solidFill>
                  <a:schemeClr val="accent6"/>
                </a:solidFill>
                <a:latin typeface="Helvetica Neue"/>
                <a:ea typeface="Helvetica Neue"/>
                <a:cs typeface="Helvetica Neue"/>
                <a:sym typeface="Helvetica Neue"/>
              </a:rPr>
              <a:t>”</a:t>
            </a:r>
            <a:endParaRPr sz="1900" b="1" dirty="0">
              <a:solidFill>
                <a:schemeClr val="accent6"/>
              </a:solidFill>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33333"/>
                </a:solidFill>
                <a:highlight>
                  <a:schemeClr val="lt1"/>
                </a:highlight>
                <a:latin typeface="Helvetica Neue"/>
                <a:ea typeface="Helvetica Neue"/>
                <a:cs typeface="Helvetica Neue"/>
                <a:sym typeface="Helvetica Neue"/>
              </a:rPr>
              <a:t>Inheritable epigenetic response towards foreign DNA entry by mammalian host cells: a guardian of genomic stability, Walter </a:t>
            </a:r>
            <a:r>
              <a:rPr lang="en-US" b="1" dirty="0" err="1">
                <a:solidFill>
                  <a:srgbClr val="333333"/>
                </a:solidFill>
                <a:highlight>
                  <a:schemeClr val="lt1"/>
                </a:highlight>
                <a:latin typeface="Helvetica Neue"/>
                <a:ea typeface="Helvetica Neue"/>
                <a:cs typeface="Helvetica Neue"/>
                <a:sym typeface="Helvetica Neue"/>
              </a:rPr>
              <a:t>Doerfler</a:t>
            </a:r>
            <a:r>
              <a:rPr lang="en-US" b="1" dirty="0">
                <a:solidFill>
                  <a:srgbClr val="333333"/>
                </a:solidFill>
                <a:highlight>
                  <a:schemeClr val="lt1"/>
                </a:highlight>
                <a:latin typeface="Helvetica Neue"/>
                <a:ea typeface="Helvetica Neue"/>
                <a:cs typeface="Helvetica Neue"/>
                <a:sym typeface="Helvetica Neue"/>
              </a:rPr>
              <a:t>, et al  Epigenetics (2018)</a:t>
            </a:r>
            <a:endParaRPr b="1" dirty="0">
              <a:solidFill>
                <a:srgbClr val="333333"/>
              </a:solidFill>
              <a:highlight>
                <a:schemeClr val="lt1"/>
              </a:highlight>
              <a:latin typeface="Helvetica Neue"/>
              <a:ea typeface="Helvetica Neue"/>
              <a:cs typeface="Helvetica Neue"/>
              <a:sym typeface="Helvetica Neue"/>
            </a:endParaRPr>
          </a:p>
          <a:p>
            <a:pPr marL="1371600" lvl="2" indent="-317500" algn="l" rtl="0">
              <a:spcBef>
                <a:spcPts val="0"/>
              </a:spcBef>
              <a:spcAft>
                <a:spcPts val="0"/>
              </a:spcAft>
              <a:buClr>
                <a:schemeClr val="accent6"/>
              </a:buClr>
              <a:buSzPts val="1400"/>
              <a:buFont typeface="Helvetica Neue Light"/>
              <a:buChar char="■"/>
            </a:pPr>
            <a:r>
              <a:rPr lang="en-US" b="1" dirty="0">
                <a:solidFill>
                  <a:srgbClr val="303030"/>
                </a:solidFill>
                <a:highlight>
                  <a:srgbClr val="FFFFFF"/>
                </a:highlight>
                <a:latin typeface="Helvetica Neue"/>
                <a:ea typeface="Helvetica Neue"/>
                <a:cs typeface="Helvetica Neue"/>
                <a:sym typeface="Helvetica Neue"/>
              </a:rPr>
              <a:t>A. Life and death of circulating cell-free DNA. </a:t>
            </a:r>
            <a:r>
              <a:rPr lang="en-US" b="1" i="1" dirty="0">
                <a:solidFill>
                  <a:srgbClr val="303030"/>
                </a:solidFill>
                <a:highlight>
                  <a:srgbClr val="FFFFFF"/>
                </a:highlight>
                <a:latin typeface="Helvetica Neue"/>
                <a:ea typeface="Helvetica Neue"/>
                <a:cs typeface="Helvetica Neue"/>
                <a:sym typeface="Helvetica Neue"/>
              </a:rPr>
              <a:t>Cancer Biol </a:t>
            </a:r>
            <a:r>
              <a:rPr lang="en-US" b="1" i="1" dirty="0" err="1">
                <a:solidFill>
                  <a:srgbClr val="303030"/>
                </a:solidFill>
                <a:highlight>
                  <a:srgbClr val="FFFFFF"/>
                </a:highlight>
                <a:latin typeface="Helvetica Neue"/>
                <a:ea typeface="Helvetica Neue"/>
                <a:cs typeface="Helvetica Neue"/>
                <a:sym typeface="Helvetica Neue"/>
              </a:rPr>
              <a:t>Ther</a:t>
            </a:r>
            <a:r>
              <a:rPr lang="en-US" b="1" dirty="0">
                <a:solidFill>
                  <a:srgbClr val="303030"/>
                </a:solidFill>
                <a:highlight>
                  <a:srgbClr val="FFFFFF"/>
                </a:highlight>
                <a:latin typeface="Helvetica Neue"/>
                <a:ea typeface="Helvetica Neue"/>
                <a:cs typeface="Helvetica Neue"/>
                <a:sym typeface="Helvetica Neue"/>
              </a:rPr>
              <a:t>. (2019) </a:t>
            </a:r>
            <a:r>
              <a:rPr lang="en-US" b="1" dirty="0" err="1">
                <a:solidFill>
                  <a:srgbClr val="303030"/>
                </a:solidFill>
                <a:highlight>
                  <a:srgbClr val="FFFFFF"/>
                </a:highlight>
                <a:latin typeface="Helvetica Neue"/>
                <a:ea typeface="Helvetica Neue"/>
                <a:cs typeface="Helvetica Neue"/>
                <a:sym typeface="Helvetica Neue"/>
              </a:rPr>
              <a:t>Kustanovich</a:t>
            </a:r>
            <a:r>
              <a:rPr lang="en-US" b="1" dirty="0">
                <a:solidFill>
                  <a:srgbClr val="303030"/>
                </a:solidFill>
                <a:highlight>
                  <a:srgbClr val="FFFFFF"/>
                </a:highlight>
                <a:latin typeface="Helvetica Neue"/>
                <a:ea typeface="Helvetica Neue"/>
                <a:cs typeface="Helvetica Neue"/>
                <a:sym typeface="Helvetica Neue"/>
              </a:rPr>
              <a:t> A., et al. </a:t>
            </a:r>
            <a:endParaRPr b="1" dirty="0">
              <a:solidFill>
                <a:srgbClr val="303030"/>
              </a:solidFill>
              <a:highlight>
                <a:srgbClr val="FFFFFF"/>
              </a:highlight>
              <a:latin typeface="Helvetica Neue"/>
              <a:ea typeface="Helvetica Neue"/>
              <a:cs typeface="Helvetica Neue"/>
              <a:sym typeface="Helvetica Neue"/>
            </a:endParaRPr>
          </a:p>
          <a:p>
            <a:pPr marL="1371600" lvl="0" indent="0" algn="l" rtl="0">
              <a:spcBef>
                <a:spcPts val="0"/>
              </a:spcBef>
              <a:spcAft>
                <a:spcPts val="0"/>
              </a:spcAft>
              <a:buNone/>
            </a:pPr>
            <a:endParaRPr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r>
              <a:rPr lang="en-US" sz="1600" b="1" dirty="0">
                <a:solidFill>
                  <a:schemeClr val="accent2"/>
                </a:solidFill>
                <a:highlight>
                  <a:schemeClr val="lt1"/>
                </a:highlight>
                <a:latin typeface="Helvetica Neue"/>
                <a:ea typeface="Helvetica Neue"/>
                <a:cs typeface="Helvetica Neue"/>
                <a:sym typeface="Helvetica Neue"/>
              </a:rPr>
              <a:t>“Impact after outbreak”</a:t>
            </a:r>
          </a:p>
          <a:p>
            <a:pPr marL="1371600" lvl="2" indent="-349250">
              <a:buClr>
                <a:schemeClr val="accent2"/>
              </a:buClr>
              <a:buSzPts val="1900"/>
              <a:buFont typeface="Wingdings" panose="05000000000000000000" pitchFamily="2" charset="2"/>
              <a:buChar char="§"/>
            </a:pPr>
            <a:r>
              <a:rPr lang="en-US" sz="1600" b="1" dirty="0">
                <a:solidFill>
                  <a:srgbClr val="333333"/>
                </a:solidFill>
                <a:highlight>
                  <a:schemeClr val="lt1"/>
                </a:highlight>
                <a:latin typeface="Helvetica Neue"/>
                <a:ea typeface="Helvetica Neue"/>
                <a:cs typeface="Helvetica Neue"/>
                <a:sym typeface="Helvetica Neue"/>
              </a:rPr>
              <a:t>Foreign DNA in food invades the organisms’ cells and can lead to stochastic epigenetic alterations with a wide range of possible pathogenetic consequences. </a:t>
            </a:r>
            <a:r>
              <a:rPr lang="en-US" sz="1600" b="1" dirty="0" err="1">
                <a:solidFill>
                  <a:srgbClr val="333333"/>
                </a:solidFill>
                <a:highlight>
                  <a:schemeClr val="lt1"/>
                </a:highlight>
                <a:latin typeface="Helvetica Neue"/>
                <a:ea typeface="Helvetica Neue"/>
                <a:cs typeface="Helvetica Neue"/>
                <a:sym typeface="Helvetica Neue"/>
              </a:rPr>
              <a:t>Doerfler</a:t>
            </a:r>
            <a:r>
              <a:rPr lang="en-US" sz="1600" b="1" dirty="0">
                <a:solidFill>
                  <a:srgbClr val="333333"/>
                </a:solidFill>
                <a:highlight>
                  <a:schemeClr val="lt1"/>
                </a:highlight>
                <a:latin typeface="Helvetica Neue"/>
                <a:ea typeface="Helvetica Neue"/>
                <a:cs typeface="Helvetica Neue"/>
                <a:sym typeface="Helvetica Neue"/>
              </a:rPr>
              <a:t>, W. </a:t>
            </a:r>
            <a:r>
              <a:rPr lang="en-US" sz="1600" b="1" i="1" dirty="0">
                <a:solidFill>
                  <a:srgbClr val="333333"/>
                </a:solidFill>
                <a:highlight>
                  <a:schemeClr val="lt1"/>
                </a:highlight>
                <a:latin typeface="Helvetica Neue"/>
                <a:ea typeface="Helvetica Neue"/>
                <a:cs typeface="Helvetica Neue"/>
                <a:sym typeface="Helvetica Neue"/>
              </a:rPr>
              <a:t>Clin </a:t>
            </a:r>
            <a:r>
              <a:rPr lang="en-US" sz="1600" b="1" i="1" dirty="0" err="1">
                <a:solidFill>
                  <a:srgbClr val="333333"/>
                </a:solidFill>
                <a:highlight>
                  <a:schemeClr val="lt1"/>
                </a:highlight>
                <a:latin typeface="Helvetica Neue"/>
                <a:ea typeface="Helvetica Neue"/>
                <a:cs typeface="Helvetica Neue"/>
                <a:sym typeface="Helvetica Neue"/>
              </a:rPr>
              <a:t>Epigenet</a:t>
            </a:r>
            <a:r>
              <a:rPr lang="en-US" sz="1600" b="1" dirty="0">
                <a:solidFill>
                  <a:srgbClr val="333333"/>
                </a:solidFill>
                <a:highlight>
                  <a:schemeClr val="lt1"/>
                </a:highlight>
                <a:latin typeface="Helvetica Neue"/>
                <a:ea typeface="Helvetica Neue"/>
                <a:cs typeface="Helvetica Neue"/>
                <a:sym typeface="Helvetica Neue"/>
              </a:rPr>
              <a:t>  (2020)</a:t>
            </a:r>
            <a:endParaRPr lang="en-US" sz="1600" b="1" dirty="0">
              <a:solidFill>
                <a:srgbClr val="303030"/>
              </a:solidFill>
              <a:highlight>
                <a:srgbClr val="FFFFFF"/>
              </a:highlight>
              <a:latin typeface="Helvetica Neue"/>
              <a:ea typeface="Helvetica Neue"/>
              <a:cs typeface="Helvetica Neue"/>
              <a:sym typeface="Helvetica Neue"/>
            </a:endParaRPr>
          </a:p>
          <a:p>
            <a:pPr marL="914400" lvl="1" indent="-349250" algn="l" rtl="0">
              <a:spcBef>
                <a:spcPts val="0"/>
              </a:spcBef>
              <a:spcAft>
                <a:spcPts val="0"/>
              </a:spcAft>
              <a:buClr>
                <a:schemeClr val="accent2"/>
              </a:buClr>
              <a:buSzPts val="1900"/>
              <a:buFont typeface="Helvetica Neue Light"/>
              <a:buChar char="○"/>
            </a:pPr>
            <a:endParaRPr sz="1600" b="1" dirty="0">
              <a:solidFill>
                <a:schemeClr val="accent2"/>
              </a:solidFill>
              <a:highlight>
                <a:schemeClr val="lt1"/>
              </a:highlight>
              <a:latin typeface="Helvetica Neue"/>
              <a:ea typeface="Helvetica Neue"/>
              <a:cs typeface="Helvetica Neue"/>
              <a:sym typeface="Helvetica Neue"/>
            </a:endParaRPr>
          </a:p>
          <a:p>
            <a:pPr marL="914400" lvl="0" indent="0" algn="l" rtl="0">
              <a:spcBef>
                <a:spcPts val="500"/>
              </a:spcBef>
              <a:spcAft>
                <a:spcPts val="0"/>
              </a:spcAft>
              <a:buNone/>
            </a:pPr>
            <a:endParaRPr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739"/>
        <p:cNvGrpSpPr/>
        <p:nvPr/>
      </p:nvGrpSpPr>
      <p:grpSpPr>
        <a:xfrm>
          <a:off x="0" y="0"/>
          <a:ext cx="0" cy="0"/>
          <a:chOff x="0" y="0"/>
          <a:chExt cx="0" cy="0"/>
        </a:xfrm>
      </p:grpSpPr>
      <p:pic>
        <p:nvPicPr>
          <p:cNvPr id="741" name="Google Shape;741;p47"/>
          <p:cNvPicPr preferRelativeResize="0"/>
          <p:nvPr/>
        </p:nvPicPr>
        <p:blipFill>
          <a:blip r:embed="rId3">
            <a:alphaModFix/>
          </a:blip>
          <a:stretch>
            <a:fillRect/>
          </a:stretch>
        </p:blipFill>
        <p:spPr>
          <a:xfrm>
            <a:off x="106875" y="3826650"/>
            <a:ext cx="4016702" cy="2523824"/>
          </a:xfrm>
          <a:prstGeom prst="rect">
            <a:avLst/>
          </a:prstGeom>
          <a:noFill/>
          <a:ln>
            <a:noFill/>
          </a:ln>
        </p:spPr>
      </p:pic>
      <p:pic>
        <p:nvPicPr>
          <p:cNvPr id="742" name="Google Shape;742;p47"/>
          <p:cNvPicPr preferRelativeResize="0"/>
          <p:nvPr/>
        </p:nvPicPr>
        <p:blipFill rotWithShape="1">
          <a:blip r:embed="rId4">
            <a:alphaModFix/>
          </a:blip>
          <a:srcRect r="1797"/>
          <a:stretch/>
        </p:blipFill>
        <p:spPr>
          <a:xfrm>
            <a:off x="4524425" y="588800"/>
            <a:ext cx="7220024" cy="4616401"/>
          </a:xfrm>
          <a:prstGeom prst="rect">
            <a:avLst/>
          </a:prstGeom>
          <a:noFill/>
          <a:ln>
            <a:noFill/>
          </a:ln>
        </p:spPr>
      </p:pic>
      <p:sp>
        <p:nvSpPr>
          <p:cNvPr id="743" name="Google Shape;743;p47"/>
          <p:cNvSpPr/>
          <p:nvPr/>
        </p:nvSpPr>
        <p:spPr>
          <a:xfrm rot="5400000" flipH="1">
            <a:off x="3427775" y="3061350"/>
            <a:ext cx="697200" cy="833400"/>
          </a:xfrm>
          <a:prstGeom prst="bentUpArrow">
            <a:avLst>
              <a:gd name="adj1" fmla="val 12224"/>
              <a:gd name="adj2" fmla="val 25000"/>
              <a:gd name="adj3" fmla="val 25000"/>
            </a:avLst>
          </a:prstGeom>
          <a:solidFill>
            <a:srgbClr val="0000F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 name="Google Shape;744;p47"/>
          <p:cNvSpPr/>
          <p:nvPr/>
        </p:nvSpPr>
        <p:spPr>
          <a:xfrm>
            <a:off x="2281125" y="3816500"/>
            <a:ext cx="1652400" cy="1096800"/>
          </a:xfrm>
          <a:prstGeom prst="roundRect">
            <a:avLst>
              <a:gd name="adj" fmla="val 16667"/>
            </a:avLst>
          </a:prstGeom>
          <a:noFill/>
          <a:ln w="38100"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47"/>
          <p:cNvSpPr txBox="1">
            <a:spLocks noGrp="1"/>
          </p:cNvSpPr>
          <p:nvPr>
            <p:ph type="title"/>
          </p:nvPr>
        </p:nvSpPr>
        <p:spPr>
          <a:xfrm>
            <a:off x="0" y="0"/>
            <a:ext cx="12192000" cy="5889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Integration</a:t>
            </a:r>
            <a:r>
              <a:rPr lang="en-US">
                <a:solidFill>
                  <a:schemeClr val="accent4"/>
                </a:solidFill>
              </a:rPr>
              <a:t> </a:t>
            </a:r>
            <a:r>
              <a:rPr lang="en-US">
                <a:solidFill>
                  <a:schemeClr val="lt1"/>
                </a:solidFill>
              </a:rPr>
              <a:t>into BIP4.0 under </a:t>
            </a:r>
            <a:r>
              <a:rPr lang="en-US">
                <a:solidFill>
                  <a:schemeClr val="accent4"/>
                </a:solidFill>
              </a:rPr>
              <a:t>bip-nonhumanfilter</a:t>
            </a:r>
            <a:endParaRPr sz="3090" u="sng">
              <a:solidFill>
                <a:schemeClr val="accent4"/>
              </a:solidFill>
              <a:latin typeface="Helvetica Neue"/>
              <a:ea typeface="Helvetica Neue"/>
              <a:cs typeface="Helvetica Neue"/>
              <a:sym typeface="Helvetica Neue"/>
            </a:endParaRPr>
          </a:p>
        </p:txBody>
      </p:sp>
      <p:sp>
        <p:nvSpPr>
          <p:cNvPr id="746" name="Google Shape;746;p47"/>
          <p:cNvSpPr/>
          <p:nvPr/>
        </p:nvSpPr>
        <p:spPr>
          <a:xfrm>
            <a:off x="308025" y="1905475"/>
            <a:ext cx="2448300" cy="1096800"/>
          </a:xfrm>
          <a:prstGeom prst="roundRect">
            <a:avLst>
              <a:gd name="adj" fmla="val 16667"/>
            </a:avLst>
          </a:prstGeom>
          <a:solidFill>
            <a:srgbClr val="C9DAF8"/>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SNV/INDEL Variant Caller</a:t>
            </a:r>
            <a:endParaRPr dirty="0"/>
          </a:p>
        </p:txBody>
      </p:sp>
      <p:sp>
        <p:nvSpPr>
          <p:cNvPr id="747" name="Google Shape;747;p47"/>
          <p:cNvSpPr/>
          <p:nvPr/>
        </p:nvSpPr>
        <p:spPr>
          <a:xfrm rot="10800000" flipH="1">
            <a:off x="2730375" y="2423584"/>
            <a:ext cx="296700" cy="60600"/>
          </a:xfrm>
          <a:prstGeom prst="rightArrow">
            <a:avLst>
              <a:gd name="adj1" fmla="val 50000"/>
              <a:gd name="adj2" fmla="val 0"/>
            </a:avLst>
          </a:prstGeom>
          <a:solidFill>
            <a:schemeClr val="dk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 name="Google Shape;748;p47"/>
          <p:cNvSpPr/>
          <p:nvPr/>
        </p:nvSpPr>
        <p:spPr>
          <a:xfrm>
            <a:off x="3094475" y="1905475"/>
            <a:ext cx="1952100" cy="1096800"/>
          </a:xfrm>
          <a:prstGeom prst="roundRect">
            <a:avLst>
              <a:gd name="adj" fmla="val 16667"/>
            </a:avLst>
          </a:prstGeom>
          <a:solidFill>
            <a:schemeClr val="accent1"/>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sz="1500" b="1">
                <a:solidFill>
                  <a:schemeClr val="accent4"/>
                </a:solidFill>
                <a:latin typeface="Helvetica Neue"/>
                <a:ea typeface="Helvetica Neue"/>
                <a:cs typeface="Helvetica Neue"/>
                <a:sym typeface="Helvetica Neue"/>
              </a:rPr>
              <a:t>non-human filter</a:t>
            </a:r>
            <a:endParaRPr sz="1500" b="1">
              <a:solidFill>
                <a:schemeClr val="accent4"/>
              </a:solidFill>
              <a:latin typeface="Helvetica Neue"/>
              <a:ea typeface="Helvetica Neue"/>
              <a:cs typeface="Helvetica Neue"/>
              <a:sym typeface="Helvetica Neue"/>
            </a:endParaRPr>
          </a:p>
        </p:txBody>
      </p:sp>
      <p:sp>
        <p:nvSpPr>
          <p:cNvPr id="749" name="Google Shape;749;p47"/>
          <p:cNvSpPr/>
          <p:nvPr/>
        </p:nvSpPr>
        <p:spPr>
          <a:xfrm>
            <a:off x="4193075" y="748950"/>
            <a:ext cx="7721100" cy="4688700"/>
          </a:xfrm>
          <a:prstGeom prst="roundRect">
            <a:avLst>
              <a:gd name="adj" fmla="val 16667"/>
            </a:avLst>
          </a:prstGeom>
          <a:noFill/>
          <a:ln w="9525" cap="flat" cmpd="sng">
            <a:solidFill>
              <a:srgbClr val="0000FF"/>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47"/>
          <p:cNvSpPr txBox="1"/>
          <p:nvPr/>
        </p:nvSpPr>
        <p:spPr>
          <a:xfrm>
            <a:off x="1064500" y="613185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Diagram of BIP4.0</a:t>
            </a:r>
            <a:endParaRPr sz="1800">
              <a:latin typeface="Helvetica Neue"/>
              <a:ea typeface="Helvetica Neue"/>
              <a:cs typeface="Helvetica Neue"/>
              <a:sym typeface="Helvetica Neue"/>
            </a:endParaRPr>
          </a:p>
        </p:txBody>
      </p:sp>
      <p:sp>
        <p:nvSpPr>
          <p:cNvPr id="751" name="Google Shape;751;p47"/>
          <p:cNvSpPr txBox="1"/>
          <p:nvPr/>
        </p:nvSpPr>
        <p:spPr>
          <a:xfrm>
            <a:off x="4496175" y="5667325"/>
            <a:ext cx="7396800" cy="73863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t>The </a:t>
            </a:r>
            <a:r>
              <a:rPr lang="en-US" dirty="0" err="1"/>
              <a:t>bip-nonhumanfilter</a:t>
            </a:r>
            <a:r>
              <a:rPr lang="en-US" dirty="0"/>
              <a:t> module takes the output from the SNV/INDEL caller and flags the variants for non-human DNA</a:t>
            </a:r>
            <a:endParaRPr dirty="0"/>
          </a:p>
        </p:txBody>
      </p:sp>
      <p:sp>
        <p:nvSpPr>
          <p:cNvPr id="3" name="Text Placeholder 2">
            <a:extLst>
              <a:ext uri="{FF2B5EF4-FFF2-40B4-BE49-F238E27FC236}">
                <a16:creationId xmlns:a16="http://schemas.microsoft.com/office/drawing/2014/main" id="{CBFC6443-B76D-4BFA-9322-665E6C57C69C}"/>
              </a:ext>
            </a:extLst>
          </p:cNvPr>
          <p:cNvSpPr>
            <a:spLocks noGrp="1"/>
          </p:cNvSpPr>
          <p:nvPr>
            <p:ph type="body" idx="2"/>
          </p:nvPr>
        </p:nvSpPr>
        <p:spPr/>
        <p:txBody>
          <a:bodyPr>
            <a:normAutofit fontScale="25000" lnSpcReduction="20000"/>
          </a:bodyPr>
          <a:lstStyle/>
          <a:p>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776"/>
        <p:cNvGrpSpPr/>
        <p:nvPr/>
      </p:nvGrpSpPr>
      <p:grpSpPr>
        <a:xfrm>
          <a:off x="0" y="0"/>
          <a:ext cx="0" cy="0"/>
          <a:chOff x="0" y="0"/>
          <a:chExt cx="0" cy="0"/>
        </a:xfrm>
      </p:grpSpPr>
      <p:sp>
        <p:nvSpPr>
          <p:cNvPr id="777" name="Google Shape;777;p50"/>
          <p:cNvSpPr txBox="1">
            <a:spLocks noGrp="1"/>
          </p:cNvSpPr>
          <p:nvPr>
            <p:ph type="title"/>
          </p:nvPr>
        </p:nvSpPr>
        <p:spPr>
          <a:xfrm>
            <a:off x="468350" y="868225"/>
            <a:ext cx="11524800" cy="13731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t>Tumor Fraction Prediction by </a:t>
            </a:r>
            <a:r>
              <a:rPr lang="en-US" dirty="0" err="1"/>
              <a:t>cfDNA</a:t>
            </a:r>
            <a:r>
              <a:rPr lang="en-US" dirty="0"/>
              <a:t> Fragment Size </a:t>
            </a:r>
            <a:endParaRPr dirty="0"/>
          </a:p>
          <a:p>
            <a:pPr marL="0" lvl="0" indent="0" algn="l" rtl="0">
              <a:spcBef>
                <a:spcPts val="0"/>
              </a:spcBef>
              <a:spcAft>
                <a:spcPts val="0"/>
              </a:spcAft>
              <a:buNone/>
            </a:pPr>
            <a:r>
              <a:rPr lang="en-US" dirty="0"/>
              <a:t>----Supervisor: </a:t>
            </a:r>
            <a:r>
              <a:rPr lang="en-US" dirty="0" err="1"/>
              <a:t>Catalin</a:t>
            </a:r>
            <a:r>
              <a:rPr lang="en-US" dirty="0"/>
              <a:t> </a:t>
            </a:r>
            <a:r>
              <a:rPr lang="en-US" dirty="0" err="1"/>
              <a:t>Barbacioru</a:t>
            </a:r>
            <a:endParaRPr dirty="0"/>
          </a:p>
        </p:txBody>
      </p:sp>
      <p:sp>
        <p:nvSpPr>
          <p:cNvPr id="778" name="Google Shape;778;p50"/>
          <p:cNvSpPr txBox="1"/>
          <p:nvPr/>
        </p:nvSpPr>
        <p:spPr>
          <a:xfrm>
            <a:off x="847975" y="2348750"/>
            <a:ext cx="8055900" cy="985200"/>
          </a:xfrm>
          <a:prstGeom prst="rect">
            <a:avLst/>
          </a:prstGeom>
          <a:noFill/>
          <a:ln>
            <a:noFill/>
          </a:ln>
        </p:spPr>
        <p:txBody>
          <a:bodyPr spcFirstLastPara="1" wrap="square" lIns="91425" tIns="91425" rIns="91425" bIns="91425" anchor="t" anchorCtr="0">
            <a:spAutoFit/>
          </a:bodyPr>
          <a:lstStyle/>
          <a:p>
            <a:pPr marL="457200" lvl="0" indent="-393700" algn="l" rtl="0">
              <a:spcBef>
                <a:spcPts val="1100"/>
              </a:spcBef>
              <a:spcAft>
                <a:spcPts val="0"/>
              </a:spcAft>
              <a:buClr>
                <a:schemeClr val="dk1"/>
              </a:buClr>
              <a:buSzPts val="2600"/>
              <a:buFont typeface="Arial"/>
              <a:buChar char="●"/>
            </a:pPr>
            <a:r>
              <a:rPr lang="en-US" sz="2600">
                <a:solidFill>
                  <a:schemeClr val="dk1"/>
                </a:solidFill>
              </a:rPr>
              <a:t>Tumor Fraction Prediction</a:t>
            </a:r>
            <a:endParaRPr sz="2600">
              <a:solidFill>
                <a:schemeClr val="dk1"/>
              </a:solidFill>
            </a:endParaRPr>
          </a:p>
          <a:p>
            <a:pPr marL="914400" lvl="1" indent="-393700" algn="l" rtl="0">
              <a:spcBef>
                <a:spcPts val="0"/>
              </a:spcBef>
              <a:spcAft>
                <a:spcPts val="0"/>
              </a:spcAft>
              <a:buClr>
                <a:schemeClr val="dk2"/>
              </a:buClr>
              <a:buSzPts val="2600"/>
              <a:buFont typeface="Arial"/>
              <a:buChar char="○"/>
            </a:pPr>
            <a:r>
              <a:rPr lang="en-US" sz="1700">
                <a:solidFill>
                  <a:schemeClr val="dk2"/>
                </a:solidFill>
              </a:rPr>
              <a:t>The initial exploration was in March 2018 lead by </a:t>
            </a:r>
            <a:r>
              <a:rPr lang="en-US" sz="1700" b="1" u="sng">
                <a:solidFill>
                  <a:schemeClr val="dk2"/>
                </a:solidFill>
              </a:rPr>
              <a:t>Catalin Barbacioru</a:t>
            </a:r>
            <a:endParaRPr b="1" u="sng"/>
          </a:p>
        </p:txBody>
      </p:sp>
      <p:pic>
        <p:nvPicPr>
          <p:cNvPr id="779" name="Google Shape;779;p50"/>
          <p:cNvPicPr preferRelativeResize="0"/>
          <p:nvPr/>
        </p:nvPicPr>
        <p:blipFill>
          <a:blip r:embed="rId3">
            <a:alphaModFix/>
          </a:blip>
          <a:stretch>
            <a:fillRect/>
          </a:stretch>
        </p:blipFill>
        <p:spPr>
          <a:xfrm>
            <a:off x="1071375" y="3195875"/>
            <a:ext cx="7609098" cy="2916575"/>
          </a:xfrm>
          <a:prstGeom prst="rect">
            <a:avLst/>
          </a:prstGeom>
          <a:noFill/>
          <a:ln>
            <a:noFill/>
          </a:ln>
        </p:spPr>
      </p:pic>
      <p:sp>
        <p:nvSpPr>
          <p:cNvPr id="780" name="Google Shape;780;p50"/>
          <p:cNvSpPr txBox="1"/>
          <p:nvPr/>
        </p:nvSpPr>
        <p:spPr>
          <a:xfrm>
            <a:off x="30600" y="620565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a:solidFill>
                  <a:schemeClr val="accent1"/>
                </a:solidFill>
              </a:rPr>
              <a:t>Mouliere, Florent, et al. "Enhanced detection of circulating tumor DNA by fragment size analysis." </a:t>
            </a:r>
            <a:endParaRPr sz="1600">
              <a:solidFill>
                <a:schemeClr val="accent1"/>
              </a:solidFill>
            </a:endParaRPr>
          </a:p>
          <a:p>
            <a:pPr marL="0" lvl="0" indent="0" algn="l" rtl="0">
              <a:lnSpc>
                <a:spcPct val="115000"/>
              </a:lnSpc>
              <a:spcBef>
                <a:spcPts val="0"/>
              </a:spcBef>
              <a:spcAft>
                <a:spcPts val="0"/>
              </a:spcAft>
              <a:buNone/>
            </a:pPr>
            <a:r>
              <a:rPr lang="en-US" sz="1600" i="1">
                <a:solidFill>
                  <a:schemeClr val="accent1"/>
                </a:solidFill>
              </a:rPr>
              <a:t>Science translational medicine</a:t>
            </a:r>
            <a:r>
              <a:rPr lang="en-US" sz="1600">
                <a:solidFill>
                  <a:schemeClr val="accent1"/>
                </a:solidFill>
              </a:rPr>
              <a:t> 10.466 (2018).</a:t>
            </a:r>
            <a:endParaRPr sz="1600">
              <a:solidFill>
                <a:schemeClr val="accent1"/>
              </a:solidFill>
            </a:endParaRPr>
          </a:p>
          <a:p>
            <a:pPr marL="609600" lvl="0" indent="0" algn="l" rtl="0">
              <a:lnSpc>
                <a:spcPct val="115000"/>
              </a:lnSpc>
              <a:spcBef>
                <a:spcPts val="0"/>
              </a:spcBef>
              <a:spcAft>
                <a:spcPts val="0"/>
              </a:spcAft>
              <a:buNone/>
            </a:pPr>
            <a:endParaRPr sz="1600">
              <a:solidFill>
                <a:schemeClr val="accent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784"/>
        <p:cNvGrpSpPr/>
        <p:nvPr/>
      </p:nvGrpSpPr>
      <p:grpSpPr>
        <a:xfrm>
          <a:off x="0" y="0"/>
          <a:ext cx="0" cy="0"/>
          <a:chOff x="0" y="0"/>
          <a:chExt cx="0" cy="0"/>
        </a:xfrm>
      </p:grpSpPr>
      <p:pic>
        <p:nvPicPr>
          <p:cNvPr id="785" name="Google Shape;785;p51"/>
          <p:cNvPicPr preferRelativeResize="0"/>
          <p:nvPr/>
        </p:nvPicPr>
        <p:blipFill rotWithShape="1">
          <a:blip r:embed="rId3">
            <a:alphaModFix/>
          </a:blip>
          <a:srcRect t="7114"/>
          <a:stretch/>
        </p:blipFill>
        <p:spPr>
          <a:xfrm>
            <a:off x="6878100" y="1514240"/>
            <a:ext cx="5210600" cy="4038960"/>
          </a:xfrm>
          <a:prstGeom prst="rect">
            <a:avLst/>
          </a:prstGeom>
          <a:noFill/>
          <a:ln>
            <a:noFill/>
          </a:ln>
        </p:spPr>
      </p:pic>
      <p:sp>
        <p:nvSpPr>
          <p:cNvPr id="786" name="Google Shape;786;p51"/>
          <p:cNvSpPr txBox="1"/>
          <p:nvPr/>
        </p:nvSpPr>
        <p:spPr>
          <a:xfrm>
            <a:off x="30600" y="6133100"/>
            <a:ext cx="12130800" cy="10590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600" dirty="0" err="1">
                <a:solidFill>
                  <a:schemeClr val="accent1"/>
                </a:solidFill>
              </a:rPr>
              <a:t>Mouliere</a:t>
            </a:r>
            <a:r>
              <a:rPr lang="en-US" sz="1600" dirty="0">
                <a:solidFill>
                  <a:schemeClr val="accent1"/>
                </a:solidFill>
              </a:rPr>
              <a:t>, Florent, et al. "Enhanced detection of circulating tumor DNA by fragment size analysis." </a:t>
            </a:r>
            <a:endParaRPr sz="1600" dirty="0">
              <a:solidFill>
                <a:schemeClr val="accent1"/>
              </a:solidFill>
            </a:endParaRPr>
          </a:p>
          <a:p>
            <a:pPr marL="0" lvl="0" indent="0" algn="l" rtl="0">
              <a:lnSpc>
                <a:spcPct val="115000"/>
              </a:lnSpc>
              <a:spcBef>
                <a:spcPts val="0"/>
              </a:spcBef>
              <a:spcAft>
                <a:spcPts val="0"/>
              </a:spcAft>
              <a:buNone/>
            </a:pPr>
            <a:r>
              <a:rPr lang="en-US" sz="1600" i="1" dirty="0">
                <a:solidFill>
                  <a:schemeClr val="accent1"/>
                </a:solidFill>
              </a:rPr>
              <a:t>Science translational medicine</a:t>
            </a:r>
            <a:r>
              <a:rPr lang="en-US" sz="1600" dirty="0">
                <a:solidFill>
                  <a:schemeClr val="accent1"/>
                </a:solidFill>
              </a:rPr>
              <a:t> 10.466 (2018).</a:t>
            </a:r>
            <a:endParaRPr sz="1600" dirty="0">
              <a:solidFill>
                <a:schemeClr val="accent1"/>
              </a:solidFill>
            </a:endParaRPr>
          </a:p>
          <a:p>
            <a:pPr marL="609600" lvl="0" indent="0" algn="l" rtl="0">
              <a:lnSpc>
                <a:spcPct val="115000"/>
              </a:lnSpc>
              <a:spcBef>
                <a:spcPts val="0"/>
              </a:spcBef>
              <a:spcAft>
                <a:spcPts val="0"/>
              </a:spcAft>
              <a:buNone/>
            </a:pPr>
            <a:endParaRPr sz="1600" dirty="0">
              <a:solidFill>
                <a:schemeClr val="accent1"/>
              </a:solidFill>
            </a:endParaRPr>
          </a:p>
        </p:txBody>
      </p:sp>
      <p:sp>
        <p:nvSpPr>
          <p:cNvPr id="787" name="Google Shape;787;p51"/>
          <p:cNvSpPr txBox="1"/>
          <p:nvPr/>
        </p:nvSpPr>
        <p:spPr>
          <a:xfrm>
            <a:off x="103300" y="1304800"/>
            <a:ext cx="6847500" cy="35895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2400" dirty="0">
                <a:solidFill>
                  <a:schemeClr val="dk1"/>
                </a:solidFill>
              </a:rPr>
              <a:t>1. Differences in fragment lengths of circulating DNA could be used to enhance sensitivity for detecting the presence of </a:t>
            </a:r>
            <a:r>
              <a:rPr lang="en-US" sz="2400" dirty="0" err="1">
                <a:solidFill>
                  <a:schemeClr val="dk1"/>
                </a:solidFill>
              </a:rPr>
              <a:t>ctDNA</a:t>
            </a:r>
            <a:r>
              <a:rPr lang="en-US" sz="2400" dirty="0">
                <a:solidFill>
                  <a:schemeClr val="dk1"/>
                </a:solidFill>
              </a:rPr>
              <a:t>.</a:t>
            </a:r>
            <a:endParaRPr sz="2400" dirty="0">
              <a:solidFill>
                <a:schemeClr val="dk1"/>
              </a:solidFill>
            </a:endParaRPr>
          </a:p>
          <a:p>
            <a:pPr marL="0" lvl="0" indent="0" algn="l" rtl="0">
              <a:lnSpc>
                <a:spcPct val="115000"/>
              </a:lnSpc>
              <a:spcBef>
                <a:spcPts val="0"/>
              </a:spcBef>
              <a:spcAft>
                <a:spcPts val="0"/>
              </a:spcAft>
              <a:buNone/>
            </a:pPr>
            <a:endParaRPr sz="2400" dirty="0">
              <a:solidFill>
                <a:schemeClr val="dk1"/>
              </a:solidFill>
            </a:endParaRPr>
          </a:p>
          <a:p>
            <a:pPr marL="0" lvl="0" indent="0" algn="l" rtl="0">
              <a:lnSpc>
                <a:spcPct val="115000"/>
              </a:lnSpc>
              <a:spcBef>
                <a:spcPts val="0"/>
              </a:spcBef>
              <a:spcAft>
                <a:spcPts val="0"/>
              </a:spcAft>
              <a:buNone/>
            </a:pPr>
            <a:r>
              <a:rPr lang="en-US" sz="2400" dirty="0">
                <a:solidFill>
                  <a:schemeClr val="dk1"/>
                </a:solidFill>
              </a:rPr>
              <a:t>2. Fragment size analysis and selective sequencing of specific fragment sizes can boost </a:t>
            </a:r>
            <a:r>
              <a:rPr lang="en-US" sz="2400" dirty="0" err="1">
                <a:solidFill>
                  <a:schemeClr val="dk1"/>
                </a:solidFill>
              </a:rPr>
              <a:t>ctDNA</a:t>
            </a:r>
            <a:r>
              <a:rPr lang="en-US" sz="2400" dirty="0">
                <a:solidFill>
                  <a:schemeClr val="dk1"/>
                </a:solidFill>
              </a:rPr>
              <a:t> detection and provide an alternative to deeper sequencing of </a:t>
            </a:r>
            <a:r>
              <a:rPr lang="en-US" sz="2400" dirty="0" err="1">
                <a:solidFill>
                  <a:schemeClr val="dk1"/>
                </a:solidFill>
              </a:rPr>
              <a:t>cfDNA</a:t>
            </a:r>
            <a:r>
              <a:rPr lang="en-US" sz="2400" dirty="0">
                <a:solidFill>
                  <a:schemeClr val="dk1"/>
                </a:solidFill>
              </a:rPr>
              <a:t>.</a:t>
            </a:r>
            <a:endParaRPr sz="2400" dirty="0">
              <a:solidFill>
                <a:schemeClr val="dk1"/>
              </a:solidFill>
            </a:endParaRPr>
          </a:p>
        </p:txBody>
      </p:sp>
      <p:sp>
        <p:nvSpPr>
          <p:cNvPr id="788" name="Google Shape;788;p51"/>
          <p:cNvSpPr txBox="1"/>
          <p:nvPr/>
        </p:nvSpPr>
        <p:spPr>
          <a:xfrm>
            <a:off x="7523733" y="5423500"/>
            <a:ext cx="4395900" cy="461700"/>
          </a:xfrm>
          <a:prstGeom prst="rect">
            <a:avLst/>
          </a:prstGeom>
          <a:noFill/>
          <a:ln>
            <a:noFill/>
          </a:ln>
        </p:spPr>
        <p:txBody>
          <a:bodyPr spcFirstLastPara="1" wrap="square" lIns="121900" tIns="121900" rIns="121900" bIns="121900" anchor="t" anchorCtr="0">
            <a:spAutoFit/>
          </a:bodyPr>
          <a:lstStyle/>
          <a:p>
            <a:pPr marL="0" lvl="0" indent="0" algn="l" rtl="0">
              <a:lnSpc>
                <a:spcPct val="115000"/>
              </a:lnSpc>
              <a:spcBef>
                <a:spcPts val="0"/>
              </a:spcBef>
              <a:spcAft>
                <a:spcPts val="0"/>
              </a:spcAft>
              <a:buNone/>
            </a:pPr>
            <a:r>
              <a:rPr lang="en-US" sz="1400">
                <a:solidFill>
                  <a:schemeClr val="dk1"/>
                </a:solidFill>
              </a:rPr>
              <a:t>344 plasma samples from 200 patients with cancer.</a:t>
            </a:r>
            <a:endParaRPr sz="1400">
              <a:solidFill>
                <a:schemeClr val="dk1"/>
              </a:solidFill>
            </a:endParaRPr>
          </a:p>
        </p:txBody>
      </p:sp>
      <p:sp>
        <p:nvSpPr>
          <p:cNvPr id="789" name="Google Shape;789;p51"/>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accent4"/>
                </a:solidFill>
              </a:rPr>
              <a:t>Difference</a:t>
            </a:r>
            <a:r>
              <a:rPr lang="en-US">
                <a:solidFill>
                  <a:schemeClr val="lt1"/>
                </a:solidFill>
              </a:rPr>
              <a:t> of size profile between healthy patients and cancer </a:t>
            </a:r>
            <a:endParaRPr sz="3090" u="sng">
              <a:solidFill>
                <a:schemeClr val="accent2"/>
              </a:solidFill>
              <a:latin typeface="Helvetica Neue"/>
              <a:ea typeface="Helvetica Neue"/>
              <a:cs typeface="Helvetica Neue"/>
              <a:sym typeface="Helvetica Neue"/>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pic>
        <p:nvPicPr>
          <p:cNvPr id="810" name="Google Shape;810;p53"/>
          <p:cNvPicPr preferRelativeResize="0"/>
          <p:nvPr/>
        </p:nvPicPr>
        <p:blipFill>
          <a:blip r:embed="rId3">
            <a:alphaModFix/>
          </a:blip>
          <a:stretch>
            <a:fillRect/>
          </a:stretch>
        </p:blipFill>
        <p:spPr>
          <a:xfrm>
            <a:off x="421400" y="2144112"/>
            <a:ext cx="971550" cy="752475"/>
          </a:xfrm>
          <a:prstGeom prst="rect">
            <a:avLst/>
          </a:prstGeom>
          <a:noFill/>
          <a:ln>
            <a:noFill/>
          </a:ln>
        </p:spPr>
      </p:pic>
      <p:pic>
        <p:nvPicPr>
          <p:cNvPr id="811" name="Google Shape;811;p53"/>
          <p:cNvPicPr preferRelativeResize="0"/>
          <p:nvPr/>
        </p:nvPicPr>
        <p:blipFill rotWithShape="1">
          <a:blip r:embed="rId4">
            <a:alphaModFix/>
          </a:blip>
          <a:srcRect r="4030"/>
          <a:stretch/>
        </p:blipFill>
        <p:spPr>
          <a:xfrm>
            <a:off x="42399" y="4051550"/>
            <a:ext cx="1867925" cy="1219875"/>
          </a:xfrm>
          <a:prstGeom prst="rect">
            <a:avLst/>
          </a:prstGeom>
          <a:noFill/>
          <a:ln>
            <a:noFill/>
          </a:ln>
        </p:spPr>
      </p:pic>
      <p:sp>
        <p:nvSpPr>
          <p:cNvPr id="812" name="Google Shape;812;p53"/>
          <p:cNvSpPr txBox="1"/>
          <p:nvPr/>
        </p:nvSpPr>
        <p:spPr>
          <a:xfrm>
            <a:off x="42400" y="3040725"/>
            <a:ext cx="3000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rPr>
              <a:t> = 29,674(probes) </a:t>
            </a:r>
            <a:endParaRPr sz="2000">
              <a:solidFill>
                <a:schemeClr val="dk1"/>
              </a:solidFill>
            </a:endParaRPr>
          </a:p>
          <a:p>
            <a:pPr marL="0" lvl="0" indent="0" algn="l" rtl="0">
              <a:spcBef>
                <a:spcPts val="0"/>
              </a:spcBef>
              <a:spcAft>
                <a:spcPts val="0"/>
              </a:spcAft>
              <a:buNone/>
            </a:pPr>
            <a:r>
              <a:rPr lang="en-US" sz="2000">
                <a:solidFill>
                  <a:schemeClr val="dk1"/>
                </a:solidFill>
              </a:rPr>
              <a:t>        *</a:t>
            </a:r>
            <a:endParaRPr sz="2000">
              <a:solidFill>
                <a:schemeClr val="dk1"/>
              </a:solidFill>
            </a:endParaRPr>
          </a:p>
          <a:p>
            <a:pPr marL="0" lvl="0" indent="0" algn="l" rtl="0">
              <a:spcBef>
                <a:spcPts val="0"/>
              </a:spcBef>
              <a:spcAft>
                <a:spcPts val="0"/>
              </a:spcAft>
              <a:buNone/>
            </a:pPr>
            <a:r>
              <a:rPr lang="en-US" sz="2000">
                <a:solidFill>
                  <a:schemeClr val="dk1"/>
                </a:solidFill>
              </a:rPr>
              <a:t>      500 </a:t>
            </a:r>
            <a:endParaRPr sz="2000"/>
          </a:p>
        </p:txBody>
      </p:sp>
      <p:sp>
        <p:nvSpPr>
          <p:cNvPr id="813" name="Google Shape;813;p53"/>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US">
                <a:solidFill>
                  <a:schemeClr val="lt1"/>
                </a:solidFill>
              </a:rPr>
              <a:t>Simple setup of </a:t>
            </a:r>
            <a:r>
              <a:rPr lang="en-US">
                <a:solidFill>
                  <a:schemeClr val="accent4"/>
                </a:solidFill>
              </a:rPr>
              <a:t>neural networks</a:t>
            </a:r>
            <a:r>
              <a:rPr lang="en-US">
                <a:solidFill>
                  <a:schemeClr val="lt1"/>
                </a:solidFill>
              </a:rPr>
              <a:t> for test</a:t>
            </a:r>
            <a:endParaRPr>
              <a:solidFill>
                <a:schemeClr val="lt1"/>
              </a:solidFill>
            </a:endParaRPr>
          </a:p>
          <a:p>
            <a:pPr marL="0" lvl="0" indent="0" algn="l" rtl="0">
              <a:spcBef>
                <a:spcPts val="0"/>
              </a:spcBef>
              <a:spcAft>
                <a:spcPts val="0"/>
              </a:spcAft>
              <a:buSzPts val="1100"/>
              <a:buNone/>
            </a:pPr>
            <a:endParaRPr>
              <a:solidFill>
                <a:schemeClr val="lt1"/>
              </a:solidFill>
            </a:endParaRPr>
          </a:p>
        </p:txBody>
      </p:sp>
      <p:pic>
        <p:nvPicPr>
          <p:cNvPr id="814" name="Google Shape;814;p53"/>
          <p:cNvPicPr preferRelativeResize="0"/>
          <p:nvPr/>
        </p:nvPicPr>
        <p:blipFill>
          <a:blip r:embed="rId5">
            <a:alphaModFix/>
          </a:blip>
          <a:stretch>
            <a:fillRect/>
          </a:stretch>
        </p:blipFill>
        <p:spPr>
          <a:xfrm>
            <a:off x="2240250" y="939350"/>
            <a:ext cx="9643050" cy="44647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836"/>
        <p:cNvGrpSpPr/>
        <p:nvPr/>
      </p:nvGrpSpPr>
      <p:grpSpPr>
        <a:xfrm>
          <a:off x="0" y="0"/>
          <a:ext cx="0" cy="0"/>
          <a:chOff x="0" y="0"/>
          <a:chExt cx="0" cy="0"/>
        </a:xfrm>
      </p:grpSpPr>
      <p:sp>
        <p:nvSpPr>
          <p:cNvPr id="837" name="Google Shape;837;p55"/>
          <p:cNvSpPr txBox="1">
            <a:spLocks noGrp="1"/>
          </p:cNvSpPr>
          <p:nvPr>
            <p:ph type="title"/>
          </p:nvPr>
        </p:nvSpPr>
        <p:spPr>
          <a:xfrm>
            <a:off x="0" y="0"/>
            <a:ext cx="12192000" cy="552000"/>
          </a:xfrm>
          <a:prstGeom prst="rect">
            <a:avLst/>
          </a:prstGeom>
          <a:solidFill>
            <a:schemeClr val="accent1"/>
          </a:solidFill>
        </p:spPr>
        <p:txBody>
          <a:bodyPr spcFirstLastPara="1" wrap="square" lIns="91425" tIns="45700" rIns="91425" bIns="45700" anchor="t" anchorCtr="0">
            <a:noAutofit/>
          </a:bodyPr>
          <a:lstStyle/>
          <a:p>
            <a:pPr marL="0" lvl="0" indent="0" algn="l" rtl="0">
              <a:spcBef>
                <a:spcPts val="0"/>
              </a:spcBef>
              <a:spcAft>
                <a:spcPts val="0"/>
              </a:spcAft>
              <a:buSzPts val="1100"/>
              <a:buNone/>
            </a:pPr>
            <a:r>
              <a:rPr lang="en-US">
                <a:solidFill>
                  <a:schemeClr val="lt1"/>
                </a:solidFill>
              </a:rPr>
              <a:t>Preliminary setup </a:t>
            </a:r>
            <a:r>
              <a:rPr lang="en-US">
                <a:solidFill>
                  <a:schemeClr val="accent4"/>
                </a:solidFill>
              </a:rPr>
              <a:t>outperforms</a:t>
            </a:r>
            <a:r>
              <a:rPr lang="en-US">
                <a:solidFill>
                  <a:schemeClr val="lt1"/>
                </a:solidFill>
              </a:rPr>
              <a:t> study reported</a:t>
            </a:r>
            <a:endParaRPr>
              <a:solidFill>
                <a:schemeClr val="lt1"/>
              </a:solidFill>
            </a:endParaRPr>
          </a:p>
        </p:txBody>
      </p:sp>
      <p:pic>
        <p:nvPicPr>
          <p:cNvPr id="838" name="Google Shape;838;p55"/>
          <p:cNvPicPr preferRelativeResize="0"/>
          <p:nvPr/>
        </p:nvPicPr>
        <p:blipFill>
          <a:blip r:embed="rId3">
            <a:alphaModFix/>
          </a:blip>
          <a:stretch>
            <a:fillRect/>
          </a:stretch>
        </p:blipFill>
        <p:spPr>
          <a:xfrm>
            <a:off x="4259500" y="1029662"/>
            <a:ext cx="5012424" cy="4664900"/>
          </a:xfrm>
          <a:prstGeom prst="rect">
            <a:avLst/>
          </a:prstGeom>
          <a:noFill/>
          <a:ln>
            <a:noFill/>
          </a:ln>
        </p:spPr>
      </p:pic>
      <p:pic>
        <p:nvPicPr>
          <p:cNvPr id="839" name="Google Shape;839;p55"/>
          <p:cNvPicPr preferRelativeResize="0"/>
          <p:nvPr/>
        </p:nvPicPr>
        <p:blipFill rotWithShape="1">
          <a:blip r:embed="rId4">
            <a:alphaModFix/>
          </a:blip>
          <a:srcRect b="31086"/>
          <a:stretch/>
        </p:blipFill>
        <p:spPr>
          <a:xfrm>
            <a:off x="180800" y="937250"/>
            <a:ext cx="4078692" cy="4664901"/>
          </a:xfrm>
          <a:prstGeom prst="rect">
            <a:avLst/>
          </a:prstGeom>
          <a:noFill/>
          <a:ln>
            <a:noFill/>
          </a:ln>
        </p:spPr>
      </p:pic>
      <p:sp>
        <p:nvSpPr>
          <p:cNvPr id="840" name="Google Shape;840;p55"/>
          <p:cNvSpPr txBox="1"/>
          <p:nvPr/>
        </p:nvSpPr>
        <p:spPr>
          <a:xfrm>
            <a:off x="9271925" y="1923600"/>
            <a:ext cx="3000000" cy="26922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Our approach has an enhanced performance (Pearson correlation coefficient between predicted tumor fraction and max_maf = 0.83), when compared to other methods based on genomic coverage (0.43). </a:t>
            </a:r>
            <a:endParaRPr sz="1800">
              <a:solidFill>
                <a:schemeClr val="dk1"/>
              </a:solidFill>
              <a:latin typeface="Calibri"/>
              <a:ea typeface="Calibri"/>
              <a:cs typeface="Calibri"/>
              <a:sym typeface="Calibri"/>
            </a:endParaRPr>
          </a:p>
        </p:txBody>
      </p:sp>
      <p:sp>
        <p:nvSpPr>
          <p:cNvPr id="841" name="Google Shape;841;p55"/>
          <p:cNvSpPr txBox="1"/>
          <p:nvPr/>
        </p:nvSpPr>
        <p:spPr>
          <a:xfrm>
            <a:off x="-1" y="6172200"/>
            <a:ext cx="8886825" cy="1015632"/>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dirty="0">
                <a:solidFill>
                  <a:schemeClr val="accent1"/>
                </a:solidFill>
              </a:rPr>
              <a:t>Ref: </a:t>
            </a:r>
            <a:r>
              <a:rPr lang="en-US" u="sng" dirty="0">
                <a:solidFill>
                  <a:schemeClr val="accent1"/>
                </a:solidFill>
                <a:latin typeface="Helvetica Neue"/>
                <a:ea typeface="Helvetica Neue"/>
                <a:cs typeface="Helvetica Neue"/>
                <a:sym typeface="Helvetica Neue"/>
                <a:hlinkClick r:id="rId5">
                  <a:extLst>
                    <a:ext uri="{A12FA001-AC4F-418D-AE19-62706E023703}">
                      <ahyp:hlinkClr xmlns:ahyp="http://schemas.microsoft.com/office/drawing/2018/hyperlinkcolor" val="tx"/>
                    </a:ext>
                  </a:extLst>
                </a:hlinkClick>
              </a:rPr>
              <a:t>https://www.nature.com/articles/s41698-021-00202-2?utm_source=</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dirty="0" err="1">
                <a:solidFill>
                  <a:schemeClr val="accent1"/>
                </a:solidFill>
                <a:latin typeface="Helvetica Neue"/>
                <a:ea typeface="Helvetica Neue"/>
                <a:cs typeface="Helvetica Neue"/>
                <a:sym typeface="Helvetica Neue"/>
              </a:rPr>
              <a:t>pressrelease&amp;utm_medium</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earnedmedia&amp;utm_campaign</a:t>
            </a:r>
            <a:r>
              <a:rPr lang="en-US" dirty="0">
                <a:solidFill>
                  <a:schemeClr val="accent1"/>
                </a:solidFill>
                <a:latin typeface="Helvetica Neue"/>
                <a:ea typeface="Helvetica Neue"/>
                <a:cs typeface="Helvetica Neue"/>
                <a:sym typeface="Helvetica Neue"/>
              </a:rPr>
              <a:t>=</a:t>
            </a:r>
            <a:r>
              <a:rPr lang="en-US" dirty="0" err="1">
                <a:solidFill>
                  <a:schemeClr val="accent1"/>
                </a:solidFill>
                <a:latin typeface="Helvetica Neue"/>
                <a:ea typeface="Helvetica Neue"/>
                <a:cs typeface="Helvetica Neue"/>
                <a:sym typeface="Helvetica Neue"/>
              </a:rPr>
              <a:t>xf#citeas</a:t>
            </a:r>
            <a:endParaRPr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dirty="0">
              <a:solidFill>
                <a:schemeClr val="accent1"/>
              </a:solidFill>
            </a:endParaRPr>
          </a:p>
        </p:txBody>
      </p:sp>
      <p:sp>
        <p:nvSpPr>
          <p:cNvPr id="842" name="Google Shape;842;p55"/>
          <p:cNvSpPr txBox="1"/>
          <p:nvPr/>
        </p:nvSpPr>
        <p:spPr>
          <a:xfrm>
            <a:off x="650000" y="5588875"/>
            <a:ext cx="3458400" cy="461700"/>
          </a:xfrm>
          <a:prstGeom prst="rect">
            <a:avLst/>
          </a:prstGeom>
          <a:noFill/>
          <a:ln>
            <a:noFill/>
          </a:ln>
        </p:spPr>
        <p:txBody>
          <a:bodyPr spcFirstLastPara="1" wrap="square" lIns="91425" tIns="91425" rIns="91425" bIns="91425" anchor="t" anchorCtr="0">
            <a:spAutoFit/>
          </a:bodyPr>
          <a:lstStyle/>
          <a:p>
            <a:pPr marL="0" lvl="0" indent="0" algn="l" rtl="0">
              <a:lnSpc>
                <a:spcPct val="115000"/>
              </a:lnSpc>
              <a:spcBef>
                <a:spcPts val="0"/>
              </a:spcBef>
              <a:spcAft>
                <a:spcPts val="0"/>
              </a:spcAft>
              <a:buNone/>
            </a:pPr>
            <a:r>
              <a:rPr lang="en-US" sz="1800">
                <a:solidFill>
                  <a:schemeClr val="dk1"/>
                </a:solidFill>
                <a:latin typeface="Calibri"/>
                <a:ea typeface="Calibri"/>
                <a:cs typeface="Calibri"/>
                <a:sym typeface="Calibri"/>
              </a:rPr>
              <a:t>Product of competitor: Tempus</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4303A57-78E7-A14A-8303-0ECAB7BB7E08}"/>
              </a:ext>
            </a:extLst>
          </p:cNvPr>
          <p:cNvPicPr>
            <a:picLocks noChangeAspect="1"/>
          </p:cNvPicPr>
          <p:nvPr/>
        </p:nvPicPr>
        <p:blipFill rotWithShape="1">
          <a:blip r:embed="rId2"/>
          <a:srcRect t="10598"/>
          <a:stretch/>
        </p:blipFill>
        <p:spPr>
          <a:xfrm>
            <a:off x="0" y="1208868"/>
            <a:ext cx="12192000" cy="5147482"/>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49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468"/>
            <a:ext cx="12192000" cy="1342938"/>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Timeline of </a:t>
            </a:r>
          </a:p>
          <a:p>
            <a:pPr algn="ctr"/>
            <a:r>
              <a:rPr lang="en-US" dirty="0">
                <a:solidFill>
                  <a:srgbClr val="00395C"/>
                </a:solidFill>
              </a:rPr>
              <a:t>Human genome assembly and variants</a:t>
            </a:r>
          </a:p>
        </p:txBody>
      </p:sp>
    </p:spTree>
    <p:extLst>
      <p:ext uri="{BB962C8B-B14F-4D97-AF65-F5344CB8AC3E}">
        <p14:creationId xmlns:p14="http://schemas.microsoft.com/office/powerpoint/2010/main" val="15055646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6C30890-8D4E-4ED8-8A9A-F33F93A1A14F}"/>
              </a:ext>
            </a:extLst>
          </p:cNvPr>
          <p:cNvSpPr txBox="1"/>
          <p:nvPr/>
        </p:nvSpPr>
        <p:spPr>
          <a:xfrm>
            <a:off x="-1" y="6307236"/>
            <a:ext cx="6645349" cy="584775"/>
          </a:xfrm>
          <a:prstGeom prst="rect">
            <a:avLst/>
          </a:prstGeom>
          <a:noFill/>
        </p:spPr>
        <p:txBody>
          <a:bodyPr wrap="square">
            <a:spAutoFit/>
          </a:bodyPr>
          <a:lstStyle/>
          <a:p>
            <a:r>
              <a:rPr lang="en-US" sz="1600" dirty="0">
                <a:solidFill>
                  <a:srgbClr val="000000"/>
                </a:solidFill>
                <a:latin typeface="Times New Roman" panose="02020603050405020304" pitchFamily="18" charset="0"/>
                <a:ea typeface="SimSun" panose="02010600030101010101" pitchFamily="2" charset="-122"/>
              </a:rPr>
              <a:t>Ref: </a:t>
            </a:r>
            <a:r>
              <a:rPr lang="en-US" sz="1600" dirty="0">
                <a:solidFill>
                  <a:srgbClr val="000000"/>
                </a:solidFill>
                <a:effectLst/>
                <a:latin typeface="Times New Roman" panose="02020603050405020304" pitchFamily="18" charset="0"/>
                <a:ea typeface="SimSun" panose="02010600030101010101" pitchFamily="2" charset="-122"/>
              </a:rPr>
              <a:t>https://sites.duke.edu/apep/module-2-the-abcs-of-intoxication/biology-and-chemistry-connections/dna-transcription-translation-synthesis-of-proteins/</a:t>
            </a:r>
            <a:endParaRPr lang="en-US" sz="1600" dirty="0"/>
          </a:p>
        </p:txBody>
      </p:sp>
      <p:sp>
        <p:nvSpPr>
          <p:cNvPr id="7" name="Title 1">
            <a:extLst>
              <a:ext uri="{FF2B5EF4-FFF2-40B4-BE49-F238E27FC236}">
                <a16:creationId xmlns:a16="http://schemas.microsoft.com/office/drawing/2014/main" id="{F08AF4B9-1D6D-46D0-BC84-880E1CA6B859}"/>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Cell Identity is determined by Gene </a:t>
            </a:r>
            <a:r>
              <a:rPr lang="en-US" dirty="0">
                <a:solidFill>
                  <a:srgbClr val="00B0F0"/>
                </a:solidFill>
              </a:rPr>
              <a:t>Expression </a:t>
            </a:r>
          </a:p>
        </p:txBody>
      </p:sp>
      <p:grpSp>
        <p:nvGrpSpPr>
          <p:cNvPr id="16" name="Group 15">
            <a:extLst>
              <a:ext uri="{FF2B5EF4-FFF2-40B4-BE49-F238E27FC236}">
                <a16:creationId xmlns:a16="http://schemas.microsoft.com/office/drawing/2014/main" id="{A3B047A4-0779-45AC-9B69-47271A361115}"/>
              </a:ext>
            </a:extLst>
          </p:cNvPr>
          <p:cNvGrpSpPr/>
          <p:nvPr/>
        </p:nvGrpSpPr>
        <p:grpSpPr>
          <a:xfrm>
            <a:off x="575874" y="974368"/>
            <a:ext cx="5236547" cy="4909263"/>
            <a:chOff x="2531539" y="1470251"/>
            <a:chExt cx="4267200" cy="4000500"/>
          </a:xfrm>
        </p:grpSpPr>
        <p:pic>
          <p:nvPicPr>
            <p:cNvPr id="2050" name="Picture 2" descr="protein synthesis">
              <a:extLst>
                <a:ext uri="{FF2B5EF4-FFF2-40B4-BE49-F238E27FC236}">
                  <a16:creationId xmlns:a16="http://schemas.microsoft.com/office/drawing/2014/main" id="{27EF8664-15C1-4EF9-A1B1-2E8D183F27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1539" y="1470251"/>
              <a:ext cx="4267200" cy="4000500"/>
            </a:xfrm>
            <a:prstGeom prst="rect">
              <a:avLst/>
            </a:prstGeom>
            <a:noFill/>
            <a:extLst>
              <a:ext uri="{909E8E84-426E-40DD-AFC4-6F175D3DCCD1}">
                <a14:hiddenFill xmlns:a14="http://schemas.microsoft.com/office/drawing/2010/main">
                  <a:solidFill>
                    <a:srgbClr val="FFFFFF"/>
                  </a:solidFill>
                </a14:hiddenFill>
              </a:ext>
            </a:extLst>
          </p:spPr>
        </p:pic>
        <p:sp>
          <p:nvSpPr>
            <p:cNvPr id="9" name="Oval 8">
              <a:extLst>
                <a:ext uri="{FF2B5EF4-FFF2-40B4-BE49-F238E27FC236}">
                  <a16:creationId xmlns:a16="http://schemas.microsoft.com/office/drawing/2014/main" id="{28826FDD-EC85-4C1D-AE9E-F9AE4C0B60D4}"/>
                </a:ext>
              </a:extLst>
            </p:cNvPr>
            <p:cNvSpPr/>
            <p:nvPr/>
          </p:nvSpPr>
          <p:spPr>
            <a:xfrm>
              <a:off x="3428877" y="1821461"/>
              <a:ext cx="2349796" cy="2232838"/>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14" name="TextBox 13">
            <a:extLst>
              <a:ext uri="{FF2B5EF4-FFF2-40B4-BE49-F238E27FC236}">
                <a16:creationId xmlns:a16="http://schemas.microsoft.com/office/drawing/2014/main" id="{F6E2C49E-5D65-4678-AD0F-4C5123CFF797}"/>
              </a:ext>
            </a:extLst>
          </p:cNvPr>
          <p:cNvSpPr txBox="1"/>
          <p:nvPr/>
        </p:nvSpPr>
        <p:spPr>
          <a:xfrm>
            <a:off x="6460571" y="1610104"/>
            <a:ext cx="5204823" cy="353943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Same 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                        Epigenome</a:t>
            </a: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lang="en-US" sz="2800" b="1" dirty="0">
              <a:solidFill>
                <a:srgbClr val="00395C"/>
              </a:solidFill>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Different Expression</a:t>
            </a:r>
          </a:p>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solidFill>
                  <a:srgbClr val="00395C"/>
                </a:solidFill>
              </a:rPr>
              <a:t>(Transcriptome)</a:t>
            </a:r>
          </a:p>
        </p:txBody>
      </p:sp>
      <p:sp>
        <p:nvSpPr>
          <p:cNvPr id="4" name="Arrow: Down 3">
            <a:extLst>
              <a:ext uri="{FF2B5EF4-FFF2-40B4-BE49-F238E27FC236}">
                <a16:creationId xmlns:a16="http://schemas.microsoft.com/office/drawing/2014/main" id="{8180F9EB-EF76-4BAF-9C0D-FB0F1400BB7C}"/>
              </a:ext>
            </a:extLst>
          </p:cNvPr>
          <p:cNvSpPr/>
          <p:nvPr/>
        </p:nvSpPr>
        <p:spPr>
          <a:xfrm>
            <a:off x="8945274" y="2336975"/>
            <a:ext cx="262233" cy="181976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5" name="Straight Arrow Connector 14">
            <a:extLst>
              <a:ext uri="{FF2B5EF4-FFF2-40B4-BE49-F238E27FC236}">
                <a16:creationId xmlns:a16="http://schemas.microsoft.com/office/drawing/2014/main" id="{82735356-0F52-437F-BA4C-4C43636311D3}"/>
              </a:ext>
            </a:extLst>
          </p:cNvPr>
          <p:cNvCxnSpPr>
            <a:cxnSpLocks/>
          </p:cNvCxnSpPr>
          <p:nvPr/>
        </p:nvCxnSpPr>
        <p:spPr>
          <a:xfrm>
            <a:off x="4697049" y="2364212"/>
            <a:ext cx="2207843"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Oval 16">
            <a:extLst>
              <a:ext uri="{FF2B5EF4-FFF2-40B4-BE49-F238E27FC236}">
                <a16:creationId xmlns:a16="http://schemas.microsoft.com/office/drawing/2014/main" id="{F513E17B-ED3F-4812-9141-4066F1930D36}"/>
              </a:ext>
            </a:extLst>
          </p:cNvPr>
          <p:cNvSpPr/>
          <p:nvPr/>
        </p:nvSpPr>
        <p:spPr>
          <a:xfrm>
            <a:off x="6904892" y="1279457"/>
            <a:ext cx="4341033" cy="4200725"/>
          </a:xfrm>
          <a:prstGeom prst="ellipse">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7" name="TextBox 26">
            <a:extLst>
              <a:ext uri="{FF2B5EF4-FFF2-40B4-BE49-F238E27FC236}">
                <a16:creationId xmlns:a16="http://schemas.microsoft.com/office/drawing/2014/main" id="{C4FBD69B-127E-4219-9419-3DE30096DEC6}"/>
              </a:ext>
            </a:extLst>
          </p:cNvPr>
          <p:cNvSpPr txBox="1"/>
          <p:nvPr/>
        </p:nvSpPr>
        <p:spPr>
          <a:xfrm>
            <a:off x="6799385" y="5417043"/>
            <a:ext cx="6113584" cy="1323439"/>
          </a:xfrm>
          <a:prstGeom prst="rect">
            <a:avLst/>
          </a:prstGeom>
          <a:noFill/>
        </p:spPr>
        <p:txBody>
          <a:bodyPr wrap="square">
            <a:spAutoFit/>
          </a:bodyPr>
          <a:lstStyle/>
          <a:p>
            <a:pPr marL="228600" indent="-228600">
              <a:buAutoNum type="arabicPeriod"/>
            </a:pPr>
            <a:endParaRPr lang="en-US" sz="2000" dirty="0">
              <a:solidFill>
                <a:srgbClr val="FF0000"/>
              </a:solidFill>
            </a:endParaRPr>
          </a:p>
          <a:p>
            <a:pPr marL="0" indent="0">
              <a:buNone/>
            </a:pPr>
            <a:r>
              <a:rPr lang="en-US" sz="2000" b="1" dirty="0">
                <a:solidFill>
                  <a:srgbClr val="00395C"/>
                </a:solidFill>
              </a:rPr>
              <a:t>Epigenome</a:t>
            </a:r>
            <a:r>
              <a:rPr lang="en-US" sz="2000" dirty="0">
                <a:solidFill>
                  <a:srgbClr val="FF0000"/>
                </a:solidFill>
              </a:rPr>
              <a:t> serves as the bridge </a:t>
            </a:r>
          </a:p>
          <a:p>
            <a:pPr marL="0" indent="0">
              <a:buNone/>
            </a:pPr>
            <a:r>
              <a:rPr lang="en-US" sz="2000" dirty="0">
                <a:solidFill>
                  <a:srgbClr val="FF0000"/>
                </a:solidFill>
              </a:rPr>
              <a:t>between genome and expression(transcriptome)</a:t>
            </a:r>
          </a:p>
          <a:p>
            <a:pPr marL="0" indent="0">
              <a:buNone/>
            </a:pPr>
            <a:endParaRPr lang="en-US" sz="2000" dirty="0">
              <a:solidFill>
                <a:srgbClr val="FF0000"/>
              </a:solidFill>
            </a:endParaRPr>
          </a:p>
        </p:txBody>
      </p:sp>
    </p:spTree>
    <p:extLst>
      <p:ext uri="{BB962C8B-B14F-4D97-AF65-F5344CB8AC3E}">
        <p14:creationId xmlns:p14="http://schemas.microsoft.com/office/powerpoint/2010/main" val="40020647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50</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963392"/>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pic>
        <p:nvPicPr>
          <p:cNvPr id="2" name="Picture 1">
            <a:extLst>
              <a:ext uri="{FF2B5EF4-FFF2-40B4-BE49-F238E27FC236}">
                <a16:creationId xmlns:a16="http://schemas.microsoft.com/office/drawing/2014/main" id="{064781D7-2796-7541-96BE-28E888D94B8E}"/>
              </a:ext>
            </a:extLst>
          </p:cNvPr>
          <p:cNvPicPr>
            <a:picLocks noChangeAspect="1"/>
          </p:cNvPicPr>
          <p:nvPr/>
        </p:nvPicPr>
        <p:blipFill>
          <a:blip r:embed="rId2"/>
          <a:stretch>
            <a:fillRect/>
          </a:stretch>
        </p:blipFill>
        <p:spPr>
          <a:xfrm>
            <a:off x="0" y="956086"/>
            <a:ext cx="12192000" cy="5519517"/>
          </a:xfrm>
          <a:prstGeom prst="rect">
            <a:avLst/>
          </a:prstGeom>
        </p:spPr>
      </p:pic>
    </p:spTree>
    <p:extLst>
      <p:ext uri="{BB962C8B-B14F-4D97-AF65-F5344CB8AC3E}">
        <p14:creationId xmlns:p14="http://schemas.microsoft.com/office/powerpoint/2010/main" val="309857479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51</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415"/>
            <a:ext cx="12192000" cy="58856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Human Genome Project</a:t>
            </a:r>
          </a:p>
        </p:txBody>
      </p:sp>
      <p:pic>
        <p:nvPicPr>
          <p:cNvPr id="2" name="Picture 1">
            <a:extLst>
              <a:ext uri="{FF2B5EF4-FFF2-40B4-BE49-F238E27FC236}">
                <a16:creationId xmlns:a16="http://schemas.microsoft.com/office/drawing/2014/main" id="{BB4944F3-33C5-BC4B-A1FF-9E697D40BF01}"/>
              </a:ext>
            </a:extLst>
          </p:cNvPr>
          <p:cNvPicPr>
            <a:picLocks noChangeAspect="1"/>
          </p:cNvPicPr>
          <p:nvPr/>
        </p:nvPicPr>
        <p:blipFill>
          <a:blip r:embed="rId2"/>
          <a:stretch>
            <a:fillRect/>
          </a:stretch>
        </p:blipFill>
        <p:spPr>
          <a:xfrm>
            <a:off x="0" y="588976"/>
            <a:ext cx="12192000" cy="5886642"/>
          </a:xfrm>
          <a:prstGeom prst="rect">
            <a:avLst/>
          </a:prstGeom>
        </p:spPr>
      </p:pic>
    </p:spTree>
    <p:extLst>
      <p:ext uri="{BB962C8B-B14F-4D97-AF65-F5344CB8AC3E}">
        <p14:creationId xmlns:p14="http://schemas.microsoft.com/office/powerpoint/2010/main" val="172672053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D73A8C9-57F1-4001-9FCD-0796B49A1CE4}"/>
              </a:ext>
            </a:extLst>
          </p:cNvPr>
          <p:cNvPicPr>
            <a:picLocks noChangeAspect="1"/>
          </p:cNvPicPr>
          <p:nvPr/>
        </p:nvPicPr>
        <p:blipFill>
          <a:blip r:embed="rId3"/>
          <a:stretch>
            <a:fillRect/>
          </a:stretch>
        </p:blipFill>
        <p:spPr>
          <a:xfrm>
            <a:off x="20599" y="1371244"/>
            <a:ext cx="5137722" cy="3894811"/>
          </a:xfrm>
          <a:prstGeom prst="rect">
            <a:avLst/>
          </a:prstGeom>
        </p:spPr>
      </p:pic>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52</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862049"/>
          </a:xfrm>
          <a:prstGeom prst="rect">
            <a:avLst/>
          </a:prstGeom>
          <a:solidFill>
            <a:srgbClr val="F9F2E0"/>
          </a:solidFill>
        </p:spPr>
        <p:txBody>
          <a:bodyPr>
            <a:normAutofit fontScale="90000" lnSpcReduction="2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rPr>
              <a:t>Integrated Analysis of Carbon Dioxide and Oxygen reveals</a:t>
            </a:r>
          </a:p>
          <a:p>
            <a:pPr algn="ctr"/>
            <a:r>
              <a:rPr lang="en-US" sz="3600" dirty="0">
                <a:solidFill>
                  <a:srgbClr val="00395C"/>
                </a:solidFill>
              </a:rPr>
              <a:t>Ocean Processes and Sensor Biases </a:t>
            </a:r>
          </a:p>
        </p:txBody>
      </p:sp>
      <p:pic>
        <p:nvPicPr>
          <p:cNvPr id="3" name="Picture 2">
            <a:extLst>
              <a:ext uri="{FF2B5EF4-FFF2-40B4-BE49-F238E27FC236}">
                <a16:creationId xmlns:a16="http://schemas.microsoft.com/office/drawing/2014/main" id="{B3631362-8ADE-4E11-88E9-4C5FE5D8D74F}"/>
              </a:ext>
            </a:extLst>
          </p:cNvPr>
          <p:cNvPicPr>
            <a:picLocks noChangeAspect="1"/>
          </p:cNvPicPr>
          <p:nvPr/>
        </p:nvPicPr>
        <p:blipFill>
          <a:blip r:embed="rId4"/>
          <a:stretch>
            <a:fillRect/>
          </a:stretch>
        </p:blipFill>
        <p:spPr>
          <a:xfrm>
            <a:off x="4977404" y="1222611"/>
            <a:ext cx="7215029" cy="4264145"/>
          </a:xfrm>
          <a:prstGeom prst="rect">
            <a:avLst/>
          </a:prstGeom>
        </p:spPr>
      </p:pic>
      <p:sp>
        <p:nvSpPr>
          <p:cNvPr id="7" name="TextBox 6">
            <a:extLst>
              <a:ext uri="{FF2B5EF4-FFF2-40B4-BE49-F238E27FC236}">
                <a16:creationId xmlns:a16="http://schemas.microsoft.com/office/drawing/2014/main" id="{CCD6C003-162F-4BCD-AFFA-3D3BCE6C3069}"/>
              </a:ext>
            </a:extLst>
          </p:cNvPr>
          <p:cNvSpPr txBox="1"/>
          <p:nvPr/>
        </p:nvSpPr>
        <p:spPr>
          <a:xfrm>
            <a:off x="5158321" y="1762362"/>
            <a:ext cx="6096000" cy="369332"/>
          </a:xfrm>
          <a:prstGeom prst="rect">
            <a:avLst/>
          </a:prstGeom>
          <a:noFill/>
        </p:spPr>
        <p:txBody>
          <a:bodyPr wrap="square">
            <a:spAutoFit/>
          </a:bodyPr>
          <a:lstStyle/>
          <a:p>
            <a:r>
              <a:rPr lang="en-US" dirty="0"/>
              <a:t>My suggestion: </a:t>
            </a:r>
          </a:p>
        </p:txBody>
      </p:sp>
      <p:sp>
        <p:nvSpPr>
          <p:cNvPr id="11" name="TextBox 10">
            <a:extLst>
              <a:ext uri="{FF2B5EF4-FFF2-40B4-BE49-F238E27FC236}">
                <a16:creationId xmlns:a16="http://schemas.microsoft.com/office/drawing/2014/main" id="{49731AF4-0E0F-43CE-923B-93FB5DD34F33}"/>
              </a:ext>
            </a:extLst>
          </p:cNvPr>
          <p:cNvSpPr txBox="1"/>
          <p:nvPr/>
        </p:nvSpPr>
        <p:spPr>
          <a:xfrm>
            <a:off x="5257800" y="5477823"/>
            <a:ext cx="6096000" cy="369332"/>
          </a:xfrm>
          <a:prstGeom prst="rect">
            <a:avLst/>
          </a:prstGeom>
          <a:noFill/>
        </p:spPr>
        <p:txBody>
          <a:bodyPr wrap="square">
            <a:spAutoFit/>
          </a:bodyPr>
          <a:lstStyle/>
          <a:p>
            <a:r>
              <a:rPr lang="en-US" dirty="0"/>
              <a:t>Or Monte Carlo</a:t>
            </a:r>
          </a:p>
        </p:txBody>
      </p:sp>
      <p:sp>
        <p:nvSpPr>
          <p:cNvPr id="12" name="Star: 5 Points 11">
            <a:extLst>
              <a:ext uri="{FF2B5EF4-FFF2-40B4-BE49-F238E27FC236}">
                <a16:creationId xmlns:a16="http://schemas.microsoft.com/office/drawing/2014/main" id="{856FFBA5-32D7-419F-9C69-DF5C1424C085}"/>
              </a:ext>
            </a:extLst>
          </p:cNvPr>
          <p:cNvSpPr/>
          <p:nvPr/>
        </p:nvSpPr>
        <p:spPr>
          <a:xfrm>
            <a:off x="7112000" y="5207200"/>
            <a:ext cx="533400" cy="487044"/>
          </a:xfrm>
          <a:prstGeom prst="star5">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181052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0"/>
            <a:ext cx="12192000" cy="100647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lvl="1" algn="ctr"/>
            <a:r>
              <a:rPr lang="en-US" sz="3300" dirty="0">
                <a:solidFill>
                  <a:srgbClr val="00395C"/>
                </a:solidFill>
              </a:rPr>
              <a:t>Behavioral and neural mechanisms of associative learning</a:t>
            </a:r>
            <a:r>
              <a:rPr lang="en-US" sz="2400" dirty="0">
                <a:solidFill>
                  <a:srgbClr val="00395C"/>
                </a:solidFill>
              </a:rPr>
              <a:t> </a:t>
            </a:r>
          </a:p>
          <a:p>
            <a:pPr lvl="1" algn="ctr"/>
            <a:r>
              <a:rPr lang="en-US" sz="2400" dirty="0">
                <a:solidFill>
                  <a:srgbClr val="00395C"/>
                </a:solidFill>
              </a:rPr>
              <a:t>(Y., Cheng, Post-Doc, JHU) </a:t>
            </a:r>
          </a:p>
        </p:txBody>
      </p:sp>
      <p:pic>
        <p:nvPicPr>
          <p:cNvPr id="2050" name="Picture 2" descr="Stream episode Save the Universe Podcast #34 - Skinner Box by Dialog  Choices podcast | Listen online for free on SoundCloud">
            <a:extLst>
              <a:ext uri="{FF2B5EF4-FFF2-40B4-BE49-F238E27FC236}">
                <a16:creationId xmlns:a16="http://schemas.microsoft.com/office/drawing/2014/main" id="{9253A7C3-88B8-48A9-983C-FEEDB7F7285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71575"/>
            <a:ext cx="3870325" cy="38703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36E75486-1EC0-4728-9C99-83C1C4D56D40}"/>
              </a:ext>
            </a:extLst>
          </p:cNvPr>
          <p:cNvSpPr txBox="1"/>
          <p:nvPr/>
        </p:nvSpPr>
        <p:spPr>
          <a:xfrm>
            <a:off x="4191000" y="1171575"/>
            <a:ext cx="7708900" cy="4524315"/>
          </a:xfrm>
          <a:prstGeom prst="rect">
            <a:avLst/>
          </a:prstGeom>
          <a:noFill/>
        </p:spPr>
        <p:txBody>
          <a:bodyPr wrap="square">
            <a:spAutoFit/>
          </a:bodyPr>
          <a:lstStyle/>
          <a:p>
            <a:r>
              <a:rPr lang="en-US" dirty="0"/>
              <a:t>Study Design: </a:t>
            </a:r>
          </a:p>
          <a:p>
            <a:r>
              <a:rPr lang="en-US" dirty="0"/>
              <a:t>Set an average number of push to trigger reward (food delivery)</a:t>
            </a:r>
          </a:p>
          <a:p>
            <a:r>
              <a:rPr lang="en-US" dirty="0"/>
              <a:t>Then each training sessions (30 mins), recording the signal of 1 (pushing) or 0 (No) with 10 </a:t>
            </a:r>
            <a:r>
              <a:rPr lang="en-US" dirty="0" err="1"/>
              <a:t>ms</a:t>
            </a:r>
            <a:r>
              <a:rPr lang="en-US" dirty="0"/>
              <a:t> windows.</a:t>
            </a:r>
          </a:p>
          <a:p>
            <a:endParaRPr lang="en-US" dirty="0"/>
          </a:p>
          <a:p>
            <a:r>
              <a:rPr lang="en-US" dirty="0"/>
              <a:t>From the binary signal, design an algorithm to analysis the data and find the certain pattern or behavior.</a:t>
            </a:r>
          </a:p>
          <a:p>
            <a:endParaRPr lang="en-US" dirty="0"/>
          </a:p>
          <a:p>
            <a:r>
              <a:rPr lang="en-US" dirty="0"/>
              <a:t>My solution:</a:t>
            </a:r>
          </a:p>
          <a:p>
            <a:pPr marL="342900" indent="-342900">
              <a:buAutoNum type="arabicPeriod"/>
            </a:pPr>
            <a:r>
              <a:rPr lang="en-US" dirty="0"/>
              <a:t>For 30 mins, each windows is 10 </a:t>
            </a:r>
            <a:r>
              <a:rPr lang="en-US" dirty="0" err="1"/>
              <a:t>ms.</a:t>
            </a:r>
            <a:r>
              <a:rPr lang="en-US" dirty="0"/>
              <a:t> In total there is 180K (N) data points.</a:t>
            </a:r>
          </a:p>
          <a:p>
            <a:pPr marL="342900" indent="-342900">
              <a:buAutoNum type="arabicPeriod"/>
            </a:pPr>
            <a:r>
              <a:rPr lang="en-US" dirty="0"/>
              <a:t>Set your searching window length range, such as between 6~10. (6 windows means search for 6*10ms pattern)</a:t>
            </a:r>
          </a:p>
          <a:p>
            <a:pPr marL="342900" indent="-342900">
              <a:buAutoNum type="arabicPeriod"/>
            </a:pPr>
            <a:r>
              <a:rPr lang="en-US" dirty="0"/>
              <a:t>For example, if the number of data points is N, then convert all data from [0,6] [1,7] [2,8] … [N-6,N] to decimal (between 0 to 64). Then calculate their distribution and detect if there is any number standout. </a:t>
            </a:r>
          </a:p>
          <a:p>
            <a:endParaRPr lang="en-US" dirty="0"/>
          </a:p>
        </p:txBody>
      </p:sp>
    </p:spTree>
    <p:extLst>
      <p:ext uri="{BB962C8B-B14F-4D97-AF65-F5344CB8AC3E}">
        <p14:creationId xmlns:p14="http://schemas.microsoft.com/office/powerpoint/2010/main" val="1953313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54</a:t>
            </a:fld>
            <a:endParaRPr lang="en-US"/>
          </a:p>
        </p:txBody>
      </p:sp>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920108"/>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Reprogramming as a model to study the barrier between</a:t>
            </a:r>
          </a:p>
          <a:p>
            <a:pPr algn="ctr"/>
            <a:r>
              <a:rPr lang="en-US" sz="3600" b="0" i="0" u="none" strike="noStrike" baseline="0" dirty="0">
                <a:solidFill>
                  <a:srgbClr val="00395C"/>
                </a:solidFill>
                <a:latin typeface="+mn-lt"/>
              </a:rPr>
              <a:t> embryonic and extraembryonic lineages</a:t>
            </a:r>
            <a:endParaRPr lang="en-US" sz="3600" dirty="0">
              <a:solidFill>
                <a:srgbClr val="00395C"/>
              </a:solidFill>
              <a:latin typeface="+mn-lt"/>
            </a:endParaRPr>
          </a:p>
        </p:txBody>
      </p:sp>
      <p:pic>
        <p:nvPicPr>
          <p:cNvPr id="10" name="Picture 9">
            <a:extLst>
              <a:ext uri="{FF2B5EF4-FFF2-40B4-BE49-F238E27FC236}">
                <a16:creationId xmlns:a16="http://schemas.microsoft.com/office/drawing/2014/main" id="{6E88034D-E6D2-264B-8F44-6678D2453104}"/>
              </a:ext>
            </a:extLst>
          </p:cNvPr>
          <p:cNvPicPr>
            <a:picLocks noChangeAspect="1"/>
          </p:cNvPicPr>
          <p:nvPr/>
        </p:nvPicPr>
        <p:blipFill rotWithShape="1">
          <a:blip r:embed="rId3"/>
          <a:srcRect l="609" t="17092"/>
          <a:stretch/>
        </p:blipFill>
        <p:spPr>
          <a:xfrm>
            <a:off x="0" y="920109"/>
            <a:ext cx="12192000" cy="5937892"/>
          </a:xfrm>
          <a:prstGeom prst="rect">
            <a:avLst/>
          </a:prstGeom>
        </p:spPr>
      </p:pic>
    </p:spTree>
    <p:extLst>
      <p:ext uri="{BB962C8B-B14F-4D97-AF65-F5344CB8AC3E}">
        <p14:creationId xmlns:p14="http://schemas.microsoft.com/office/powerpoint/2010/main" val="19198683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3128210"/>
            <a:ext cx="12192000" cy="1246939"/>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8000" dirty="0">
                <a:solidFill>
                  <a:srgbClr val="00395C"/>
                </a:solidFill>
              </a:rPr>
              <a:t>Q &amp; A</a:t>
            </a:r>
          </a:p>
        </p:txBody>
      </p:sp>
    </p:spTree>
    <p:extLst>
      <p:ext uri="{BB962C8B-B14F-4D97-AF65-F5344CB8AC3E}">
        <p14:creationId xmlns:p14="http://schemas.microsoft.com/office/powerpoint/2010/main" val="153736455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56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dirty="0">
              <a:solidFill>
                <a:srgbClr val="00395C"/>
              </a:solidFill>
            </a:endParaRPr>
          </a:p>
          <a:p>
            <a:pPr algn="ctr"/>
            <a:r>
              <a:rPr lang="en-US" sz="3600" dirty="0">
                <a:solidFill>
                  <a:srgbClr val="00395C"/>
                </a:solidFill>
              </a:rPr>
              <a:t>Conditional targeting of the Tcf1/Lef1 gene locus</a:t>
            </a:r>
          </a:p>
        </p:txBody>
      </p:sp>
    </p:spTree>
    <p:extLst>
      <p:ext uri="{BB962C8B-B14F-4D97-AF65-F5344CB8AC3E}">
        <p14:creationId xmlns:p14="http://schemas.microsoft.com/office/powerpoint/2010/main" val="258689160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57</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1362635"/>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altLang="zh-CN" b="0" i="0" dirty="0">
                <a:solidFill>
                  <a:srgbClr val="00395C"/>
                </a:solidFill>
                <a:effectLst/>
              </a:rPr>
              <a:t>Cre-Lox</a:t>
            </a:r>
          </a:p>
          <a:p>
            <a:pPr algn="ctr"/>
            <a:r>
              <a:rPr lang="en-US" sz="4400" dirty="0" err="1">
                <a:solidFill>
                  <a:srgbClr val="00395C"/>
                </a:solidFill>
              </a:rPr>
              <a:t>FLEx</a:t>
            </a:r>
            <a:r>
              <a:rPr lang="en-US" sz="4400" dirty="0">
                <a:solidFill>
                  <a:srgbClr val="00395C"/>
                </a:solidFill>
              </a:rPr>
              <a:t> Switches “</a:t>
            </a:r>
            <a:r>
              <a:rPr lang="en-US" sz="4400" dirty="0" err="1">
                <a:solidFill>
                  <a:srgbClr val="00395C"/>
                </a:solidFill>
              </a:rPr>
              <a:t>FLLip</a:t>
            </a:r>
            <a:r>
              <a:rPr lang="en-US" sz="4400" dirty="0">
                <a:solidFill>
                  <a:srgbClr val="00395C"/>
                </a:solidFill>
              </a:rPr>
              <a:t> Excision”</a:t>
            </a: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369332"/>
          </a:xfrm>
          <a:prstGeom prst="rect">
            <a:avLst/>
          </a:prstGeom>
          <a:noFill/>
        </p:spPr>
        <p:txBody>
          <a:bodyPr wrap="square">
            <a:spAutoFit/>
          </a:bodyPr>
          <a:lstStyle/>
          <a:p>
            <a:pPr algn="l"/>
            <a:r>
              <a:rPr lang="en-US" sz="1800" i="0" u="none" strike="noStrike" baseline="0" dirty="0"/>
              <a:t>Ref: https://old.abmgood.com/marketing/knowledge_base/Cre-Lox_Recombination.php</a:t>
            </a:r>
            <a:endParaRPr lang="en-US" dirty="0"/>
          </a:p>
        </p:txBody>
      </p:sp>
      <p:pic>
        <p:nvPicPr>
          <p:cNvPr id="8" name="Picture 7">
            <a:extLst>
              <a:ext uri="{FF2B5EF4-FFF2-40B4-BE49-F238E27FC236}">
                <a16:creationId xmlns:a16="http://schemas.microsoft.com/office/drawing/2014/main" id="{8465A96B-3EFA-4B5F-99E3-25E5AFDC175A}"/>
              </a:ext>
            </a:extLst>
          </p:cNvPr>
          <p:cNvPicPr>
            <a:picLocks noChangeAspect="1"/>
          </p:cNvPicPr>
          <p:nvPr/>
        </p:nvPicPr>
        <p:blipFill>
          <a:blip r:embed="rId3"/>
          <a:stretch>
            <a:fillRect/>
          </a:stretch>
        </p:blipFill>
        <p:spPr>
          <a:xfrm>
            <a:off x="1888583" y="1483285"/>
            <a:ext cx="8414833" cy="4607734"/>
          </a:xfrm>
          <a:prstGeom prst="rect">
            <a:avLst/>
          </a:prstGeom>
        </p:spPr>
      </p:pic>
    </p:spTree>
    <p:extLst>
      <p:ext uri="{BB962C8B-B14F-4D97-AF65-F5344CB8AC3E}">
        <p14:creationId xmlns:p14="http://schemas.microsoft.com/office/powerpoint/2010/main" val="3116543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A4C9257E-8C85-42F5-BB02-AA62CFD15D3F}"/>
              </a:ext>
            </a:extLst>
          </p:cNvPr>
          <p:cNvPicPr>
            <a:picLocks noGrp="1" noChangeAspect="1"/>
          </p:cNvPicPr>
          <p:nvPr>
            <p:ph idx="1"/>
          </p:nvPr>
        </p:nvPicPr>
        <p:blipFill>
          <a:blip r:embed="rId2"/>
          <a:stretch>
            <a:fillRect/>
          </a:stretch>
        </p:blipFill>
        <p:spPr>
          <a:xfrm>
            <a:off x="3542887" y="1008948"/>
            <a:ext cx="5106226" cy="4840104"/>
          </a:xfrm>
        </p:spPr>
      </p:pic>
      <p:sp>
        <p:nvSpPr>
          <p:cNvPr id="4" name="Slide Number Placeholder 3">
            <a:extLst>
              <a:ext uri="{FF2B5EF4-FFF2-40B4-BE49-F238E27FC236}">
                <a16:creationId xmlns:a16="http://schemas.microsoft.com/office/drawing/2014/main" id="{55802CDA-85FD-4F1F-8264-A056E91282E3}"/>
              </a:ext>
            </a:extLst>
          </p:cNvPr>
          <p:cNvSpPr>
            <a:spLocks noGrp="1"/>
          </p:cNvSpPr>
          <p:nvPr>
            <p:ph type="sldNum" sz="quarter" idx="12"/>
          </p:nvPr>
        </p:nvSpPr>
        <p:spPr/>
        <p:txBody>
          <a:bodyPr/>
          <a:lstStyle/>
          <a:p>
            <a:fld id="{DBA6DB61-4362-44D1-BB09-4F1914041657}" type="slidenum">
              <a:rPr lang="en-US" smtClean="0"/>
              <a:t>58</a:t>
            </a:fld>
            <a:endParaRPr lang="en-US"/>
          </a:p>
        </p:txBody>
      </p:sp>
      <p:sp>
        <p:nvSpPr>
          <p:cNvPr id="7" name="Title 1">
            <a:extLst>
              <a:ext uri="{FF2B5EF4-FFF2-40B4-BE49-F238E27FC236}">
                <a16:creationId xmlns:a16="http://schemas.microsoft.com/office/drawing/2014/main" id="{3FF890DB-4A1A-48DE-9F7A-9135C7F5347F}"/>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LEF1-deficient </a:t>
            </a:r>
            <a:r>
              <a:rPr lang="en-US" altLang="zh-CN" b="0" i="0" dirty="0">
                <a:solidFill>
                  <a:srgbClr val="00395C"/>
                </a:solidFill>
                <a:effectLst/>
              </a:rPr>
              <a:t>mouse</a:t>
            </a:r>
            <a:endParaRPr lang="en-US" sz="4400" dirty="0">
              <a:solidFill>
                <a:srgbClr val="00395C"/>
              </a:solidFill>
            </a:endParaRPr>
          </a:p>
        </p:txBody>
      </p:sp>
      <p:sp>
        <p:nvSpPr>
          <p:cNvPr id="9" name="TextBox 8">
            <a:extLst>
              <a:ext uri="{FF2B5EF4-FFF2-40B4-BE49-F238E27FC236}">
                <a16:creationId xmlns:a16="http://schemas.microsoft.com/office/drawing/2014/main" id="{5C47F8C1-D5FA-4A1F-B909-4369F72BD869}"/>
              </a:ext>
            </a:extLst>
          </p:cNvPr>
          <p:cNvSpPr txBox="1"/>
          <p:nvPr/>
        </p:nvSpPr>
        <p:spPr>
          <a:xfrm>
            <a:off x="0" y="6211669"/>
            <a:ext cx="11171858" cy="646331"/>
          </a:xfrm>
          <a:prstGeom prst="rect">
            <a:avLst/>
          </a:prstGeom>
          <a:noFill/>
        </p:spPr>
        <p:txBody>
          <a:bodyPr wrap="square">
            <a:spAutoFit/>
          </a:bodyPr>
          <a:lstStyle/>
          <a:p>
            <a:pPr algn="l"/>
            <a:r>
              <a:rPr lang="en-US" sz="1800" i="0" u="none" strike="noStrike" baseline="0" dirty="0"/>
              <a:t>Ref: Development of several </a:t>
            </a:r>
            <a:r>
              <a:rPr lang="en-US" sz="1800" i="0" u="none" strike="noStrike" baseline="0" dirty="0" err="1"/>
              <a:t>oreans</a:t>
            </a:r>
            <a:r>
              <a:rPr lang="en-US" sz="1800" i="0" u="none" strike="noStrike" baseline="0" dirty="0"/>
              <a:t> that require inductive epithelial-mesenchymal</a:t>
            </a:r>
          </a:p>
          <a:p>
            <a:pPr algn="l"/>
            <a:r>
              <a:rPr lang="en-US" sz="1800" i="0" u="none" strike="noStrike" baseline="0" dirty="0"/>
              <a:t>interactions is impaired in </a:t>
            </a:r>
            <a:r>
              <a:rPr lang="en-US" sz="1800" i="1" u="none" strike="noStrike" baseline="0" dirty="0"/>
              <a:t>LEF-1-</a:t>
            </a:r>
            <a:r>
              <a:rPr lang="en-US" sz="1800" i="0" u="none" strike="noStrike" baseline="0" dirty="0"/>
              <a:t>deficient mice</a:t>
            </a:r>
            <a:endParaRPr lang="en-US" dirty="0"/>
          </a:p>
        </p:txBody>
      </p:sp>
    </p:spTree>
    <p:extLst>
      <p:ext uri="{BB962C8B-B14F-4D97-AF65-F5344CB8AC3E}">
        <p14:creationId xmlns:p14="http://schemas.microsoft.com/office/powerpoint/2010/main" val="141226528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59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3" name="Picture 2">
            <a:extLst>
              <a:ext uri="{FF2B5EF4-FFF2-40B4-BE49-F238E27FC236}">
                <a16:creationId xmlns:a16="http://schemas.microsoft.com/office/drawing/2014/main" id="{372CACD2-1440-4C40-9C17-3B805009AD7C}"/>
              </a:ext>
            </a:extLst>
          </p:cNvPr>
          <p:cNvPicPr>
            <a:picLocks noChangeAspect="1"/>
          </p:cNvPicPr>
          <p:nvPr/>
        </p:nvPicPr>
        <p:blipFill>
          <a:blip r:embed="rId3"/>
          <a:stretch>
            <a:fillRect/>
          </a:stretch>
        </p:blipFill>
        <p:spPr>
          <a:xfrm>
            <a:off x="478735" y="813504"/>
            <a:ext cx="4931448" cy="4716034"/>
          </a:xfrm>
          <a:prstGeom prst="rect">
            <a:avLst/>
          </a:prstGeom>
        </p:spPr>
      </p:pic>
      <p:pic>
        <p:nvPicPr>
          <p:cNvPr id="8" name="Picture 7">
            <a:extLst>
              <a:ext uri="{FF2B5EF4-FFF2-40B4-BE49-F238E27FC236}">
                <a16:creationId xmlns:a16="http://schemas.microsoft.com/office/drawing/2014/main" id="{1E169C0D-1251-4793-8F13-EC36A6143DC8}"/>
              </a:ext>
            </a:extLst>
          </p:cNvPr>
          <p:cNvPicPr>
            <a:picLocks noChangeAspect="1"/>
          </p:cNvPicPr>
          <p:nvPr/>
        </p:nvPicPr>
        <p:blipFill>
          <a:blip r:embed="rId4"/>
          <a:stretch>
            <a:fillRect/>
          </a:stretch>
        </p:blipFill>
        <p:spPr>
          <a:xfrm>
            <a:off x="5295900" y="813504"/>
            <a:ext cx="6629400" cy="4286250"/>
          </a:xfrm>
          <a:prstGeom prst="rect">
            <a:avLst/>
          </a:prstGeom>
        </p:spPr>
      </p:pic>
    </p:spTree>
    <p:extLst>
      <p:ext uri="{BB962C8B-B14F-4D97-AF65-F5344CB8AC3E}">
        <p14:creationId xmlns:p14="http://schemas.microsoft.com/office/powerpoint/2010/main" val="336173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igure 1: The epigenome controls which genes are &quot;unwound&quot;, revealing their information to your cells. ADAPTED FROM ILLUSTRATION BY SIGRID KNEMEYER, PREVIOUSLY ADAPTED BY LAUREN SOLOMAN">
            <a:extLst>
              <a:ext uri="{FF2B5EF4-FFF2-40B4-BE49-F238E27FC236}">
                <a16:creationId xmlns:a16="http://schemas.microsoft.com/office/drawing/2014/main" id="{D3EF9025-C3D4-4CD1-9333-E6473CBD6DD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08" y="593067"/>
            <a:ext cx="6447694" cy="4835771"/>
          </a:xfrm>
          <a:prstGeom prst="rect">
            <a:avLst/>
          </a:prstGeom>
          <a:noFill/>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2A1196E2-05D5-460A-8C62-5B291BF4EB18}"/>
              </a:ext>
            </a:extLst>
          </p:cNvPr>
          <p:cNvSpPr/>
          <p:nvPr/>
        </p:nvSpPr>
        <p:spPr>
          <a:xfrm rot="10800000">
            <a:off x="3505198" y="3927227"/>
            <a:ext cx="8581294" cy="2337703"/>
          </a:xfrm>
          <a:prstGeom prst="wedgeRoundRectCallout">
            <a:avLst>
              <a:gd name="adj1" fmla="val 46256"/>
              <a:gd name="adj2" fmla="val 82862"/>
              <a:gd name="adj3" fmla="val 1666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2E462F3D-ED5D-4F81-ADAC-DCC241B84C82}"/>
              </a:ext>
            </a:extLst>
          </p:cNvPr>
          <p:cNvSpPr txBox="1"/>
          <p:nvPr/>
        </p:nvSpPr>
        <p:spPr>
          <a:xfrm>
            <a:off x="0" y="6429924"/>
            <a:ext cx="10547498" cy="369332"/>
          </a:xfrm>
          <a:prstGeom prst="rect">
            <a:avLst/>
          </a:prstGeom>
          <a:noFill/>
        </p:spPr>
        <p:txBody>
          <a:bodyPr wrap="square">
            <a:spAutoFit/>
          </a:bodyPr>
          <a:lstStyle/>
          <a:p>
            <a:r>
              <a:rPr lang="en-US" dirty="0"/>
              <a:t>https://www.aguisanda.com/kitchen-table-science/2015/02/18/the-epigenome</a:t>
            </a:r>
          </a:p>
        </p:txBody>
      </p:sp>
      <p:sp>
        <p:nvSpPr>
          <p:cNvPr id="9" name="Title 1">
            <a:extLst>
              <a:ext uri="{FF2B5EF4-FFF2-40B4-BE49-F238E27FC236}">
                <a16:creationId xmlns:a16="http://schemas.microsoft.com/office/drawing/2014/main" id="{B287E08D-2CE0-4EE3-96BC-AF45688BBBBA}"/>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The </a:t>
            </a:r>
            <a:r>
              <a:rPr lang="en-US" dirty="0">
                <a:solidFill>
                  <a:srgbClr val="00B0F0"/>
                </a:solidFill>
              </a:rPr>
              <a:t>Epigenome</a:t>
            </a:r>
            <a:r>
              <a:rPr lang="en-US" dirty="0">
                <a:solidFill>
                  <a:schemeClr val="bg1"/>
                </a:solidFill>
              </a:rPr>
              <a:t> Components</a:t>
            </a:r>
          </a:p>
        </p:txBody>
      </p:sp>
      <p:pic>
        <p:nvPicPr>
          <p:cNvPr id="21" name="Picture 20" descr="Shape&#10;&#10;Description automatically generated">
            <a:extLst>
              <a:ext uri="{FF2B5EF4-FFF2-40B4-BE49-F238E27FC236}">
                <a16:creationId xmlns:a16="http://schemas.microsoft.com/office/drawing/2014/main" id="{DA5F9D5E-2ED6-4D2F-A4DB-22F1F2846212}"/>
              </a:ext>
            </a:extLst>
          </p:cNvPr>
          <p:cNvPicPr>
            <a:picLocks noChangeAspect="1"/>
          </p:cNvPicPr>
          <p:nvPr/>
        </p:nvPicPr>
        <p:blipFill rotWithShape="1">
          <a:blip r:embed="rId4"/>
          <a:srcRect l="7953" r="2357"/>
          <a:stretch/>
        </p:blipFill>
        <p:spPr>
          <a:xfrm>
            <a:off x="3721709" y="4107160"/>
            <a:ext cx="8213116" cy="1982611"/>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26" name="TextBox 25">
            <a:extLst>
              <a:ext uri="{FF2B5EF4-FFF2-40B4-BE49-F238E27FC236}">
                <a16:creationId xmlns:a16="http://schemas.microsoft.com/office/drawing/2014/main" id="{5BD9B7BB-5FC4-4B3C-9FA1-449DE0A24950}"/>
              </a:ext>
            </a:extLst>
          </p:cNvPr>
          <p:cNvSpPr txBox="1"/>
          <p:nvPr/>
        </p:nvSpPr>
        <p:spPr>
          <a:xfrm>
            <a:off x="6655325" y="1286573"/>
            <a:ext cx="5431167" cy="1938992"/>
          </a:xfrm>
          <a:prstGeom prst="rect">
            <a:avLst/>
          </a:prstGeom>
          <a:noFill/>
        </p:spPr>
        <p:txBody>
          <a:bodyPr wrap="none" rtlCol="0">
            <a:spAutoFit/>
          </a:bodyPr>
          <a:lstStyle/>
          <a:p>
            <a:pPr marL="285750" indent="-285750">
              <a:buFont typeface="Arial" panose="020B0604020202020204" pitchFamily="34" charset="0"/>
              <a:buChar char="•"/>
            </a:pPr>
            <a:r>
              <a:rPr lang="en-US" sz="2000" b="1" dirty="0">
                <a:solidFill>
                  <a:srgbClr val="00395C"/>
                </a:solidFill>
              </a:rPr>
              <a:t>Transcription factor (TF)</a:t>
            </a:r>
          </a:p>
          <a:p>
            <a:pPr marL="285750" indent="-285750">
              <a:buFont typeface="Arial" panose="020B0604020202020204" pitchFamily="34" charset="0"/>
              <a:buChar char="•"/>
            </a:pPr>
            <a:r>
              <a:rPr lang="en-US" sz="2000" b="1" dirty="0">
                <a:solidFill>
                  <a:srgbClr val="00395C"/>
                </a:solidFill>
              </a:rPr>
              <a:t>Open chromatin</a:t>
            </a:r>
          </a:p>
          <a:p>
            <a:pPr marL="285750" indent="-285750">
              <a:buFont typeface="Arial" panose="020B0604020202020204" pitchFamily="34" charset="0"/>
              <a:buChar char="•"/>
            </a:pPr>
            <a:r>
              <a:rPr lang="en-US" sz="2000" b="1" dirty="0">
                <a:solidFill>
                  <a:srgbClr val="00395C"/>
                </a:solidFill>
              </a:rPr>
              <a:t>Histone modification</a:t>
            </a:r>
          </a:p>
          <a:p>
            <a:pPr marL="742950" lvl="1" indent="-285750">
              <a:buFont typeface="Arial" panose="020B0604020202020204" pitchFamily="34" charset="0"/>
              <a:buChar char="•"/>
            </a:pPr>
            <a:r>
              <a:rPr lang="en-US" sz="2000" b="1" dirty="0">
                <a:solidFill>
                  <a:srgbClr val="00395C"/>
                </a:solidFill>
              </a:rPr>
              <a:t>H3K27ac, mark active regulatory elements</a:t>
            </a:r>
          </a:p>
          <a:p>
            <a:pPr marL="285750" indent="-285750">
              <a:buFont typeface="Arial" panose="020B0604020202020204" pitchFamily="34" charset="0"/>
              <a:buChar char="•"/>
            </a:pPr>
            <a:r>
              <a:rPr lang="en-US" sz="2000" b="1" dirty="0">
                <a:solidFill>
                  <a:srgbClr val="00395C"/>
                </a:solidFill>
              </a:rPr>
              <a:t>Genome Structure</a:t>
            </a:r>
          </a:p>
          <a:p>
            <a:pPr marL="285750" indent="-285750">
              <a:buFont typeface="Arial" panose="020B0604020202020204" pitchFamily="34" charset="0"/>
              <a:buChar char="•"/>
            </a:pPr>
            <a:r>
              <a:rPr lang="en-US" sz="2000" b="1" dirty="0">
                <a:solidFill>
                  <a:srgbClr val="00395C"/>
                </a:solidFill>
              </a:rPr>
              <a:t>Gene expression</a:t>
            </a:r>
          </a:p>
        </p:txBody>
      </p:sp>
      <p:sp>
        <p:nvSpPr>
          <p:cNvPr id="44" name="TextBox 43">
            <a:extLst>
              <a:ext uri="{FF2B5EF4-FFF2-40B4-BE49-F238E27FC236}">
                <a16:creationId xmlns:a16="http://schemas.microsoft.com/office/drawing/2014/main" id="{6C383C30-1AE3-4EAD-82C5-B64666485A66}"/>
              </a:ext>
            </a:extLst>
          </p:cNvPr>
          <p:cNvSpPr txBox="1"/>
          <p:nvPr/>
        </p:nvSpPr>
        <p:spPr>
          <a:xfrm rot="21012510">
            <a:off x="1996281" y="4781031"/>
            <a:ext cx="315119" cy="369332"/>
          </a:xfrm>
          <a:prstGeom prst="rect">
            <a:avLst/>
          </a:prstGeom>
          <a:noFill/>
        </p:spPr>
        <p:txBody>
          <a:bodyPr wrap="square">
            <a:spAutoFit/>
          </a:bodyPr>
          <a:lstStyle/>
          <a:p>
            <a:r>
              <a:rPr lang="en-US" altLang="zh-CN" dirty="0"/>
              <a:t>G</a:t>
            </a:r>
            <a:endParaRPr lang="en-US" dirty="0"/>
          </a:p>
        </p:txBody>
      </p:sp>
      <p:sp>
        <p:nvSpPr>
          <p:cNvPr id="45" name="TextBox 44">
            <a:extLst>
              <a:ext uri="{FF2B5EF4-FFF2-40B4-BE49-F238E27FC236}">
                <a16:creationId xmlns:a16="http://schemas.microsoft.com/office/drawing/2014/main" id="{B95A7D0A-0C55-4B1C-A71D-550A21E0CD75}"/>
              </a:ext>
            </a:extLst>
          </p:cNvPr>
          <p:cNvSpPr txBox="1"/>
          <p:nvPr/>
        </p:nvSpPr>
        <p:spPr>
          <a:xfrm rot="21012510">
            <a:off x="2182950" y="4721692"/>
            <a:ext cx="315119" cy="369332"/>
          </a:xfrm>
          <a:prstGeom prst="rect">
            <a:avLst/>
          </a:prstGeom>
          <a:noFill/>
        </p:spPr>
        <p:txBody>
          <a:bodyPr wrap="square">
            <a:spAutoFit/>
          </a:bodyPr>
          <a:lstStyle/>
          <a:p>
            <a:r>
              <a:rPr lang="en-US" altLang="zh-CN" dirty="0"/>
              <a:t>G</a:t>
            </a:r>
            <a:endParaRPr lang="en-US" dirty="0"/>
          </a:p>
        </p:txBody>
      </p:sp>
      <p:sp>
        <p:nvSpPr>
          <p:cNvPr id="48" name="TextBox 47">
            <a:extLst>
              <a:ext uri="{FF2B5EF4-FFF2-40B4-BE49-F238E27FC236}">
                <a16:creationId xmlns:a16="http://schemas.microsoft.com/office/drawing/2014/main" id="{AE69C349-781D-4164-B5B3-876BFECDFBCE}"/>
              </a:ext>
            </a:extLst>
          </p:cNvPr>
          <p:cNvSpPr txBox="1"/>
          <p:nvPr/>
        </p:nvSpPr>
        <p:spPr>
          <a:xfrm rot="21012510">
            <a:off x="2398307" y="4662353"/>
            <a:ext cx="315119" cy="369332"/>
          </a:xfrm>
          <a:prstGeom prst="rect">
            <a:avLst/>
          </a:prstGeom>
          <a:noFill/>
        </p:spPr>
        <p:txBody>
          <a:bodyPr wrap="square">
            <a:spAutoFit/>
          </a:bodyPr>
          <a:lstStyle/>
          <a:p>
            <a:r>
              <a:rPr lang="en-US" altLang="zh-CN" dirty="0"/>
              <a:t>T</a:t>
            </a:r>
            <a:endParaRPr lang="en-US" dirty="0"/>
          </a:p>
        </p:txBody>
      </p:sp>
      <p:sp>
        <p:nvSpPr>
          <p:cNvPr id="49" name="TextBox 48">
            <a:extLst>
              <a:ext uri="{FF2B5EF4-FFF2-40B4-BE49-F238E27FC236}">
                <a16:creationId xmlns:a16="http://schemas.microsoft.com/office/drawing/2014/main" id="{D8F24A38-2083-480E-91C1-17094773D185}"/>
              </a:ext>
            </a:extLst>
          </p:cNvPr>
          <p:cNvSpPr txBox="1"/>
          <p:nvPr/>
        </p:nvSpPr>
        <p:spPr>
          <a:xfrm rot="21012510">
            <a:off x="2619982" y="4575420"/>
            <a:ext cx="315119" cy="369332"/>
          </a:xfrm>
          <a:prstGeom prst="rect">
            <a:avLst/>
          </a:prstGeom>
          <a:noFill/>
        </p:spPr>
        <p:txBody>
          <a:bodyPr wrap="square">
            <a:spAutoFit/>
          </a:bodyPr>
          <a:lstStyle/>
          <a:p>
            <a:r>
              <a:rPr lang="en-US" altLang="zh-CN" dirty="0"/>
              <a:t>A</a:t>
            </a:r>
            <a:endParaRPr lang="en-US" dirty="0"/>
          </a:p>
        </p:txBody>
      </p:sp>
      <p:sp>
        <p:nvSpPr>
          <p:cNvPr id="50" name="TextBox 49">
            <a:extLst>
              <a:ext uri="{FF2B5EF4-FFF2-40B4-BE49-F238E27FC236}">
                <a16:creationId xmlns:a16="http://schemas.microsoft.com/office/drawing/2014/main" id="{C98E443F-BC4E-438A-A941-979F07F8A2E8}"/>
              </a:ext>
            </a:extLst>
          </p:cNvPr>
          <p:cNvSpPr txBox="1"/>
          <p:nvPr/>
        </p:nvSpPr>
        <p:spPr>
          <a:xfrm rot="21012510">
            <a:off x="2882485" y="4501186"/>
            <a:ext cx="315119" cy="369332"/>
          </a:xfrm>
          <a:prstGeom prst="rect">
            <a:avLst/>
          </a:prstGeom>
          <a:noFill/>
        </p:spPr>
        <p:txBody>
          <a:bodyPr wrap="square">
            <a:spAutoFit/>
          </a:bodyPr>
          <a:lstStyle/>
          <a:p>
            <a:r>
              <a:rPr lang="en-US" altLang="zh-CN" dirty="0"/>
              <a:t>G</a:t>
            </a:r>
            <a:endParaRPr lang="en-US" dirty="0"/>
          </a:p>
        </p:txBody>
      </p:sp>
      <p:sp>
        <p:nvSpPr>
          <p:cNvPr id="51" name="TextBox 50">
            <a:extLst>
              <a:ext uri="{FF2B5EF4-FFF2-40B4-BE49-F238E27FC236}">
                <a16:creationId xmlns:a16="http://schemas.microsoft.com/office/drawing/2014/main" id="{8E358DA2-BF8F-4782-BAC8-A0042A40564D}"/>
              </a:ext>
            </a:extLst>
          </p:cNvPr>
          <p:cNvSpPr txBox="1"/>
          <p:nvPr/>
        </p:nvSpPr>
        <p:spPr>
          <a:xfrm rot="21012510">
            <a:off x="3144988" y="4299955"/>
            <a:ext cx="315119" cy="369332"/>
          </a:xfrm>
          <a:prstGeom prst="rect">
            <a:avLst/>
          </a:prstGeom>
          <a:noFill/>
        </p:spPr>
        <p:txBody>
          <a:bodyPr wrap="square">
            <a:spAutoFit/>
          </a:bodyPr>
          <a:lstStyle/>
          <a:p>
            <a:r>
              <a:rPr lang="en-US" altLang="zh-CN" dirty="0"/>
              <a:t>C</a:t>
            </a:r>
            <a:endParaRPr lang="en-US" dirty="0"/>
          </a:p>
        </p:txBody>
      </p:sp>
      <p:sp>
        <p:nvSpPr>
          <p:cNvPr id="4" name="Oval 3">
            <a:extLst>
              <a:ext uri="{FF2B5EF4-FFF2-40B4-BE49-F238E27FC236}">
                <a16:creationId xmlns:a16="http://schemas.microsoft.com/office/drawing/2014/main" id="{A36951C1-2B43-4CB0-8B40-23A47400179A}"/>
              </a:ext>
            </a:extLst>
          </p:cNvPr>
          <p:cNvSpPr/>
          <p:nvPr/>
        </p:nvSpPr>
        <p:spPr>
          <a:xfrm>
            <a:off x="6471049" y="5428838"/>
            <a:ext cx="1060172" cy="224982"/>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TF</a:t>
            </a:r>
          </a:p>
        </p:txBody>
      </p:sp>
    </p:spTree>
    <p:extLst>
      <p:ext uri="{BB962C8B-B14F-4D97-AF65-F5344CB8AC3E}">
        <p14:creationId xmlns:p14="http://schemas.microsoft.com/office/powerpoint/2010/main" val="178374300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60</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Conditional targeting of the Lef1 gene locus </a:t>
            </a:r>
            <a:endParaRPr lang="en-US" sz="4400" dirty="0">
              <a:solidFill>
                <a:srgbClr val="00395C"/>
              </a:solidFill>
            </a:endParaRPr>
          </a:p>
        </p:txBody>
      </p:sp>
      <p:pic>
        <p:nvPicPr>
          <p:cNvPr id="6" name="Picture 5">
            <a:extLst>
              <a:ext uri="{FF2B5EF4-FFF2-40B4-BE49-F238E27FC236}">
                <a16:creationId xmlns:a16="http://schemas.microsoft.com/office/drawing/2014/main" id="{086D52BC-0615-4828-A767-426953B03D34}"/>
              </a:ext>
            </a:extLst>
          </p:cNvPr>
          <p:cNvPicPr>
            <a:picLocks noChangeAspect="1"/>
          </p:cNvPicPr>
          <p:nvPr/>
        </p:nvPicPr>
        <p:blipFill>
          <a:blip r:embed="rId3"/>
          <a:stretch>
            <a:fillRect/>
          </a:stretch>
        </p:blipFill>
        <p:spPr>
          <a:xfrm>
            <a:off x="2828304" y="625641"/>
            <a:ext cx="6535392" cy="6028772"/>
          </a:xfrm>
          <a:prstGeom prst="rect">
            <a:avLst/>
          </a:prstGeom>
        </p:spPr>
      </p:pic>
    </p:spTree>
    <p:extLst>
      <p:ext uri="{BB962C8B-B14F-4D97-AF65-F5344CB8AC3E}">
        <p14:creationId xmlns:p14="http://schemas.microsoft.com/office/powerpoint/2010/main" val="118819404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61</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b="0" i="0" dirty="0">
                <a:solidFill>
                  <a:srgbClr val="00395C"/>
                </a:solidFill>
                <a:effectLst/>
              </a:rPr>
              <a:t>TCF7 gene structure</a:t>
            </a:r>
            <a:endParaRPr lang="en-US" sz="4400" dirty="0">
              <a:solidFill>
                <a:srgbClr val="00395C"/>
              </a:solidFill>
            </a:endParaRPr>
          </a:p>
        </p:txBody>
      </p:sp>
      <p:pic>
        <p:nvPicPr>
          <p:cNvPr id="1026" name="Picture 2" descr="Fig. 1">
            <a:extLst>
              <a:ext uri="{FF2B5EF4-FFF2-40B4-BE49-F238E27FC236}">
                <a16:creationId xmlns:a16="http://schemas.microsoft.com/office/drawing/2014/main" id="{B44E0B57-7893-4DE3-A4BF-7F70C157B0F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369" y="1074755"/>
            <a:ext cx="10646748" cy="2027237"/>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a:extLst>
              <a:ext uri="{FF2B5EF4-FFF2-40B4-BE49-F238E27FC236}">
                <a16:creationId xmlns:a16="http://schemas.microsoft.com/office/drawing/2014/main" id="{0C8B7C2C-8EFE-4596-9959-8E4EC0E94FC0}"/>
              </a:ext>
            </a:extLst>
          </p:cNvPr>
          <p:cNvSpPr txBox="1"/>
          <p:nvPr/>
        </p:nvSpPr>
        <p:spPr>
          <a:xfrm>
            <a:off x="0" y="5767169"/>
            <a:ext cx="7620000" cy="646331"/>
          </a:xfrm>
          <a:prstGeom prst="rect">
            <a:avLst/>
          </a:prstGeom>
          <a:noFill/>
        </p:spPr>
        <p:txBody>
          <a:bodyPr wrap="square">
            <a:spAutoFit/>
          </a:bodyPr>
          <a:lstStyle/>
          <a:p>
            <a:r>
              <a:rPr lang="en-US" dirty="0">
                <a:solidFill>
                  <a:srgbClr val="00395C"/>
                </a:solidFill>
              </a:rPr>
              <a:t>https://translational-medicine.biomedcentral.com/articles/10.1186/s12967-015-0617-7/figures/1</a:t>
            </a:r>
          </a:p>
        </p:txBody>
      </p:sp>
      <p:grpSp>
        <p:nvGrpSpPr>
          <p:cNvPr id="35" name="Group 34">
            <a:extLst>
              <a:ext uri="{FF2B5EF4-FFF2-40B4-BE49-F238E27FC236}">
                <a16:creationId xmlns:a16="http://schemas.microsoft.com/office/drawing/2014/main" id="{7FB7EEA6-0347-49EF-88D9-DAB6FAA9F286}"/>
              </a:ext>
            </a:extLst>
          </p:cNvPr>
          <p:cNvGrpSpPr/>
          <p:nvPr/>
        </p:nvGrpSpPr>
        <p:grpSpPr>
          <a:xfrm flipH="1">
            <a:off x="707052" y="3170734"/>
            <a:ext cx="10519748" cy="1967722"/>
            <a:chOff x="5639979" y="3705803"/>
            <a:chExt cx="5455002" cy="1967722"/>
          </a:xfrm>
        </p:grpSpPr>
        <p:grpSp>
          <p:nvGrpSpPr>
            <p:cNvPr id="36" name="Group 35">
              <a:extLst>
                <a:ext uri="{FF2B5EF4-FFF2-40B4-BE49-F238E27FC236}">
                  <a16:creationId xmlns:a16="http://schemas.microsoft.com/office/drawing/2014/main" id="{7CB0C60D-DF5B-42FA-8178-F50BD1273576}"/>
                </a:ext>
              </a:extLst>
            </p:cNvPr>
            <p:cNvGrpSpPr/>
            <p:nvPr/>
          </p:nvGrpSpPr>
          <p:grpSpPr>
            <a:xfrm>
              <a:off x="5639979" y="3910195"/>
              <a:ext cx="5455002" cy="1763330"/>
              <a:chOff x="5553709" y="3829307"/>
              <a:chExt cx="5455002" cy="1763330"/>
            </a:xfrm>
          </p:grpSpPr>
          <p:cxnSp>
            <p:nvCxnSpPr>
              <p:cNvPr id="42" name="Straight Arrow Connector 41">
                <a:extLst>
                  <a:ext uri="{FF2B5EF4-FFF2-40B4-BE49-F238E27FC236}">
                    <a16:creationId xmlns:a16="http://schemas.microsoft.com/office/drawing/2014/main" id="{346A628D-636D-4ACB-AC88-85E819742540}"/>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70998F5E-B2D5-4B94-889C-6EF3B4504694}"/>
                  </a:ext>
                </a:extLst>
              </p:cNvPr>
              <p:cNvGrpSpPr/>
              <p:nvPr/>
            </p:nvGrpSpPr>
            <p:grpSpPr>
              <a:xfrm>
                <a:off x="5553709" y="3829307"/>
                <a:ext cx="5455002" cy="1763330"/>
                <a:chOff x="5601158" y="3792341"/>
                <a:chExt cx="5455002" cy="1763330"/>
              </a:xfrm>
            </p:grpSpPr>
            <p:pic>
              <p:nvPicPr>
                <p:cNvPr id="44" name="Picture 43">
                  <a:extLst>
                    <a:ext uri="{FF2B5EF4-FFF2-40B4-BE49-F238E27FC236}">
                      <a16:creationId xmlns:a16="http://schemas.microsoft.com/office/drawing/2014/main" id="{E76290B2-F92D-4A47-81C9-F2E1FA8797D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45" name="Group 44">
                  <a:extLst>
                    <a:ext uri="{FF2B5EF4-FFF2-40B4-BE49-F238E27FC236}">
                      <a16:creationId xmlns:a16="http://schemas.microsoft.com/office/drawing/2014/main" id="{04FDCE42-D0A8-43A9-83A0-DF3CD08C4B3B}"/>
                    </a:ext>
                  </a:extLst>
                </p:cNvPr>
                <p:cNvGrpSpPr/>
                <p:nvPr/>
              </p:nvGrpSpPr>
              <p:grpSpPr>
                <a:xfrm>
                  <a:off x="6064379" y="4685161"/>
                  <a:ext cx="510588" cy="416341"/>
                  <a:chOff x="6061929" y="4392097"/>
                  <a:chExt cx="510588" cy="416341"/>
                </a:xfrm>
              </p:grpSpPr>
              <p:pic>
                <p:nvPicPr>
                  <p:cNvPr id="56" name="Picture 55" descr="Icon&#10;&#10;Description automatically generated">
                    <a:extLst>
                      <a:ext uri="{FF2B5EF4-FFF2-40B4-BE49-F238E27FC236}">
                        <a16:creationId xmlns:a16="http://schemas.microsoft.com/office/drawing/2014/main" id="{87F18BDA-F3AA-426A-A889-E251C5BEBFDD}"/>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7" name="Picture 56">
                    <a:extLst>
                      <a:ext uri="{FF2B5EF4-FFF2-40B4-BE49-F238E27FC236}">
                        <a16:creationId xmlns:a16="http://schemas.microsoft.com/office/drawing/2014/main" id="{B7B33397-AAF8-418C-9B21-17C2848A0993}"/>
                      </a:ext>
                    </a:extLst>
                  </p:cNvPr>
                  <p:cNvPicPr>
                    <a:picLocks noChangeAspect="1"/>
                  </p:cNvPicPr>
                  <p:nvPr/>
                </p:nvPicPr>
                <p:blipFill>
                  <a:blip r:embed="rId6"/>
                  <a:stretch>
                    <a:fillRect/>
                  </a:stretch>
                </p:blipFill>
                <p:spPr>
                  <a:xfrm>
                    <a:off x="6261425" y="4579870"/>
                    <a:ext cx="111595" cy="110106"/>
                  </a:xfrm>
                  <a:prstGeom prst="rect">
                    <a:avLst/>
                  </a:prstGeom>
                </p:spPr>
              </p:pic>
            </p:grpSp>
            <p:sp>
              <p:nvSpPr>
                <p:cNvPr id="46" name="TextBox 45">
                  <a:extLst>
                    <a:ext uri="{FF2B5EF4-FFF2-40B4-BE49-F238E27FC236}">
                      <a16:creationId xmlns:a16="http://schemas.microsoft.com/office/drawing/2014/main" id="{04433BAA-5561-4B15-9E9A-6ED46C80D79C}"/>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E8876252-EAAF-4B35-A924-D95DD3A5FB78}"/>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48" name="TextBox 47">
                  <a:extLst>
                    <a:ext uri="{FF2B5EF4-FFF2-40B4-BE49-F238E27FC236}">
                      <a16:creationId xmlns:a16="http://schemas.microsoft.com/office/drawing/2014/main" id="{5355810E-3A36-417B-BE92-04F29906801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49" name="Group 48">
                  <a:extLst>
                    <a:ext uri="{FF2B5EF4-FFF2-40B4-BE49-F238E27FC236}">
                      <a16:creationId xmlns:a16="http://schemas.microsoft.com/office/drawing/2014/main" id="{A3D453CF-D92E-4F56-B12F-66581318F581}"/>
                    </a:ext>
                  </a:extLst>
                </p:cNvPr>
                <p:cNvGrpSpPr/>
                <p:nvPr/>
              </p:nvGrpSpPr>
              <p:grpSpPr>
                <a:xfrm>
                  <a:off x="5624480" y="4164913"/>
                  <a:ext cx="353098" cy="1015022"/>
                  <a:chOff x="5616980" y="4259099"/>
                  <a:chExt cx="353098" cy="1015022"/>
                </a:xfrm>
              </p:grpSpPr>
              <p:cxnSp>
                <p:nvCxnSpPr>
                  <p:cNvPr id="54" name="Straight Arrow Connector 53">
                    <a:extLst>
                      <a:ext uri="{FF2B5EF4-FFF2-40B4-BE49-F238E27FC236}">
                        <a16:creationId xmlns:a16="http://schemas.microsoft.com/office/drawing/2014/main" id="{21C5170F-2BF7-442F-BC3C-D408BB768A34}"/>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F6D8EFD2-08E3-473B-BF21-3F3060C9B710}"/>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50" name="Group 49">
                  <a:extLst>
                    <a:ext uri="{FF2B5EF4-FFF2-40B4-BE49-F238E27FC236}">
                      <a16:creationId xmlns:a16="http://schemas.microsoft.com/office/drawing/2014/main" id="{72C3F840-EA2E-42A3-8D42-12FBCA88AEF2}"/>
                    </a:ext>
                  </a:extLst>
                </p:cNvPr>
                <p:cNvGrpSpPr/>
                <p:nvPr/>
              </p:nvGrpSpPr>
              <p:grpSpPr>
                <a:xfrm>
                  <a:off x="5601158" y="3792341"/>
                  <a:ext cx="5455002" cy="1763330"/>
                  <a:chOff x="5601158" y="3792341"/>
                  <a:chExt cx="5455002" cy="1763330"/>
                </a:xfrm>
              </p:grpSpPr>
              <p:pic>
                <p:nvPicPr>
                  <p:cNvPr id="51" name="Picture 50">
                    <a:extLst>
                      <a:ext uri="{FF2B5EF4-FFF2-40B4-BE49-F238E27FC236}">
                        <a16:creationId xmlns:a16="http://schemas.microsoft.com/office/drawing/2014/main" id="{511046A9-2C91-437E-8F15-E3E2758890B5}"/>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52" name="Rectangle 51">
                    <a:extLst>
                      <a:ext uri="{FF2B5EF4-FFF2-40B4-BE49-F238E27FC236}">
                        <a16:creationId xmlns:a16="http://schemas.microsoft.com/office/drawing/2014/main" id="{009A2DD7-B740-4174-BDD9-5B637B3E203F}"/>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peech Bubble: Rectangle with Corners Rounded 52">
                    <a:extLst>
                      <a:ext uri="{FF2B5EF4-FFF2-40B4-BE49-F238E27FC236}">
                        <a16:creationId xmlns:a16="http://schemas.microsoft.com/office/drawing/2014/main" id="{B8619BBA-9DC8-4F49-A275-EC0BB290E2A5}"/>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37" name="Group 36">
              <a:extLst>
                <a:ext uri="{FF2B5EF4-FFF2-40B4-BE49-F238E27FC236}">
                  <a16:creationId xmlns:a16="http://schemas.microsoft.com/office/drawing/2014/main" id="{264E4ABE-AD6A-4AB9-8BC9-1CBE71500374}"/>
                </a:ext>
              </a:extLst>
            </p:cNvPr>
            <p:cNvGrpSpPr/>
            <p:nvPr/>
          </p:nvGrpSpPr>
          <p:grpSpPr>
            <a:xfrm>
              <a:off x="9703319" y="4145280"/>
              <a:ext cx="731520" cy="182880"/>
              <a:chOff x="6536030" y="857099"/>
              <a:chExt cx="731520" cy="329184"/>
            </a:xfrm>
          </p:grpSpPr>
          <p:cxnSp>
            <p:nvCxnSpPr>
              <p:cNvPr id="40" name="Straight Arrow Connector 39">
                <a:extLst>
                  <a:ext uri="{FF2B5EF4-FFF2-40B4-BE49-F238E27FC236}">
                    <a16:creationId xmlns:a16="http://schemas.microsoft.com/office/drawing/2014/main" id="{F7507050-C472-40AB-997F-9EA2F7D74A7C}"/>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F75620C5-17C7-4B5C-BD40-D4F1AD8FEEF3}"/>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38" name="TextBox 37">
              <a:extLst>
                <a:ext uri="{FF2B5EF4-FFF2-40B4-BE49-F238E27FC236}">
                  <a16:creationId xmlns:a16="http://schemas.microsoft.com/office/drawing/2014/main" id="{F7E51ACF-F79D-4F9B-9EF4-8E1605EDA30D}"/>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39" name="Star: 5 Points 38">
              <a:extLst>
                <a:ext uri="{FF2B5EF4-FFF2-40B4-BE49-F238E27FC236}">
                  <a16:creationId xmlns:a16="http://schemas.microsoft.com/office/drawing/2014/main" id="{29D17422-0DF6-4362-A5D4-3737C8EBA02E}"/>
                </a:ext>
              </a:extLst>
            </p:cNvPr>
            <p:cNvSpPr/>
            <p:nvPr/>
          </p:nvSpPr>
          <p:spPr>
            <a:xfrm>
              <a:off x="8171408" y="3705803"/>
              <a:ext cx="357441" cy="459669"/>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dirty="0"/>
            </a:p>
          </p:txBody>
        </p:sp>
      </p:grpSp>
      <p:sp>
        <p:nvSpPr>
          <p:cNvPr id="59" name="TextBox 58">
            <a:extLst>
              <a:ext uri="{FF2B5EF4-FFF2-40B4-BE49-F238E27FC236}">
                <a16:creationId xmlns:a16="http://schemas.microsoft.com/office/drawing/2014/main" id="{8D24CEFC-B2A0-40C8-9289-60716B53A32E}"/>
              </a:ext>
            </a:extLst>
          </p:cNvPr>
          <p:cNvSpPr txBox="1"/>
          <p:nvPr/>
        </p:nvSpPr>
        <p:spPr>
          <a:xfrm>
            <a:off x="2060575" y="4935902"/>
            <a:ext cx="7525783" cy="646331"/>
          </a:xfrm>
          <a:prstGeom prst="rect">
            <a:avLst/>
          </a:prstGeom>
          <a:noFill/>
        </p:spPr>
        <p:txBody>
          <a:bodyPr wrap="square">
            <a:spAutoFit/>
          </a:bodyPr>
          <a:lstStyle/>
          <a:p>
            <a:r>
              <a:rPr lang="en-US" b="0" i="0" dirty="0">
                <a:solidFill>
                  <a:srgbClr val="444444"/>
                </a:solidFill>
                <a:effectLst/>
                <a:latin typeface="DIN Next"/>
              </a:rPr>
              <a:t>This selection cassette was inserted downstream of exon 2 (in intron 1) of the targeted gene, and another </a:t>
            </a:r>
            <a:r>
              <a:rPr lang="en-US" b="0" i="1" dirty="0" err="1">
                <a:solidFill>
                  <a:srgbClr val="444444"/>
                </a:solidFill>
                <a:effectLst/>
                <a:latin typeface="DIN Next"/>
              </a:rPr>
              <a:t>loxP</a:t>
            </a:r>
            <a:r>
              <a:rPr lang="en-US" b="0" i="0" dirty="0">
                <a:solidFill>
                  <a:srgbClr val="444444"/>
                </a:solidFill>
                <a:effectLst/>
                <a:latin typeface="DIN Next"/>
              </a:rPr>
              <a:t> site was inserted upstream of exon 2</a:t>
            </a:r>
            <a:endParaRPr lang="en-US" dirty="0"/>
          </a:p>
        </p:txBody>
      </p:sp>
      <p:sp>
        <p:nvSpPr>
          <p:cNvPr id="61" name="TextBox 60">
            <a:extLst>
              <a:ext uri="{FF2B5EF4-FFF2-40B4-BE49-F238E27FC236}">
                <a16:creationId xmlns:a16="http://schemas.microsoft.com/office/drawing/2014/main" id="{4868912E-48E6-4E60-B526-9F94E5AB7604}"/>
              </a:ext>
            </a:extLst>
          </p:cNvPr>
          <p:cNvSpPr txBox="1"/>
          <p:nvPr/>
        </p:nvSpPr>
        <p:spPr>
          <a:xfrm>
            <a:off x="2198018" y="6067918"/>
            <a:ext cx="6121400" cy="369332"/>
          </a:xfrm>
          <a:prstGeom prst="rect">
            <a:avLst/>
          </a:prstGeom>
          <a:noFill/>
        </p:spPr>
        <p:txBody>
          <a:bodyPr wrap="square">
            <a:spAutoFit/>
          </a:bodyPr>
          <a:lstStyle/>
          <a:p>
            <a:r>
              <a:rPr lang="en-US" dirty="0"/>
              <a:t>https://www.jax.org/strain/030909</a:t>
            </a:r>
          </a:p>
        </p:txBody>
      </p:sp>
      <p:sp>
        <p:nvSpPr>
          <p:cNvPr id="31" name="Rectangle: Rounded Corners 30">
            <a:extLst>
              <a:ext uri="{FF2B5EF4-FFF2-40B4-BE49-F238E27FC236}">
                <a16:creationId xmlns:a16="http://schemas.microsoft.com/office/drawing/2014/main" id="{96138F02-AD32-4147-9424-DC6BB9B17F0F}"/>
              </a:ext>
            </a:extLst>
          </p:cNvPr>
          <p:cNvSpPr/>
          <p:nvPr/>
        </p:nvSpPr>
        <p:spPr>
          <a:xfrm>
            <a:off x="2371171" y="1033737"/>
            <a:ext cx="1175657" cy="1633223"/>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544459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5E662AE-5689-4FAF-A079-596B1C39A919}"/>
              </a:ext>
            </a:extLst>
          </p:cNvPr>
          <p:cNvSpPr>
            <a:spLocks noGrp="1"/>
          </p:cNvSpPr>
          <p:nvPr>
            <p:ph type="sldNum" sz="quarter" idx="12"/>
          </p:nvPr>
        </p:nvSpPr>
        <p:spPr/>
        <p:txBody>
          <a:bodyPr/>
          <a:lstStyle/>
          <a:p>
            <a:fld id="{DBA6DB61-4362-44D1-BB09-4F1914041657}" type="slidenum">
              <a:rPr lang="en-US" smtClean="0"/>
              <a:t>62</a:t>
            </a:fld>
            <a:endParaRPr lang="en-US"/>
          </a:p>
        </p:txBody>
      </p:sp>
      <p:pic>
        <p:nvPicPr>
          <p:cNvPr id="5" name="Content Placeholder 4">
            <a:extLst>
              <a:ext uri="{FF2B5EF4-FFF2-40B4-BE49-F238E27FC236}">
                <a16:creationId xmlns:a16="http://schemas.microsoft.com/office/drawing/2014/main" id="{5142A4AD-B31E-4278-95CD-3445A17EA500}"/>
              </a:ext>
            </a:extLst>
          </p:cNvPr>
          <p:cNvPicPr>
            <a:picLocks noGrp="1"/>
          </p:cNvPicPr>
          <p:nvPr>
            <p:ph idx="1"/>
          </p:nvPr>
        </p:nvPicPr>
        <p:blipFill rotWithShape="1">
          <a:blip r:embed="rId3"/>
          <a:srcRect l="4295" t="11723"/>
          <a:stretch/>
        </p:blipFill>
        <p:spPr>
          <a:xfrm>
            <a:off x="7048274" y="1837331"/>
            <a:ext cx="4169345" cy="3183337"/>
          </a:xfrm>
          <a:prstGeom prst="rect">
            <a:avLst/>
          </a:prstGeom>
        </p:spPr>
      </p:pic>
      <p:sp>
        <p:nvSpPr>
          <p:cNvPr id="6" name="Title 1">
            <a:extLst>
              <a:ext uri="{FF2B5EF4-FFF2-40B4-BE49-F238E27FC236}">
                <a16:creationId xmlns:a16="http://schemas.microsoft.com/office/drawing/2014/main" id="{4838042A-8A98-40FB-80B5-B1DA9B90BE80}"/>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Tcf1 production </a:t>
            </a:r>
            <a:endParaRPr lang="en-US" sz="3600" dirty="0">
              <a:solidFill>
                <a:srgbClr val="00395C"/>
              </a:solidFill>
              <a:latin typeface="+mn-lt"/>
            </a:endParaRPr>
          </a:p>
        </p:txBody>
      </p:sp>
      <p:pic>
        <p:nvPicPr>
          <p:cNvPr id="7" name="Picture 6">
            <a:extLst>
              <a:ext uri="{FF2B5EF4-FFF2-40B4-BE49-F238E27FC236}">
                <a16:creationId xmlns:a16="http://schemas.microsoft.com/office/drawing/2014/main" id="{F62A8EF9-6DAC-914E-B1C5-CFBD6CEBE966}"/>
              </a:ext>
            </a:extLst>
          </p:cNvPr>
          <p:cNvPicPr/>
          <p:nvPr/>
        </p:nvPicPr>
        <p:blipFill>
          <a:blip r:embed="rId4"/>
          <a:stretch>
            <a:fillRect/>
          </a:stretch>
        </p:blipFill>
        <p:spPr>
          <a:xfrm>
            <a:off x="380227" y="2998801"/>
            <a:ext cx="6872578" cy="860398"/>
          </a:xfrm>
          <a:prstGeom prst="rect">
            <a:avLst/>
          </a:prstGeom>
        </p:spPr>
      </p:pic>
      <p:sp>
        <p:nvSpPr>
          <p:cNvPr id="8" name="TextBox 7">
            <a:extLst>
              <a:ext uri="{FF2B5EF4-FFF2-40B4-BE49-F238E27FC236}">
                <a16:creationId xmlns:a16="http://schemas.microsoft.com/office/drawing/2014/main" id="{F3081237-DF5A-4933-B506-41B883317A86}"/>
              </a:ext>
            </a:extLst>
          </p:cNvPr>
          <p:cNvSpPr txBox="1"/>
          <p:nvPr/>
        </p:nvSpPr>
        <p:spPr>
          <a:xfrm>
            <a:off x="497185" y="3859199"/>
            <a:ext cx="6097772" cy="646331"/>
          </a:xfrm>
          <a:prstGeom prst="rect">
            <a:avLst/>
          </a:prstGeom>
          <a:noFill/>
        </p:spPr>
        <p:txBody>
          <a:bodyPr wrap="square">
            <a:spAutoFit/>
          </a:bodyPr>
          <a:lstStyle/>
          <a:p>
            <a:r>
              <a:rPr lang="en-US" altLang="zh-CN" sz="1800" kern="1200" dirty="0">
                <a:solidFill>
                  <a:srgbClr val="00395C"/>
                </a:solidFill>
                <a:effectLst/>
                <a:latin typeface="+mn-lt"/>
                <a:ea typeface="+mn-ea"/>
                <a:cs typeface="+mn-cs"/>
              </a:rPr>
              <a:t>T</a:t>
            </a:r>
            <a:r>
              <a:rPr lang="en-US" sz="1800" kern="1200" dirty="0">
                <a:solidFill>
                  <a:srgbClr val="00395C"/>
                </a:solidFill>
                <a:effectLst/>
                <a:latin typeface="+mn-lt"/>
                <a:ea typeface="+mn-ea"/>
                <a:cs typeface="+mn-cs"/>
              </a:rPr>
              <a:t>he HMG DNA binding domain starts from the 304th residue in full length Tcf1 protein.</a:t>
            </a:r>
            <a:endParaRPr lang="en-US" dirty="0">
              <a:solidFill>
                <a:srgbClr val="00395C"/>
              </a:solidFill>
            </a:endParaRPr>
          </a:p>
        </p:txBody>
      </p:sp>
      <p:sp>
        <p:nvSpPr>
          <p:cNvPr id="9" name="TextBox 8">
            <a:extLst>
              <a:ext uri="{FF2B5EF4-FFF2-40B4-BE49-F238E27FC236}">
                <a16:creationId xmlns:a16="http://schemas.microsoft.com/office/drawing/2014/main" id="{AA27FDE9-0812-4A2A-9456-1F4C690344A2}"/>
              </a:ext>
            </a:extLst>
          </p:cNvPr>
          <p:cNvSpPr txBox="1"/>
          <p:nvPr/>
        </p:nvSpPr>
        <p:spPr>
          <a:xfrm>
            <a:off x="0" y="6084143"/>
            <a:ext cx="9337158" cy="584775"/>
          </a:xfrm>
          <a:prstGeom prst="rect">
            <a:avLst/>
          </a:prstGeom>
          <a:noFill/>
        </p:spPr>
        <p:txBody>
          <a:bodyPr wrap="square">
            <a:spAutoFit/>
          </a:bodyPr>
          <a:lstStyle/>
          <a:p>
            <a:r>
              <a:rPr lang="en-US" sz="1600" b="0" i="0" dirty="0">
                <a:solidFill>
                  <a:srgbClr val="00395C"/>
                </a:solidFill>
                <a:effectLst/>
              </a:rPr>
              <a:t>Ref: </a:t>
            </a:r>
            <a:r>
              <a:rPr lang="en-US" sz="1600" b="0" i="0" dirty="0" err="1">
                <a:solidFill>
                  <a:srgbClr val="00395C"/>
                </a:solidFill>
                <a:effectLst/>
              </a:rPr>
              <a:t>Xue</a:t>
            </a:r>
            <a:r>
              <a:rPr lang="en-US" sz="1600" b="0" i="0" dirty="0">
                <a:solidFill>
                  <a:srgbClr val="00395C"/>
                </a:solidFill>
                <a:effectLst/>
              </a:rPr>
              <a:t> HH et., al. Cutting Edge: </a:t>
            </a:r>
            <a:r>
              <a:rPr lang="el-GR" sz="1600" b="0" i="0" dirty="0">
                <a:solidFill>
                  <a:srgbClr val="00395C"/>
                </a:solidFill>
                <a:effectLst/>
              </a:rPr>
              <a:t>β-</a:t>
            </a:r>
            <a:r>
              <a:rPr lang="en-US" sz="1600" b="0" i="0" dirty="0">
                <a:solidFill>
                  <a:srgbClr val="00395C"/>
                </a:solidFill>
                <a:effectLst/>
              </a:rPr>
              <a:t>Catenin-Interacting Tcf1 Isoforms Are Essential for Thymocyte Survival but Dispensable for Thymic Maturation Transitions. J Immunol. 2017</a:t>
            </a:r>
            <a:endParaRPr lang="en-US" sz="1600" dirty="0">
              <a:solidFill>
                <a:srgbClr val="00395C"/>
              </a:solidFill>
            </a:endParaRPr>
          </a:p>
        </p:txBody>
      </p:sp>
    </p:spTree>
    <p:extLst>
      <p:ext uri="{BB962C8B-B14F-4D97-AF65-F5344CB8AC3E}">
        <p14:creationId xmlns:p14="http://schemas.microsoft.com/office/powerpoint/2010/main" val="177569483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63</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Expression Validation</a:t>
            </a:r>
          </a:p>
        </p:txBody>
      </p:sp>
    </p:spTree>
    <p:extLst>
      <p:ext uri="{BB962C8B-B14F-4D97-AF65-F5344CB8AC3E}">
        <p14:creationId xmlns:p14="http://schemas.microsoft.com/office/powerpoint/2010/main" val="31076204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64</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Upregulated CCL5 production </a:t>
            </a:r>
            <a:endParaRPr lang="en-US" sz="3600" dirty="0">
              <a:solidFill>
                <a:srgbClr val="00395C"/>
              </a:solidFill>
              <a:latin typeface="+mn-lt"/>
            </a:endParaRPr>
          </a:p>
        </p:txBody>
      </p:sp>
      <p:pic>
        <p:nvPicPr>
          <p:cNvPr id="9" name="Content Placeholder 8">
            <a:extLst>
              <a:ext uri="{FF2B5EF4-FFF2-40B4-BE49-F238E27FC236}">
                <a16:creationId xmlns:a16="http://schemas.microsoft.com/office/drawing/2014/main" id="{16D325B3-533A-4686-A998-E88C4D393F2F}"/>
              </a:ext>
            </a:extLst>
          </p:cNvPr>
          <p:cNvPicPr>
            <a:picLocks noGrp="1" noChangeAspect="1"/>
          </p:cNvPicPr>
          <p:nvPr>
            <p:ph idx="1"/>
          </p:nvPr>
        </p:nvPicPr>
        <p:blipFill>
          <a:blip r:embed="rId3"/>
          <a:stretch>
            <a:fillRect/>
          </a:stretch>
        </p:blipFill>
        <p:spPr>
          <a:xfrm>
            <a:off x="5555487" y="2256169"/>
            <a:ext cx="6636513" cy="2469653"/>
          </a:xfrm>
          <a:prstGeom prst="rect">
            <a:avLst/>
          </a:prstGeom>
        </p:spPr>
      </p:pic>
      <p:pic>
        <p:nvPicPr>
          <p:cNvPr id="11" name="Picture 10">
            <a:extLst>
              <a:ext uri="{FF2B5EF4-FFF2-40B4-BE49-F238E27FC236}">
                <a16:creationId xmlns:a16="http://schemas.microsoft.com/office/drawing/2014/main" id="{8990522C-4932-4722-9E44-EC4A7C5D3ED8}"/>
              </a:ext>
            </a:extLst>
          </p:cNvPr>
          <p:cNvPicPr>
            <a:picLocks noChangeAspect="1"/>
          </p:cNvPicPr>
          <p:nvPr/>
        </p:nvPicPr>
        <p:blipFill>
          <a:blip r:embed="rId4"/>
          <a:stretch>
            <a:fillRect/>
          </a:stretch>
        </p:blipFill>
        <p:spPr>
          <a:xfrm>
            <a:off x="467613" y="1902480"/>
            <a:ext cx="5307496" cy="3053039"/>
          </a:xfrm>
          <a:prstGeom prst="rect">
            <a:avLst/>
          </a:prstGeom>
        </p:spPr>
      </p:pic>
      <p:sp>
        <p:nvSpPr>
          <p:cNvPr id="13" name="TextBox 12">
            <a:extLst>
              <a:ext uri="{FF2B5EF4-FFF2-40B4-BE49-F238E27FC236}">
                <a16:creationId xmlns:a16="http://schemas.microsoft.com/office/drawing/2014/main" id="{2C7D55A7-5555-4D21-9441-2A78E8715AD8}"/>
              </a:ext>
            </a:extLst>
          </p:cNvPr>
          <p:cNvSpPr txBox="1"/>
          <p:nvPr/>
        </p:nvSpPr>
        <p:spPr>
          <a:xfrm>
            <a:off x="2623931" y="5002641"/>
            <a:ext cx="7951304" cy="954107"/>
          </a:xfrm>
          <a:prstGeom prst="rect">
            <a:avLst/>
          </a:prstGeom>
          <a:noFill/>
        </p:spPr>
        <p:txBody>
          <a:bodyPr wrap="square">
            <a:spAutoFit/>
          </a:bodyPr>
          <a:lstStyle/>
          <a:p>
            <a:r>
              <a:rPr lang="en-US" sz="2800" b="0" i="0" dirty="0">
                <a:solidFill>
                  <a:srgbClr val="00395C"/>
                </a:solidFill>
                <a:effectLst/>
              </a:rPr>
              <a:t>CCL5 induces the proliferation and activation of certain natural-killer (NK) cells</a:t>
            </a:r>
            <a:endParaRPr lang="en-US" sz="2800" dirty="0">
              <a:solidFill>
                <a:srgbClr val="00395C"/>
              </a:solidFill>
            </a:endParaRPr>
          </a:p>
        </p:txBody>
      </p:sp>
    </p:spTree>
    <p:extLst>
      <p:ext uri="{BB962C8B-B14F-4D97-AF65-F5344CB8AC3E}">
        <p14:creationId xmlns:p14="http://schemas.microsoft.com/office/powerpoint/2010/main" val="344011750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918D5FCF-F1B3-4BD2-BD8E-2CC3C55E7948}"/>
              </a:ext>
            </a:extLst>
          </p:cNvPr>
          <p:cNvSpPr>
            <a:spLocks noGrp="1"/>
          </p:cNvSpPr>
          <p:nvPr>
            <p:ph type="sldNum" sz="quarter" idx="12"/>
          </p:nvPr>
        </p:nvSpPr>
        <p:spPr/>
        <p:txBody>
          <a:bodyPr/>
          <a:lstStyle/>
          <a:p>
            <a:fld id="{DBA6DB61-4362-44D1-BB09-4F1914041657}" type="slidenum">
              <a:rPr lang="en-US" smtClean="0"/>
              <a:t>65</a:t>
            </a:fld>
            <a:endParaRPr lang="en-US"/>
          </a:p>
        </p:txBody>
      </p:sp>
      <p:pic>
        <p:nvPicPr>
          <p:cNvPr id="11" name="Picture 10">
            <a:extLst>
              <a:ext uri="{FF2B5EF4-FFF2-40B4-BE49-F238E27FC236}">
                <a16:creationId xmlns:a16="http://schemas.microsoft.com/office/drawing/2014/main" id="{502723F7-B23C-4B93-B258-50AA043B68C1}"/>
              </a:ext>
            </a:extLst>
          </p:cNvPr>
          <p:cNvPicPr>
            <a:picLocks noChangeAspect="1"/>
          </p:cNvPicPr>
          <p:nvPr/>
        </p:nvPicPr>
        <p:blipFill>
          <a:blip r:embed="rId3"/>
          <a:stretch>
            <a:fillRect/>
          </a:stretch>
        </p:blipFill>
        <p:spPr>
          <a:xfrm>
            <a:off x="838200" y="1359685"/>
            <a:ext cx="4381500" cy="2438400"/>
          </a:xfrm>
          <a:prstGeom prst="rect">
            <a:avLst/>
          </a:prstGeom>
        </p:spPr>
      </p:pic>
      <p:sp>
        <p:nvSpPr>
          <p:cNvPr id="12" name="Title 1">
            <a:extLst>
              <a:ext uri="{FF2B5EF4-FFF2-40B4-BE49-F238E27FC236}">
                <a16:creationId xmlns:a16="http://schemas.microsoft.com/office/drawing/2014/main" id="{0A39AFF3-8682-45E8-B6DF-F29D45D98CFE}"/>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mn-lt"/>
              </a:rPr>
              <a:t>Validation of Downregulated </a:t>
            </a:r>
            <a:r>
              <a:rPr lang="en-US" sz="3600" b="0" i="0" u="none" strike="noStrike" baseline="0" dirty="0" err="1">
                <a:solidFill>
                  <a:srgbClr val="00395C"/>
                </a:solidFill>
                <a:latin typeface="+mn-lt"/>
              </a:rPr>
              <a:t>Myb</a:t>
            </a:r>
            <a:r>
              <a:rPr lang="en-US" sz="3600" b="0" i="0" u="none" strike="noStrike" baseline="0" dirty="0">
                <a:solidFill>
                  <a:srgbClr val="00395C"/>
                </a:solidFill>
                <a:latin typeface="+mn-lt"/>
              </a:rPr>
              <a:t> production </a:t>
            </a:r>
            <a:endParaRPr lang="en-US" sz="3600" dirty="0">
              <a:solidFill>
                <a:srgbClr val="00395C"/>
              </a:solidFill>
              <a:latin typeface="+mn-lt"/>
            </a:endParaRPr>
          </a:p>
        </p:txBody>
      </p:sp>
      <p:pic>
        <p:nvPicPr>
          <p:cNvPr id="14" name="Picture 13">
            <a:extLst>
              <a:ext uri="{FF2B5EF4-FFF2-40B4-BE49-F238E27FC236}">
                <a16:creationId xmlns:a16="http://schemas.microsoft.com/office/drawing/2014/main" id="{F3C6EE4A-168B-4E27-8B6D-22DFFBAE3741}"/>
              </a:ext>
            </a:extLst>
          </p:cNvPr>
          <p:cNvPicPr>
            <a:picLocks noChangeAspect="1"/>
          </p:cNvPicPr>
          <p:nvPr/>
        </p:nvPicPr>
        <p:blipFill>
          <a:blip r:embed="rId4"/>
          <a:stretch>
            <a:fillRect/>
          </a:stretch>
        </p:blipFill>
        <p:spPr>
          <a:xfrm>
            <a:off x="6096000" y="1738229"/>
            <a:ext cx="4863548" cy="2059856"/>
          </a:xfrm>
          <a:prstGeom prst="rect">
            <a:avLst/>
          </a:prstGeom>
        </p:spPr>
      </p:pic>
      <p:sp>
        <p:nvSpPr>
          <p:cNvPr id="18" name="TextBox 17">
            <a:extLst>
              <a:ext uri="{FF2B5EF4-FFF2-40B4-BE49-F238E27FC236}">
                <a16:creationId xmlns:a16="http://schemas.microsoft.com/office/drawing/2014/main" id="{C41DA81E-B656-48C2-B53F-5EBFAE554D7B}"/>
              </a:ext>
            </a:extLst>
          </p:cNvPr>
          <p:cNvSpPr txBox="1"/>
          <p:nvPr/>
        </p:nvSpPr>
        <p:spPr>
          <a:xfrm>
            <a:off x="3048000" y="4587507"/>
            <a:ext cx="6096000" cy="954107"/>
          </a:xfrm>
          <a:prstGeom prst="rect">
            <a:avLst/>
          </a:prstGeom>
          <a:noFill/>
        </p:spPr>
        <p:txBody>
          <a:bodyPr wrap="square">
            <a:spAutoFit/>
          </a:bodyPr>
          <a:lstStyle/>
          <a:p>
            <a:r>
              <a:rPr lang="en-US" sz="2800" dirty="0">
                <a:solidFill>
                  <a:srgbClr val="00395C"/>
                </a:solidFill>
                <a:effectLst/>
                <a:ea typeface="Times New Roman" panose="02020603050405020304" pitchFamily="18" charset="0"/>
              </a:rPr>
              <a:t>MYB is necessary for effector CD8</a:t>
            </a:r>
            <a:r>
              <a:rPr lang="en-US" sz="2800" baseline="30000" dirty="0">
                <a:solidFill>
                  <a:srgbClr val="00395C"/>
                </a:solidFill>
                <a:effectLst/>
                <a:ea typeface="Times New Roman" panose="02020603050405020304" pitchFamily="18" charset="0"/>
              </a:rPr>
              <a:t>+</a:t>
            </a:r>
            <a:r>
              <a:rPr lang="en-US" sz="2800" dirty="0">
                <a:solidFill>
                  <a:srgbClr val="00395C"/>
                </a:solidFill>
                <a:effectLst/>
                <a:ea typeface="Times New Roman" panose="02020603050405020304" pitchFamily="18" charset="0"/>
              </a:rPr>
              <a:t> T cell expansion in response to viral infection</a:t>
            </a:r>
            <a:endParaRPr lang="en-US" sz="2800" dirty="0">
              <a:solidFill>
                <a:srgbClr val="00395C"/>
              </a:solidFill>
            </a:endParaRPr>
          </a:p>
        </p:txBody>
      </p:sp>
    </p:spTree>
    <p:extLst>
      <p:ext uri="{BB962C8B-B14F-4D97-AF65-F5344CB8AC3E}">
        <p14:creationId xmlns:p14="http://schemas.microsoft.com/office/powerpoint/2010/main" val="284254056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66</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Tcf1/Lef1 TFs control multiple aspects of T cell functions</a:t>
            </a:r>
            <a:r>
              <a:rPr lang="en-US" sz="3600" dirty="0">
                <a:solidFill>
                  <a:srgbClr val="00395C"/>
                </a:solidFill>
                <a:effectLst/>
                <a:ea typeface="Times New Roman" panose="02020603050405020304" pitchFamily="18" charset="0"/>
                <a:cs typeface="Arial" panose="020B0604020202020204" pitchFamily="34" charset="0"/>
              </a:rPr>
              <a:t> </a:t>
            </a:r>
            <a:br>
              <a:rPr lang="en-US" sz="3600" dirty="0">
                <a:solidFill>
                  <a:srgbClr val="00395C"/>
                </a:solidFill>
                <a:effectLst/>
                <a:ea typeface="Times New Roman" panose="02020603050405020304" pitchFamily="18" charset="0"/>
              </a:rPr>
            </a:br>
            <a:endParaRPr lang="en-US" sz="3600" b="1" dirty="0">
              <a:solidFill>
                <a:srgbClr val="00395C"/>
              </a:solidFill>
            </a:endParaRPr>
          </a:p>
        </p:txBody>
      </p:sp>
    </p:spTree>
    <p:extLst>
      <p:ext uri="{BB962C8B-B14F-4D97-AF65-F5344CB8AC3E}">
        <p14:creationId xmlns:p14="http://schemas.microsoft.com/office/powerpoint/2010/main" val="31530886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7C4EA62-ABEC-4F12-9C0E-728AB5A21451}"/>
              </a:ext>
            </a:extLst>
          </p:cNvPr>
          <p:cNvPicPr>
            <a:picLocks noGrp="1" noChangeAspect="1"/>
          </p:cNvPicPr>
          <p:nvPr>
            <p:ph idx="1"/>
          </p:nvPr>
        </p:nvPicPr>
        <p:blipFill rotWithShape="1">
          <a:blip r:embed="rId3"/>
          <a:srcRect b="50598"/>
          <a:stretch/>
        </p:blipFill>
        <p:spPr>
          <a:xfrm>
            <a:off x="359228" y="2191116"/>
            <a:ext cx="11473543" cy="2838774"/>
          </a:xfrm>
        </p:spPr>
      </p:pic>
      <p:sp>
        <p:nvSpPr>
          <p:cNvPr id="5" name="Slide Number Placeholder 4">
            <a:extLst>
              <a:ext uri="{FF2B5EF4-FFF2-40B4-BE49-F238E27FC236}">
                <a16:creationId xmlns:a16="http://schemas.microsoft.com/office/drawing/2014/main" id="{8C14BB03-08C1-427C-B9DE-B0BC9E31E6A4}"/>
              </a:ext>
            </a:extLst>
          </p:cNvPr>
          <p:cNvSpPr>
            <a:spLocks noGrp="1"/>
          </p:cNvSpPr>
          <p:nvPr>
            <p:ph type="sldNum" sz="quarter" idx="12"/>
          </p:nvPr>
        </p:nvSpPr>
        <p:spPr/>
        <p:txBody>
          <a:bodyPr/>
          <a:lstStyle/>
          <a:p>
            <a:fld id="{DBA6DB61-4362-44D1-BB09-4F1914041657}" type="slidenum">
              <a:rPr lang="en-US" smtClean="0"/>
              <a:t>67</a:t>
            </a:fld>
            <a:endParaRPr lang="en-US"/>
          </a:p>
        </p:txBody>
      </p:sp>
      <p:sp>
        <p:nvSpPr>
          <p:cNvPr id="8" name="Title 1">
            <a:extLst>
              <a:ext uri="{FF2B5EF4-FFF2-40B4-BE49-F238E27FC236}">
                <a16:creationId xmlns:a16="http://schemas.microsoft.com/office/drawing/2014/main" id="{FF1BCAE6-A802-455D-B4CC-E97526D66698}"/>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00395C"/>
                </a:solidFill>
                <a:effectLst/>
                <a:ea typeface="Times New Roman" panose="02020603050405020304" pitchFamily="18" charset="0"/>
              </a:rPr>
              <a:t>How Tcf1/Lef1 control CD8</a:t>
            </a:r>
            <a:r>
              <a:rPr lang="en-US" sz="3600" baseline="30000" dirty="0">
                <a:solidFill>
                  <a:srgbClr val="00395C"/>
                </a:solidFill>
                <a:effectLst/>
                <a:ea typeface="Times New Roman" panose="02020603050405020304" pitchFamily="18" charset="0"/>
              </a:rPr>
              <a:t>+</a:t>
            </a:r>
            <a:r>
              <a:rPr lang="en-US" sz="3600" dirty="0">
                <a:solidFill>
                  <a:srgbClr val="00395C"/>
                </a:solidFill>
                <a:effectLst/>
                <a:ea typeface="Times New Roman" panose="02020603050405020304" pitchFamily="18" charset="0"/>
              </a:rPr>
              <a:t> T cell biology</a:t>
            </a:r>
            <a:endParaRPr lang="en-US" sz="3600" dirty="0">
              <a:solidFill>
                <a:srgbClr val="00395C"/>
              </a:solidFill>
            </a:endParaRPr>
          </a:p>
        </p:txBody>
      </p:sp>
      <p:sp>
        <p:nvSpPr>
          <p:cNvPr id="10" name="TextBox 9">
            <a:extLst>
              <a:ext uri="{FF2B5EF4-FFF2-40B4-BE49-F238E27FC236}">
                <a16:creationId xmlns:a16="http://schemas.microsoft.com/office/drawing/2014/main" id="{D7872124-65E6-4AA0-95C2-BE6F633536B0}"/>
              </a:ext>
            </a:extLst>
          </p:cNvPr>
          <p:cNvSpPr txBox="1"/>
          <p:nvPr/>
        </p:nvSpPr>
        <p:spPr>
          <a:xfrm>
            <a:off x="1096616" y="815974"/>
            <a:ext cx="10512289" cy="830997"/>
          </a:xfrm>
          <a:prstGeom prst="rect">
            <a:avLst/>
          </a:prstGeom>
          <a:noFill/>
        </p:spPr>
        <p:txBody>
          <a:bodyPr wrap="square">
            <a:spAutoFit/>
          </a:bodyPr>
          <a:lstStyle/>
          <a:p>
            <a:pPr marL="285750" indent="-285750">
              <a:buFont typeface="Arial" panose="020B0604020202020204" pitchFamily="34" charset="0"/>
              <a:buChar char="•"/>
            </a:pPr>
            <a:r>
              <a:rPr lang="en-US" sz="2400" dirty="0">
                <a:solidFill>
                  <a:srgbClr val="00395C"/>
                </a:solidFill>
                <a:effectLst/>
                <a:ea typeface="Times New Roman" panose="02020603050405020304" pitchFamily="18" charset="0"/>
              </a:rPr>
              <a:t>Validated protein expression changes in </a:t>
            </a:r>
            <a:r>
              <a:rPr lang="en-US" sz="2400" dirty="0" err="1">
                <a:solidFill>
                  <a:srgbClr val="00395C"/>
                </a:solidFill>
                <a:effectLst/>
                <a:ea typeface="Times New Roman" panose="02020603050405020304" pitchFamily="18" charset="0"/>
              </a:rPr>
              <a:t>dKO</a:t>
            </a:r>
            <a:r>
              <a:rPr lang="en-US" sz="2400" dirty="0">
                <a:solidFill>
                  <a:srgbClr val="00395C"/>
                </a:solidFill>
                <a:effectLst/>
                <a:ea typeface="Times New Roman" panose="02020603050405020304" pitchFamily="18" charset="0"/>
              </a:rPr>
              <a:t> CD8</a:t>
            </a:r>
            <a:r>
              <a:rPr lang="en-US" sz="2400" baseline="30000" dirty="0">
                <a:solidFill>
                  <a:srgbClr val="00395C"/>
                </a:solidFill>
                <a:effectLst/>
                <a:ea typeface="Times New Roman" panose="02020603050405020304" pitchFamily="18" charset="0"/>
              </a:rPr>
              <a:t>+</a:t>
            </a:r>
            <a:r>
              <a:rPr lang="en-US" sz="2400" dirty="0">
                <a:solidFill>
                  <a:srgbClr val="00395C"/>
                </a:solidFill>
                <a:effectLst/>
                <a:ea typeface="Times New Roman" panose="02020603050405020304" pitchFamily="18" charset="0"/>
              </a:rPr>
              <a:t> T cells for select target genes </a:t>
            </a:r>
          </a:p>
          <a:p>
            <a:pPr marL="285750" indent="-285750">
              <a:buFont typeface="Arial" panose="020B0604020202020204" pitchFamily="34" charset="0"/>
              <a:buChar char="•"/>
            </a:pPr>
            <a:r>
              <a:rPr lang="en-US" sz="2400" dirty="0">
                <a:solidFill>
                  <a:srgbClr val="00395C"/>
                </a:solidFill>
                <a:ea typeface="Times New Roman" panose="02020603050405020304" pitchFamily="18" charset="0"/>
              </a:rPr>
              <a:t>I</a:t>
            </a:r>
            <a:r>
              <a:rPr lang="en-US" sz="2400" dirty="0">
                <a:solidFill>
                  <a:srgbClr val="00395C"/>
                </a:solidFill>
                <a:effectLst/>
                <a:ea typeface="Times New Roman" panose="02020603050405020304" pitchFamily="18" charset="0"/>
              </a:rPr>
              <a:t>nvestigated their functional link with T cell biology</a:t>
            </a:r>
            <a:endParaRPr lang="en-US" sz="2400" dirty="0">
              <a:solidFill>
                <a:srgbClr val="00395C"/>
              </a:solidFill>
            </a:endParaRPr>
          </a:p>
        </p:txBody>
      </p:sp>
      <p:sp>
        <p:nvSpPr>
          <p:cNvPr id="13" name="TextBox 12">
            <a:extLst>
              <a:ext uri="{FF2B5EF4-FFF2-40B4-BE49-F238E27FC236}">
                <a16:creationId xmlns:a16="http://schemas.microsoft.com/office/drawing/2014/main" id="{54F28087-4888-4BAC-B9BE-62F3ACE168EF}"/>
              </a:ext>
            </a:extLst>
          </p:cNvPr>
          <p:cNvSpPr txBox="1"/>
          <p:nvPr/>
        </p:nvSpPr>
        <p:spPr>
          <a:xfrm>
            <a:off x="1096616" y="5343202"/>
            <a:ext cx="11749708" cy="461665"/>
          </a:xfrm>
          <a:prstGeom prst="rect">
            <a:avLst/>
          </a:prstGeom>
          <a:noFill/>
        </p:spPr>
        <p:txBody>
          <a:bodyPr wrap="square">
            <a:spAutoFit/>
          </a:bodyPr>
          <a:lstStyle/>
          <a:p>
            <a:r>
              <a:rPr lang="en-US" sz="2400" b="1" dirty="0">
                <a:solidFill>
                  <a:srgbClr val="00395C"/>
                </a:solidFill>
                <a:effectLst/>
                <a:ea typeface="Times New Roman" panose="02020603050405020304" pitchFamily="18" charset="0"/>
              </a:rPr>
              <a:t>CCR7 is essential for migration of mature T cells to secondary lymphoid organs</a:t>
            </a:r>
            <a:endParaRPr lang="en-US" sz="2400" b="1" dirty="0">
              <a:solidFill>
                <a:srgbClr val="00395C"/>
              </a:solidFill>
            </a:endParaRPr>
          </a:p>
        </p:txBody>
      </p:sp>
    </p:spTree>
    <p:extLst>
      <p:ext uri="{BB962C8B-B14F-4D97-AF65-F5344CB8AC3E}">
        <p14:creationId xmlns:p14="http://schemas.microsoft.com/office/powerpoint/2010/main" val="404996710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D9F6C2F5-C623-4DE6-97E7-A919EC404BB5}"/>
              </a:ext>
            </a:extLst>
          </p:cNvPr>
          <p:cNvSpPr>
            <a:spLocks noGrp="1"/>
          </p:cNvSpPr>
          <p:nvPr>
            <p:ph type="sldNum" sz="quarter" idx="12"/>
          </p:nvPr>
        </p:nvSpPr>
        <p:spPr/>
        <p:txBody>
          <a:bodyPr/>
          <a:lstStyle/>
          <a:p>
            <a:fld id="{DBA6DB61-4362-44D1-BB09-4F1914041657}" type="slidenum">
              <a:rPr lang="en-US" smtClean="0"/>
              <a:t>68</a:t>
            </a:fld>
            <a:endParaRPr lang="en-US"/>
          </a:p>
        </p:txBody>
      </p:sp>
      <p:pic>
        <p:nvPicPr>
          <p:cNvPr id="6" name="Content Placeholder 6">
            <a:extLst>
              <a:ext uri="{FF2B5EF4-FFF2-40B4-BE49-F238E27FC236}">
                <a16:creationId xmlns:a16="http://schemas.microsoft.com/office/drawing/2014/main" id="{88FA2C0B-11FE-401D-8840-0E8D60676399}"/>
              </a:ext>
            </a:extLst>
          </p:cNvPr>
          <p:cNvPicPr>
            <a:picLocks noGrp="1" noChangeAspect="1"/>
          </p:cNvPicPr>
          <p:nvPr>
            <p:ph idx="1"/>
          </p:nvPr>
        </p:nvPicPr>
        <p:blipFill rotWithShape="1">
          <a:blip r:embed="rId3"/>
          <a:srcRect l="3565" t="63072" r="26443"/>
          <a:stretch/>
        </p:blipFill>
        <p:spPr>
          <a:xfrm>
            <a:off x="2209800" y="749485"/>
            <a:ext cx="7593497" cy="1645720"/>
          </a:xfrm>
        </p:spPr>
      </p:pic>
      <p:sp>
        <p:nvSpPr>
          <p:cNvPr id="7" name="Title 1">
            <a:extLst>
              <a:ext uri="{FF2B5EF4-FFF2-40B4-BE49-F238E27FC236}">
                <a16:creationId xmlns:a16="http://schemas.microsoft.com/office/drawing/2014/main" id="{FC7AAFD7-3628-4C84-9A59-267E511D1EE9}"/>
              </a:ext>
            </a:extLst>
          </p:cNvPr>
          <p:cNvSpPr txBox="1">
            <a:spLocks/>
          </p:cNvSpPr>
          <p:nvPr/>
        </p:nvSpPr>
        <p:spPr>
          <a:xfrm>
            <a:off x="0" y="0"/>
            <a:ext cx="12192000" cy="625641"/>
          </a:xfrm>
          <a:prstGeom prst="rect">
            <a:avLst/>
          </a:prstGeom>
          <a:solidFill>
            <a:srgbClr val="F9F2E0"/>
          </a:solidFill>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dirty="0" err="1">
                <a:solidFill>
                  <a:srgbClr val="00395C"/>
                </a:solidFill>
                <a:effectLst/>
                <a:ea typeface="Times New Roman" panose="02020603050405020304" pitchFamily="18" charset="0"/>
                <a:cs typeface="Arial" panose="020B0604020202020204" pitchFamily="34" charset="0"/>
              </a:rPr>
              <a:t>dKO</a:t>
            </a:r>
            <a:r>
              <a:rPr lang="en-US" sz="3200" dirty="0">
                <a:solidFill>
                  <a:srgbClr val="00395C"/>
                </a:solidFill>
                <a:effectLst/>
                <a:ea typeface="Times New Roman" panose="02020603050405020304" pitchFamily="18" charset="0"/>
                <a:cs typeface="Arial" panose="020B0604020202020204" pitchFamily="34" charset="0"/>
              </a:rPr>
              <a:t> CD8</a:t>
            </a:r>
            <a:r>
              <a:rPr lang="en-US" sz="3200" baseline="30000" dirty="0">
                <a:solidFill>
                  <a:srgbClr val="00395C"/>
                </a:solidFill>
                <a:effectLst/>
                <a:ea typeface="Times New Roman" panose="02020603050405020304" pitchFamily="18" charset="0"/>
                <a:cs typeface="Arial" panose="020B0604020202020204" pitchFamily="34" charset="0"/>
              </a:rPr>
              <a:t>+</a:t>
            </a:r>
            <a:r>
              <a:rPr lang="en-US" sz="3200" dirty="0">
                <a:solidFill>
                  <a:srgbClr val="00395C"/>
                </a:solidFill>
                <a:effectLst/>
                <a:ea typeface="Times New Roman" panose="02020603050405020304" pitchFamily="18" charset="0"/>
                <a:cs typeface="Arial" panose="020B0604020202020204" pitchFamily="34" charset="0"/>
              </a:rPr>
              <a:t> T cell compromise function and differentiation </a:t>
            </a:r>
            <a:r>
              <a:rPr lang="en-US" sz="3200" i="1" dirty="0">
                <a:solidFill>
                  <a:srgbClr val="00395C"/>
                </a:solidFill>
                <a:effectLst/>
                <a:ea typeface="Times New Roman" panose="02020603050405020304" pitchFamily="18" charset="0"/>
                <a:cs typeface="Arial" panose="020B0604020202020204" pitchFamily="34" charset="0"/>
              </a:rPr>
              <a:t>in vivo</a:t>
            </a:r>
            <a:endParaRPr lang="en-US" sz="3200" dirty="0">
              <a:solidFill>
                <a:srgbClr val="00395C"/>
              </a:solidFill>
            </a:endParaRPr>
          </a:p>
        </p:txBody>
      </p:sp>
      <p:pic>
        <p:nvPicPr>
          <p:cNvPr id="10" name="Picture 9">
            <a:extLst>
              <a:ext uri="{FF2B5EF4-FFF2-40B4-BE49-F238E27FC236}">
                <a16:creationId xmlns:a16="http://schemas.microsoft.com/office/drawing/2014/main" id="{10A90FB0-EAA0-493C-9E7A-4BBE43B5DAE0}"/>
              </a:ext>
            </a:extLst>
          </p:cNvPr>
          <p:cNvPicPr>
            <a:picLocks noChangeAspect="1"/>
          </p:cNvPicPr>
          <p:nvPr/>
        </p:nvPicPr>
        <p:blipFill>
          <a:blip r:embed="rId4"/>
          <a:stretch>
            <a:fillRect/>
          </a:stretch>
        </p:blipFill>
        <p:spPr>
          <a:xfrm>
            <a:off x="311980" y="1707202"/>
            <a:ext cx="3795640" cy="5150798"/>
          </a:xfrm>
          <a:prstGeom prst="rect">
            <a:avLst/>
          </a:prstGeom>
        </p:spPr>
      </p:pic>
      <p:pic>
        <p:nvPicPr>
          <p:cNvPr id="12" name="Picture 11">
            <a:extLst>
              <a:ext uri="{FF2B5EF4-FFF2-40B4-BE49-F238E27FC236}">
                <a16:creationId xmlns:a16="http://schemas.microsoft.com/office/drawing/2014/main" id="{2BFB077F-970C-4383-A83C-79AD26DF0879}"/>
              </a:ext>
            </a:extLst>
          </p:cNvPr>
          <p:cNvPicPr>
            <a:picLocks noChangeAspect="1"/>
          </p:cNvPicPr>
          <p:nvPr/>
        </p:nvPicPr>
        <p:blipFill>
          <a:blip r:embed="rId5"/>
          <a:stretch>
            <a:fillRect/>
          </a:stretch>
        </p:blipFill>
        <p:spPr>
          <a:xfrm>
            <a:off x="4316369" y="2457127"/>
            <a:ext cx="6084622" cy="4338951"/>
          </a:xfrm>
          <a:prstGeom prst="rect">
            <a:avLst/>
          </a:prstGeom>
        </p:spPr>
      </p:pic>
    </p:spTree>
    <p:extLst>
      <p:ext uri="{BB962C8B-B14F-4D97-AF65-F5344CB8AC3E}">
        <p14:creationId xmlns:p14="http://schemas.microsoft.com/office/powerpoint/2010/main" val="422378910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69</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3600" b="1" dirty="0">
              <a:solidFill>
                <a:srgbClr val="00395C"/>
              </a:solidFill>
              <a:effectLst/>
              <a:ea typeface="Times New Roman" panose="02020603050405020304" pitchFamily="18" charset="0"/>
              <a:cs typeface="Arial" panose="020B0604020202020204" pitchFamily="34" charset="0"/>
            </a:endParaRPr>
          </a:p>
          <a:p>
            <a:pPr algn="ctr"/>
            <a:r>
              <a:rPr lang="en-US" sz="3600" b="1" dirty="0">
                <a:solidFill>
                  <a:srgbClr val="00395C"/>
                </a:solidFill>
                <a:effectLst/>
                <a:ea typeface="Times New Roman" panose="02020603050405020304" pitchFamily="18" charset="0"/>
                <a:cs typeface="Arial" panose="020B0604020202020204" pitchFamily="34" charset="0"/>
              </a:rPr>
              <a:t>Transcription factors Tcf1/Lef1 Binding Modes</a:t>
            </a:r>
            <a:endParaRPr lang="en-US" sz="3600" b="1" dirty="0">
              <a:solidFill>
                <a:srgbClr val="00395C"/>
              </a:solidFill>
            </a:endParaRPr>
          </a:p>
        </p:txBody>
      </p:sp>
    </p:spTree>
    <p:extLst>
      <p:ext uri="{BB962C8B-B14F-4D97-AF65-F5344CB8AC3E}">
        <p14:creationId xmlns:p14="http://schemas.microsoft.com/office/powerpoint/2010/main" val="28425770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B17C302D-F753-4CCE-9F58-915C31B69F9C}"/>
              </a:ext>
            </a:extLst>
          </p:cNvPr>
          <p:cNvSpPr txBox="1">
            <a:spLocks/>
          </p:cNvSpPr>
          <p:nvPr/>
        </p:nvSpPr>
        <p:spPr>
          <a:xfrm>
            <a:off x="0" y="0"/>
            <a:ext cx="12192000" cy="625641"/>
          </a:xfrm>
          <a:prstGeom prst="rect">
            <a:avLst/>
          </a:prstGeom>
          <a:solidFill>
            <a:schemeClr val="tx1"/>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Tcf1/Lef1 </a:t>
            </a:r>
            <a:r>
              <a:rPr lang="en-US" dirty="0">
                <a:solidFill>
                  <a:schemeClr val="bg1"/>
                </a:solidFill>
              </a:rPr>
              <a:t>is essential for T cell</a:t>
            </a:r>
          </a:p>
        </p:txBody>
      </p:sp>
      <p:pic>
        <p:nvPicPr>
          <p:cNvPr id="17" name="Picture 16">
            <a:extLst>
              <a:ext uri="{FF2B5EF4-FFF2-40B4-BE49-F238E27FC236}">
                <a16:creationId xmlns:a16="http://schemas.microsoft.com/office/drawing/2014/main" id="{011733F2-E6DE-42A2-B70D-D1673A23631F}"/>
              </a:ext>
            </a:extLst>
          </p:cNvPr>
          <p:cNvPicPr>
            <a:picLocks noChangeAspect="1"/>
          </p:cNvPicPr>
          <p:nvPr/>
        </p:nvPicPr>
        <p:blipFill>
          <a:blip r:embed="rId3"/>
          <a:stretch>
            <a:fillRect/>
          </a:stretch>
        </p:blipFill>
        <p:spPr>
          <a:xfrm>
            <a:off x="1198340" y="4972053"/>
            <a:ext cx="5762625" cy="762000"/>
          </a:xfrm>
          <a:prstGeom prst="rect">
            <a:avLst/>
          </a:prstGeom>
        </p:spPr>
      </p:pic>
      <p:sp>
        <p:nvSpPr>
          <p:cNvPr id="19" name="TextBox 18">
            <a:extLst>
              <a:ext uri="{FF2B5EF4-FFF2-40B4-BE49-F238E27FC236}">
                <a16:creationId xmlns:a16="http://schemas.microsoft.com/office/drawing/2014/main" id="{DBA2B1DF-257F-4D50-826A-FFF4AD08B785}"/>
              </a:ext>
            </a:extLst>
          </p:cNvPr>
          <p:cNvSpPr txBox="1"/>
          <p:nvPr/>
        </p:nvSpPr>
        <p:spPr>
          <a:xfrm>
            <a:off x="7908646" y="5186917"/>
            <a:ext cx="342030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00395C"/>
                </a:solidFill>
                <a:effectLst/>
                <a:latin typeface="Univers55Roman"/>
              </a:rPr>
              <a:t>(</a:t>
            </a:r>
            <a:r>
              <a:rPr lang="en-US" sz="1800" b="0" i="0" dirty="0">
                <a:solidFill>
                  <a:srgbClr val="00395C"/>
                </a:solidFill>
                <a:effectLst/>
                <a:latin typeface="Univers55Roman"/>
              </a:rPr>
              <a:t>Hai-Hui </a:t>
            </a:r>
            <a:r>
              <a:rPr lang="en-US" sz="1800" b="0" i="0" dirty="0" err="1">
                <a:solidFill>
                  <a:srgbClr val="00395C"/>
                </a:solidFill>
                <a:effectLst/>
                <a:latin typeface="Univers55Roman"/>
              </a:rPr>
              <a:t>Xue</a:t>
            </a:r>
            <a:r>
              <a:rPr lang="en-US" sz="1800" b="0" i="0" dirty="0">
                <a:solidFill>
                  <a:srgbClr val="00395C"/>
                </a:solidFill>
                <a:effectLst/>
                <a:latin typeface="Univers55Roman"/>
              </a:rPr>
              <a:t> </a:t>
            </a:r>
            <a:r>
              <a:rPr lang="en-US" b="0" i="0" u="none" strike="noStrike" dirty="0">
                <a:solidFill>
                  <a:srgbClr val="00395C"/>
                </a:solidFill>
                <a:effectLst/>
                <a:latin typeface="Univers55Roman"/>
              </a:rPr>
              <a:t>et al, JEM. 2019</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pic>
        <p:nvPicPr>
          <p:cNvPr id="4" name="Picture 3" descr="Graphical user interface, text&#10;&#10;Description automatically generated">
            <a:extLst>
              <a:ext uri="{FF2B5EF4-FFF2-40B4-BE49-F238E27FC236}">
                <a16:creationId xmlns:a16="http://schemas.microsoft.com/office/drawing/2014/main" id="{CE934E3F-9BFE-4135-BDEE-7453597E8E87}"/>
              </a:ext>
            </a:extLst>
          </p:cNvPr>
          <p:cNvPicPr>
            <a:picLocks noChangeAspect="1"/>
          </p:cNvPicPr>
          <p:nvPr/>
        </p:nvPicPr>
        <p:blipFill rotWithShape="1">
          <a:blip r:embed="rId4"/>
          <a:srcRect b="55999"/>
          <a:stretch/>
        </p:blipFill>
        <p:spPr>
          <a:xfrm>
            <a:off x="1185088" y="6043963"/>
            <a:ext cx="5444312" cy="562948"/>
          </a:xfrm>
          <a:prstGeom prst="rect">
            <a:avLst/>
          </a:prstGeom>
        </p:spPr>
      </p:pic>
      <p:grpSp>
        <p:nvGrpSpPr>
          <p:cNvPr id="7" name="Group 6">
            <a:extLst>
              <a:ext uri="{FF2B5EF4-FFF2-40B4-BE49-F238E27FC236}">
                <a16:creationId xmlns:a16="http://schemas.microsoft.com/office/drawing/2014/main" id="{F8F4F680-4660-445F-A78A-6FAB7C3B232D}"/>
              </a:ext>
            </a:extLst>
          </p:cNvPr>
          <p:cNvGrpSpPr/>
          <p:nvPr/>
        </p:nvGrpSpPr>
        <p:grpSpPr>
          <a:xfrm>
            <a:off x="2245564" y="1294711"/>
            <a:ext cx="8072820" cy="1900658"/>
            <a:chOff x="2394420" y="818886"/>
            <a:chExt cx="8072820" cy="1900658"/>
          </a:xfrm>
        </p:grpSpPr>
        <p:grpSp>
          <p:nvGrpSpPr>
            <p:cNvPr id="21" name="Group 20">
              <a:extLst>
                <a:ext uri="{FF2B5EF4-FFF2-40B4-BE49-F238E27FC236}">
                  <a16:creationId xmlns:a16="http://schemas.microsoft.com/office/drawing/2014/main" id="{7F428625-FC19-43D1-8EDB-C55A738EEFDD}"/>
                </a:ext>
              </a:extLst>
            </p:cNvPr>
            <p:cNvGrpSpPr/>
            <p:nvPr/>
          </p:nvGrpSpPr>
          <p:grpSpPr>
            <a:xfrm>
              <a:off x="2394420" y="818886"/>
              <a:ext cx="7254304" cy="1900658"/>
              <a:chOff x="2468848" y="1980780"/>
              <a:chExt cx="7254304" cy="1900658"/>
            </a:xfrm>
          </p:grpSpPr>
          <p:pic>
            <p:nvPicPr>
              <p:cNvPr id="22" name="Picture 21" descr="A picture containing drawing&#10;&#10;Description automatically generated">
                <a:extLst>
                  <a:ext uri="{FF2B5EF4-FFF2-40B4-BE49-F238E27FC236}">
                    <a16:creationId xmlns:a16="http://schemas.microsoft.com/office/drawing/2014/main" id="{3B04D49E-BD03-4FF1-880A-3A978BF3ABD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68848" y="1980780"/>
                <a:ext cx="7254304" cy="1717346"/>
              </a:xfrm>
              <a:prstGeom prst="rect">
                <a:avLst/>
              </a:prstGeom>
            </p:spPr>
          </p:pic>
          <p:sp>
            <p:nvSpPr>
              <p:cNvPr id="23" name="Rectangle 22">
                <a:extLst>
                  <a:ext uri="{FF2B5EF4-FFF2-40B4-BE49-F238E27FC236}">
                    <a16:creationId xmlns:a16="http://schemas.microsoft.com/office/drawing/2014/main" id="{0DB31118-42C2-4396-B536-A874E2DC1E70}"/>
                  </a:ext>
                </a:extLst>
              </p:cNvPr>
              <p:cNvSpPr/>
              <p:nvPr/>
            </p:nvSpPr>
            <p:spPr>
              <a:xfrm>
                <a:off x="4500562" y="2958108"/>
                <a:ext cx="1704975" cy="923330"/>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4" name="Picture 23">
              <a:extLst>
                <a:ext uri="{FF2B5EF4-FFF2-40B4-BE49-F238E27FC236}">
                  <a16:creationId xmlns:a16="http://schemas.microsoft.com/office/drawing/2014/main" id="{DA52EA14-56C9-446D-A40A-C6B73C4B34D6}"/>
                </a:ext>
              </a:extLst>
            </p:cNvPr>
            <p:cNvPicPr>
              <a:picLocks noChangeAspect="1"/>
            </p:cNvPicPr>
            <p:nvPr/>
          </p:nvPicPr>
          <p:blipFill rotWithShape="1">
            <a:blip r:embed="rId6"/>
            <a:srcRect l="24804" r="1700"/>
            <a:stretch/>
          </p:blipFill>
          <p:spPr>
            <a:xfrm>
              <a:off x="4453334" y="2339325"/>
              <a:ext cx="1673966" cy="380219"/>
            </a:xfrm>
            <a:prstGeom prst="rect">
              <a:avLst/>
            </a:prstGeom>
          </p:spPr>
        </p:pic>
        <p:sp>
          <p:nvSpPr>
            <p:cNvPr id="25" name="TextBox 24">
              <a:extLst>
                <a:ext uri="{FF2B5EF4-FFF2-40B4-BE49-F238E27FC236}">
                  <a16:creationId xmlns:a16="http://schemas.microsoft.com/office/drawing/2014/main" id="{C70B31D3-0B99-466F-845D-83D9025BEBB8}"/>
                </a:ext>
              </a:extLst>
            </p:cNvPr>
            <p:cNvSpPr txBox="1"/>
            <p:nvPr/>
          </p:nvSpPr>
          <p:spPr>
            <a:xfrm>
              <a:off x="7712008" y="818886"/>
              <a:ext cx="2755232" cy="400110"/>
            </a:xfrm>
            <a:prstGeom prst="rect">
              <a:avLst/>
            </a:prstGeom>
            <a:noFill/>
          </p:spPr>
          <p:txBody>
            <a:bodyPr wrap="square" rtlCol="0">
              <a:spAutoFit/>
            </a:bodyPr>
            <a:lstStyle/>
            <a:p>
              <a:r>
                <a:rPr lang="en-US" sz="2000" b="1" dirty="0">
                  <a:solidFill>
                    <a:srgbClr val="00395C"/>
                  </a:solidFill>
                </a:rPr>
                <a:t>Start of Gene</a:t>
              </a:r>
            </a:p>
          </p:txBody>
        </p:sp>
      </p:grpSp>
      <p:sp>
        <p:nvSpPr>
          <p:cNvPr id="16" name="TextBox 15">
            <a:extLst>
              <a:ext uri="{FF2B5EF4-FFF2-40B4-BE49-F238E27FC236}">
                <a16:creationId xmlns:a16="http://schemas.microsoft.com/office/drawing/2014/main" id="{FE2B7BAE-C110-4B12-97F0-3234EAEA00CD}"/>
              </a:ext>
            </a:extLst>
          </p:cNvPr>
          <p:cNvSpPr txBox="1"/>
          <p:nvPr/>
        </p:nvSpPr>
        <p:spPr>
          <a:xfrm>
            <a:off x="7895394" y="6319232"/>
            <a:ext cx="4215089" cy="307777"/>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b="0" i="0" dirty="0">
                <a:solidFill>
                  <a:srgbClr val="00395C"/>
                </a:solidFill>
                <a:effectLst/>
                <a:latin typeface="Univers55Roman"/>
              </a:rPr>
              <a:t>(Hai-Hui </a:t>
            </a:r>
            <a:r>
              <a:rPr lang="en-US" sz="1400" b="0" i="0" dirty="0" err="1">
                <a:solidFill>
                  <a:srgbClr val="00395C"/>
                </a:solidFill>
                <a:effectLst/>
                <a:latin typeface="Univers55Roman"/>
              </a:rPr>
              <a:t>Xue</a:t>
            </a:r>
            <a:r>
              <a:rPr lang="en-US" sz="1400" b="0" i="0" dirty="0">
                <a:solidFill>
                  <a:srgbClr val="00395C"/>
                </a:solidFill>
                <a:effectLst/>
                <a:latin typeface="Univers55Roman"/>
              </a:rPr>
              <a:t> </a:t>
            </a:r>
            <a:r>
              <a:rPr lang="en-US" sz="1400" b="0" i="0" u="none" strike="noStrike" dirty="0">
                <a:solidFill>
                  <a:srgbClr val="00395C"/>
                </a:solidFill>
                <a:effectLst/>
                <a:latin typeface="Univers55Roman"/>
              </a:rPr>
              <a:t>et al, Nature Reviews Immunology, 2021</a:t>
            </a:r>
            <a:r>
              <a:rPr lang="en-US" sz="1400" b="0" i="0" dirty="0">
                <a:solidFill>
                  <a:srgbClr val="00395C"/>
                </a:solidFill>
                <a:effectLst/>
                <a:latin typeface="Univers55Roman"/>
              </a:rPr>
              <a:t>)</a:t>
            </a:r>
            <a:endParaRPr lang="en-US" sz="1400" kern="1200" dirty="0">
              <a:solidFill>
                <a:srgbClr val="00395C"/>
              </a:solidFill>
              <a:effectLst/>
              <a:latin typeface="+mn-lt"/>
              <a:ea typeface="+mn-ea"/>
              <a:cs typeface="+mn-cs"/>
            </a:endParaRPr>
          </a:p>
        </p:txBody>
      </p:sp>
      <p:sp>
        <p:nvSpPr>
          <p:cNvPr id="18" name="TextBox 17">
            <a:extLst>
              <a:ext uri="{FF2B5EF4-FFF2-40B4-BE49-F238E27FC236}">
                <a16:creationId xmlns:a16="http://schemas.microsoft.com/office/drawing/2014/main" id="{F9C03400-B055-4C09-809F-8DA11928BF92}"/>
              </a:ext>
            </a:extLst>
          </p:cNvPr>
          <p:cNvSpPr txBox="1"/>
          <p:nvPr/>
        </p:nvSpPr>
        <p:spPr>
          <a:xfrm>
            <a:off x="276447" y="2044711"/>
            <a:ext cx="2415685" cy="830997"/>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400" dirty="0">
                <a:solidFill>
                  <a:srgbClr val="00395C"/>
                </a:solidFill>
              </a:rPr>
              <a:t>Transcription Control</a:t>
            </a:r>
          </a:p>
        </p:txBody>
      </p:sp>
      <p:pic>
        <p:nvPicPr>
          <p:cNvPr id="5" name="Picture 4">
            <a:extLst>
              <a:ext uri="{FF2B5EF4-FFF2-40B4-BE49-F238E27FC236}">
                <a16:creationId xmlns:a16="http://schemas.microsoft.com/office/drawing/2014/main" id="{3D40B018-22DF-49EC-AE5C-672F4CE15589}"/>
              </a:ext>
            </a:extLst>
          </p:cNvPr>
          <p:cNvPicPr>
            <a:picLocks noChangeAspect="1"/>
          </p:cNvPicPr>
          <p:nvPr/>
        </p:nvPicPr>
        <p:blipFill>
          <a:blip r:embed="rId7"/>
          <a:stretch>
            <a:fillRect/>
          </a:stretch>
        </p:blipFill>
        <p:spPr>
          <a:xfrm>
            <a:off x="1185089" y="4001009"/>
            <a:ext cx="5653034" cy="744092"/>
          </a:xfrm>
          <a:prstGeom prst="rect">
            <a:avLst/>
          </a:prstGeom>
        </p:spPr>
      </p:pic>
      <p:sp>
        <p:nvSpPr>
          <p:cNvPr id="26" name="TextBox 25">
            <a:extLst>
              <a:ext uri="{FF2B5EF4-FFF2-40B4-BE49-F238E27FC236}">
                <a16:creationId xmlns:a16="http://schemas.microsoft.com/office/drawing/2014/main" id="{B7021BF0-2078-4B71-B4C1-D090BD524251}"/>
              </a:ext>
            </a:extLst>
          </p:cNvPr>
          <p:cNvSpPr txBox="1"/>
          <p:nvPr/>
        </p:nvSpPr>
        <p:spPr>
          <a:xfrm>
            <a:off x="7895394" y="4219885"/>
            <a:ext cx="3648906" cy="369332"/>
          </a:xfrm>
          <a:prstGeom prst="rect">
            <a:avLst/>
          </a:prstGeom>
          <a:noFill/>
        </p:spPr>
        <p:txBody>
          <a:bodyPr wrap="square">
            <a:spAutoFit/>
          </a:bodyPr>
          <a:lstStyle/>
          <a:p>
            <a:pPr>
              <a:defRPr/>
            </a:pPr>
            <a:r>
              <a:rPr lang="en-US" b="0" i="0" dirty="0">
                <a:solidFill>
                  <a:srgbClr val="00395C"/>
                </a:solidFill>
                <a:effectLst/>
                <a:latin typeface="Univers55Roman"/>
              </a:rPr>
              <a:t>(</a:t>
            </a:r>
            <a:r>
              <a:rPr lang="da-DK" dirty="0">
                <a:solidFill>
                  <a:srgbClr val="00395C"/>
                </a:solidFill>
              </a:rPr>
              <a:t>Weber, B. N. et al</a:t>
            </a:r>
            <a:r>
              <a:rPr lang="en-US" b="0" i="0" u="none" strike="noStrike" dirty="0">
                <a:solidFill>
                  <a:srgbClr val="00395C"/>
                </a:solidFill>
                <a:effectLst/>
                <a:latin typeface="Univers55Roman"/>
              </a:rPr>
              <a:t>, Nature 2011</a:t>
            </a:r>
            <a:r>
              <a:rPr lang="en-US" b="0" i="0" dirty="0">
                <a:solidFill>
                  <a:srgbClr val="00395C"/>
                </a:solidFill>
                <a:effectLst/>
                <a:latin typeface="Univers55Roman"/>
              </a:rPr>
              <a:t>)</a:t>
            </a:r>
            <a:endParaRPr lang="en-US" sz="1800" kern="1200" dirty="0">
              <a:solidFill>
                <a:srgbClr val="00395C"/>
              </a:solidFill>
              <a:effectLst/>
              <a:latin typeface="+mn-lt"/>
              <a:ea typeface="+mn-ea"/>
              <a:cs typeface="+mn-cs"/>
            </a:endParaRPr>
          </a:p>
        </p:txBody>
      </p:sp>
    </p:spTree>
    <p:extLst>
      <p:ext uri="{BB962C8B-B14F-4D97-AF65-F5344CB8AC3E}">
        <p14:creationId xmlns:p14="http://schemas.microsoft.com/office/powerpoint/2010/main" val="46588419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www.clipular.com/c/5936404119683072.png?k=RVd-UTbbQCmlAFD8aJh1IOJw41Q">
            <a:extLst>
              <a:ext uri="{FF2B5EF4-FFF2-40B4-BE49-F238E27FC236}">
                <a16:creationId xmlns:a16="http://schemas.microsoft.com/office/drawing/2014/main" id="{25ADAA55-903B-48B3-A8CF-54016B214D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38250" y="1496291"/>
            <a:ext cx="9473293" cy="5233513"/>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6AD0453F-608F-4F97-A4E2-402D350877D7}"/>
              </a:ext>
            </a:extLst>
          </p:cNvPr>
          <p:cNvSpPr txBox="1">
            <a:spLocks/>
          </p:cNvSpPr>
          <p:nvPr/>
        </p:nvSpPr>
        <p:spPr>
          <a:xfrm>
            <a:off x="0" y="1"/>
            <a:ext cx="12192000" cy="1496290"/>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dirty="0">
                <a:solidFill>
                  <a:srgbClr val="FF0000"/>
                </a:solidFill>
              </a:rPr>
              <a:t>Upregulated</a:t>
            </a:r>
            <a:r>
              <a:rPr lang="en-US" sz="3600" dirty="0">
                <a:solidFill>
                  <a:schemeClr val="bg1"/>
                </a:solidFill>
              </a:rPr>
              <a:t>(</a:t>
            </a:r>
            <a:r>
              <a:rPr lang="en-US" sz="3600" dirty="0">
                <a:solidFill>
                  <a:srgbClr val="4F4FFF"/>
                </a:solidFill>
              </a:rPr>
              <a:t>down</a:t>
            </a:r>
            <a:r>
              <a:rPr lang="en-US" sz="3600" dirty="0">
                <a:solidFill>
                  <a:schemeClr val="bg1"/>
                </a:solidFill>
              </a:rPr>
              <a:t>) genes are enriched with </a:t>
            </a:r>
            <a:r>
              <a:rPr lang="en-US" sz="3600" dirty="0">
                <a:solidFill>
                  <a:srgbClr val="FF0000"/>
                </a:solidFill>
              </a:rPr>
              <a:t>increased</a:t>
            </a:r>
            <a:r>
              <a:rPr lang="en-US" sz="3600" dirty="0">
                <a:solidFill>
                  <a:schemeClr val="bg1"/>
                </a:solidFill>
              </a:rPr>
              <a:t>(</a:t>
            </a:r>
            <a:r>
              <a:rPr lang="en-US" sz="3600" dirty="0">
                <a:solidFill>
                  <a:srgbClr val="4F4FFF"/>
                </a:solidFill>
              </a:rPr>
              <a:t>decreased</a:t>
            </a:r>
            <a:r>
              <a:rPr lang="en-US" sz="3600" dirty="0">
                <a:solidFill>
                  <a:schemeClr val="bg1"/>
                </a:solidFill>
              </a:rPr>
              <a:t>) DNase sites</a:t>
            </a:r>
          </a:p>
          <a:p>
            <a:pPr algn="ctr"/>
            <a:r>
              <a:rPr lang="en-US" altLang="zh-CN" sz="3600" dirty="0">
                <a:solidFill>
                  <a:schemeClr val="bg1"/>
                </a:solidFill>
              </a:rPr>
              <a:t>All extensively enriched with Tcf1</a:t>
            </a:r>
            <a:endParaRPr lang="en-US" sz="3600" dirty="0">
              <a:solidFill>
                <a:schemeClr val="bg1"/>
              </a:solidFill>
            </a:endParaRPr>
          </a:p>
        </p:txBody>
      </p:sp>
      <p:sp>
        <p:nvSpPr>
          <p:cNvPr id="2" name="Slide Number Placeholder 1">
            <a:extLst>
              <a:ext uri="{FF2B5EF4-FFF2-40B4-BE49-F238E27FC236}">
                <a16:creationId xmlns:a16="http://schemas.microsoft.com/office/drawing/2014/main" id="{A6769158-69B0-4981-8B37-1209B06DB2D8}"/>
              </a:ext>
            </a:extLst>
          </p:cNvPr>
          <p:cNvSpPr>
            <a:spLocks noGrp="1"/>
          </p:cNvSpPr>
          <p:nvPr>
            <p:ph type="sldNum" sz="quarter" idx="12"/>
          </p:nvPr>
        </p:nvSpPr>
        <p:spPr/>
        <p:txBody>
          <a:bodyPr/>
          <a:lstStyle/>
          <a:p>
            <a:fld id="{DBA6DB61-4362-44D1-BB09-4F1914041657}" type="slidenum">
              <a:rPr lang="en-US" smtClean="0"/>
              <a:t>70</a:t>
            </a:fld>
            <a:endParaRPr lang="en-US"/>
          </a:p>
        </p:txBody>
      </p:sp>
    </p:spTree>
    <p:extLst>
      <p:ext uri="{BB962C8B-B14F-4D97-AF65-F5344CB8AC3E}">
        <p14:creationId xmlns:p14="http://schemas.microsoft.com/office/powerpoint/2010/main" val="374610125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376E8B-69C2-45ED-A6C3-DE6C33227063}"/>
              </a:ext>
            </a:extLst>
          </p:cNvPr>
          <p:cNvPicPr>
            <a:picLocks noGrp="1" noChangeAspect="1"/>
          </p:cNvPicPr>
          <p:nvPr>
            <p:ph idx="1"/>
          </p:nvPr>
        </p:nvPicPr>
        <p:blipFill rotWithShape="1">
          <a:blip r:embed="rId3"/>
          <a:srcRect l="-285" t="-866" b="-1"/>
          <a:stretch/>
        </p:blipFill>
        <p:spPr>
          <a:xfrm>
            <a:off x="986777" y="875931"/>
            <a:ext cx="5377313" cy="4389026"/>
          </a:xfrm>
        </p:spPr>
      </p:pic>
      <p:sp>
        <p:nvSpPr>
          <p:cNvPr id="5" name="Slide Number Placeholder 4">
            <a:extLst>
              <a:ext uri="{FF2B5EF4-FFF2-40B4-BE49-F238E27FC236}">
                <a16:creationId xmlns:a16="http://schemas.microsoft.com/office/drawing/2014/main" id="{7453107E-F5A1-411C-A7F7-3E6C70142F94}"/>
              </a:ext>
            </a:extLst>
          </p:cNvPr>
          <p:cNvSpPr>
            <a:spLocks noGrp="1"/>
          </p:cNvSpPr>
          <p:nvPr>
            <p:ph type="sldNum" sz="quarter" idx="12"/>
          </p:nvPr>
        </p:nvSpPr>
        <p:spPr/>
        <p:txBody>
          <a:bodyPr/>
          <a:lstStyle/>
          <a:p>
            <a:fld id="{DBA6DB61-4362-44D1-BB09-4F1914041657}" type="slidenum">
              <a:rPr lang="en-US" smtClean="0"/>
              <a:t>71</a:t>
            </a:fld>
            <a:endParaRPr lang="en-US"/>
          </a:p>
        </p:txBody>
      </p:sp>
      <p:sp>
        <p:nvSpPr>
          <p:cNvPr id="9" name="TextBox 8">
            <a:extLst>
              <a:ext uri="{FF2B5EF4-FFF2-40B4-BE49-F238E27FC236}">
                <a16:creationId xmlns:a16="http://schemas.microsoft.com/office/drawing/2014/main" id="{DE1D10B2-A193-49FA-9634-B2EC86DFF7F0}"/>
              </a:ext>
            </a:extLst>
          </p:cNvPr>
          <p:cNvSpPr txBox="1"/>
          <p:nvPr/>
        </p:nvSpPr>
        <p:spPr>
          <a:xfrm>
            <a:off x="3316090" y="5402243"/>
            <a:ext cx="6096000" cy="954107"/>
          </a:xfrm>
          <a:prstGeom prst="rect">
            <a:avLst/>
          </a:prstGeom>
          <a:noFill/>
        </p:spPr>
        <p:txBody>
          <a:bodyPr wrap="square">
            <a:spAutoFit/>
          </a:bodyPr>
          <a:lstStyle/>
          <a:p>
            <a:r>
              <a:rPr lang="en-US" sz="2800" i="1" dirty="0">
                <a:solidFill>
                  <a:srgbClr val="00395C"/>
                </a:solidFill>
                <a:effectLst/>
                <a:ea typeface="Times New Roman" panose="02020603050405020304" pitchFamily="18" charset="0"/>
              </a:rPr>
              <a:t>Prdm1</a:t>
            </a:r>
            <a:r>
              <a:rPr lang="en-US" sz="2800" dirty="0">
                <a:solidFill>
                  <a:srgbClr val="00395C"/>
                </a:solidFill>
                <a:effectLst/>
                <a:ea typeface="Times New Roman" panose="02020603050405020304" pitchFamily="18" charset="0"/>
              </a:rPr>
              <a:t> (encoding the Blimp1 TF that promote effector T cell differentiation)</a:t>
            </a:r>
            <a:endParaRPr lang="en-US" sz="2800" dirty="0">
              <a:solidFill>
                <a:srgbClr val="00395C"/>
              </a:solidFill>
            </a:endParaRPr>
          </a:p>
        </p:txBody>
      </p:sp>
      <p:pic>
        <p:nvPicPr>
          <p:cNvPr id="11" name="Picture 10">
            <a:extLst>
              <a:ext uri="{FF2B5EF4-FFF2-40B4-BE49-F238E27FC236}">
                <a16:creationId xmlns:a16="http://schemas.microsoft.com/office/drawing/2014/main" id="{41F07C98-8284-45C0-AA30-9E32DA0E5603}"/>
              </a:ext>
            </a:extLst>
          </p:cNvPr>
          <p:cNvPicPr>
            <a:picLocks noChangeAspect="1"/>
          </p:cNvPicPr>
          <p:nvPr/>
        </p:nvPicPr>
        <p:blipFill rotWithShape="1">
          <a:blip r:embed="rId4"/>
          <a:srcRect l="10020" t="8398"/>
          <a:stretch/>
        </p:blipFill>
        <p:spPr>
          <a:xfrm>
            <a:off x="7035884" y="1796585"/>
            <a:ext cx="2942493" cy="3264830"/>
          </a:xfrm>
          <a:prstGeom prst="rect">
            <a:avLst/>
          </a:prstGeom>
        </p:spPr>
      </p:pic>
      <p:sp>
        <p:nvSpPr>
          <p:cNvPr id="10" name="Title 1">
            <a:extLst>
              <a:ext uri="{FF2B5EF4-FFF2-40B4-BE49-F238E27FC236}">
                <a16:creationId xmlns:a16="http://schemas.microsoft.com/office/drawing/2014/main" id="{B672CCAA-940C-4BF8-BE3C-FE733B12CDA2}"/>
              </a:ext>
            </a:extLst>
          </p:cNvPr>
          <p:cNvSpPr txBox="1">
            <a:spLocks/>
          </p:cNvSpPr>
          <p:nvPr/>
        </p:nvSpPr>
        <p:spPr>
          <a:xfrm>
            <a:off x="0" y="0"/>
            <a:ext cx="12192000" cy="625641"/>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600" b="0" i="0" u="none" strike="noStrike" baseline="0" dirty="0">
                <a:solidFill>
                  <a:srgbClr val="00395C"/>
                </a:solidFill>
                <a:latin typeface="TimesNewRomanPSMT"/>
              </a:rPr>
              <a:t>Validation of </a:t>
            </a:r>
            <a:r>
              <a:rPr lang="en-US" sz="3600" dirty="0">
                <a:solidFill>
                  <a:srgbClr val="00395C"/>
                </a:solidFill>
              </a:rPr>
              <a:t>Silencer/Repressor: Prdm1</a:t>
            </a:r>
          </a:p>
          <a:p>
            <a:pPr algn="ctr"/>
            <a:endParaRPr lang="en-US" sz="3600" dirty="0">
              <a:solidFill>
                <a:srgbClr val="00395C"/>
              </a:solidFill>
            </a:endParaRPr>
          </a:p>
        </p:txBody>
      </p:sp>
    </p:spTree>
    <p:extLst>
      <p:ext uri="{BB962C8B-B14F-4D97-AF65-F5344CB8AC3E}">
        <p14:creationId xmlns:p14="http://schemas.microsoft.com/office/powerpoint/2010/main" val="385445917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0C00A782-DACD-421F-A0CA-14DF42395023}"/>
              </a:ext>
            </a:extLst>
          </p:cNvPr>
          <p:cNvSpPr>
            <a:spLocks noGrp="1"/>
          </p:cNvSpPr>
          <p:nvPr>
            <p:ph type="sldNum" sz="quarter" idx="12"/>
          </p:nvPr>
        </p:nvSpPr>
        <p:spPr/>
        <p:txBody>
          <a:bodyPr/>
          <a:lstStyle/>
          <a:p>
            <a:fld id="{DBA6DB61-4362-44D1-BB09-4F1914041657}" type="slidenum">
              <a:rPr lang="en-US" smtClean="0"/>
              <a:t>72</a:t>
            </a:fld>
            <a:endParaRPr lang="en-US"/>
          </a:p>
        </p:txBody>
      </p:sp>
      <p:sp>
        <p:nvSpPr>
          <p:cNvPr id="9" name="TextBox 8">
            <a:extLst>
              <a:ext uri="{FF2B5EF4-FFF2-40B4-BE49-F238E27FC236}">
                <a16:creationId xmlns:a16="http://schemas.microsoft.com/office/drawing/2014/main" id="{8D3634EB-B874-41E3-ADE9-432FEF7EE7FB}"/>
              </a:ext>
            </a:extLst>
          </p:cNvPr>
          <p:cNvSpPr txBox="1"/>
          <p:nvPr/>
        </p:nvSpPr>
        <p:spPr>
          <a:xfrm>
            <a:off x="1748650" y="5682958"/>
            <a:ext cx="8694700" cy="646331"/>
          </a:xfrm>
          <a:prstGeom prst="rect">
            <a:avLst/>
          </a:prstGeom>
          <a:noFill/>
        </p:spPr>
        <p:txBody>
          <a:bodyPr wrap="square">
            <a:spAutoFit/>
          </a:bodyPr>
          <a:lstStyle/>
          <a:p>
            <a:r>
              <a:rPr lang="en-US" dirty="0"/>
              <a:t>chr11	83350057	83350064	Tcf7(Jaspar)/MA0769.1	6.408513	+</a:t>
            </a:r>
          </a:p>
          <a:p>
            <a:r>
              <a:rPr lang="en-US" dirty="0"/>
              <a:t>chr11	83350180	83350187	Tcf7(Jaspar)/MA0769.1	5.893081	-</a:t>
            </a:r>
          </a:p>
        </p:txBody>
      </p:sp>
      <p:sp>
        <p:nvSpPr>
          <p:cNvPr id="8" name="Title 1">
            <a:extLst>
              <a:ext uri="{FF2B5EF4-FFF2-40B4-BE49-F238E27FC236}">
                <a16:creationId xmlns:a16="http://schemas.microsoft.com/office/drawing/2014/main" id="{F3261581-2662-4DD1-BA94-FBC0419F0BBE}"/>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Indirect Binding Mode near Ccl5</a:t>
            </a:r>
          </a:p>
        </p:txBody>
      </p:sp>
      <p:grpSp>
        <p:nvGrpSpPr>
          <p:cNvPr id="61" name="Group 60">
            <a:extLst>
              <a:ext uri="{FF2B5EF4-FFF2-40B4-BE49-F238E27FC236}">
                <a16:creationId xmlns:a16="http://schemas.microsoft.com/office/drawing/2014/main" id="{DFD789E9-F684-4FDB-A2BF-1870FD8A466F}"/>
              </a:ext>
            </a:extLst>
          </p:cNvPr>
          <p:cNvGrpSpPr/>
          <p:nvPr/>
        </p:nvGrpSpPr>
        <p:grpSpPr>
          <a:xfrm>
            <a:off x="331304" y="896828"/>
            <a:ext cx="5569119" cy="4786130"/>
            <a:chOff x="6095999" y="1151483"/>
            <a:chExt cx="5569119" cy="4786130"/>
          </a:xfrm>
        </p:grpSpPr>
        <p:sp>
          <p:nvSpPr>
            <p:cNvPr id="62" name="Rectangle: Rounded Corners 61">
              <a:extLst>
                <a:ext uri="{FF2B5EF4-FFF2-40B4-BE49-F238E27FC236}">
                  <a16:creationId xmlns:a16="http://schemas.microsoft.com/office/drawing/2014/main" id="{656D1615-1096-4F59-83D1-52D60F4CDAD9}"/>
                </a:ext>
              </a:extLst>
            </p:cNvPr>
            <p:cNvSpPr/>
            <p:nvPr/>
          </p:nvSpPr>
          <p:spPr>
            <a:xfrm>
              <a:off x="6095999" y="1151483"/>
              <a:ext cx="5569119" cy="4716754"/>
            </a:xfrm>
            <a:prstGeom prst="roundRect">
              <a:avLst/>
            </a:prstGeom>
            <a:noFill/>
            <a:ln w="28575">
              <a:solidFill>
                <a:srgbClr val="0039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3" name="Group 62">
              <a:extLst>
                <a:ext uri="{FF2B5EF4-FFF2-40B4-BE49-F238E27FC236}">
                  <a16:creationId xmlns:a16="http://schemas.microsoft.com/office/drawing/2014/main" id="{4F7517A0-7691-4559-BBC1-0B3BE7420D45}"/>
                </a:ext>
              </a:extLst>
            </p:cNvPr>
            <p:cNvGrpSpPr/>
            <p:nvPr/>
          </p:nvGrpSpPr>
          <p:grpSpPr>
            <a:xfrm>
              <a:off x="6142083" y="1290906"/>
              <a:ext cx="5215478" cy="4646707"/>
              <a:chOff x="6142083" y="1290906"/>
              <a:chExt cx="5215478" cy="4646707"/>
            </a:xfrm>
          </p:grpSpPr>
          <p:pic>
            <p:nvPicPr>
              <p:cNvPr id="64" name="Picture 63">
                <a:extLst>
                  <a:ext uri="{FF2B5EF4-FFF2-40B4-BE49-F238E27FC236}">
                    <a16:creationId xmlns:a16="http://schemas.microsoft.com/office/drawing/2014/main" id="{A83CB4BE-504B-4FC5-BA95-213995431876}"/>
                  </a:ext>
                </a:extLst>
              </p:cNvPr>
              <p:cNvPicPr>
                <a:picLocks noChangeAspect="1"/>
              </p:cNvPicPr>
              <p:nvPr/>
            </p:nvPicPr>
            <p:blipFill rotWithShape="1">
              <a:blip r:embed="rId2"/>
              <a:srcRect l="18214" t="24523" r="4818" b="6897"/>
              <a:stretch/>
            </p:blipFill>
            <p:spPr>
              <a:xfrm>
                <a:off x="7330926" y="1290906"/>
                <a:ext cx="3684995" cy="979777"/>
              </a:xfrm>
              <a:prstGeom prst="rect">
                <a:avLst/>
              </a:prstGeom>
            </p:spPr>
          </p:pic>
          <p:grpSp>
            <p:nvGrpSpPr>
              <p:cNvPr id="65" name="Group 64">
                <a:extLst>
                  <a:ext uri="{FF2B5EF4-FFF2-40B4-BE49-F238E27FC236}">
                    <a16:creationId xmlns:a16="http://schemas.microsoft.com/office/drawing/2014/main" id="{B8E00508-3A70-4F06-954A-8E08F8BEEFD8}"/>
                  </a:ext>
                </a:extLst>
              </p:cNvPr>
              <p:cNvGrpSpPr/>
              <p:nvPr/>
            </p:nvGrpSpPr>
            <p:grpSpPr>
              <a:xfrm>
                <a:off x="6142083" y="2282915"/>
                <a:ext cx="5215478" cy="3654698"/>
                <a:chOff x="994578" y="1105017"/>
                <a:chExt cx="5215478" cy="3654698"/>
              </a:xfrm>
            </p:grpSpPr>
            <p:pic>
              <p:nvPicPr>
                <p:cNvPr id="66" name="Picture 65">
                  <a:extLst>
                    <a:ext uri="{FF2B5EF4-FFF2-40B4-BE49-F238E27FC236}">
                      <a16:creationId xmlns:a16="http://schemas.microsoft.com/office/drawing/2014/main" id="{3AB5F34E-E368-4369-AD44-F3BE8481AD99}"/>
                    </a:ext>
                  </a:extLst>
                </p:cNvPr>
                <p:cNvPicPr>
                  <a:picLocks noChangeAspect="1"/>
                </p:cNvPicPr>
                <p:nvPr/>
              </p:nvPicPr>
              <p:blipFill rotWithShape="1">
                <a:blip r:embed="rId3"/>
                <a:srcRect t="21316" r="30925" b="70209"/>
                <a:stretch/>
              </p:blipFill>
              <p:spPr>
                <a:xfrm>
                  <a:off x="2158323" y="1171264"/>
                  <a:ext cx="4035355" cy="381001"/>
                </a:xfrm>
                <a:prstGeom prst="rect">
                  <a:avLst/>
                </a:prstGeom>
              </p:spPr>
            </p:pic>
            <p:pic>
              <p:nvPicPr>
                <p:cNvPr id="67" name="Picture 66">
                  <a:extLst>
                    <a:ext uri="{FF2B5EF4-FFF2-40B4-BE49-F238E27FC236}">
                      <a16:creationId xmlns:a16="http://schemas.microsoft.com/office/drawing/2014/main" id="{500CFC99-3A09-4E61-8A7A-5F8F221FCC5D}"/>
                    </a:ext>
                  </a:extLst>
                </p:cNvPr>
                <p:cNvPicPr>
                  <a:picLocks noChangeAspect="1"/>
                </p:cNvPicPr>
                <p:nvPr/>
              </p:nvPicPr>
              <p:blipFill rotWithShape="1">
                <a:blip r:embed="rId3"/>
                <a:srcRect l="31253" t="-738" r="30823" b="96920"/>
                <a:stretch/>
              </p:blipFill>
              <p:spPr>
                <a:xfrm>
                  <a:off x="2807933" y="4505470"/>
                  <a:ext cx="2215551" cy="171674"/>
                </a:xfrm>
                <a:prstGeom prst="rect">
                  <a:avLst/>
                </a:prstGeom>
              </p:spPr>
            </p:pic>
            <p:pic>
              <p:nvPicPr>
                <p:cNvPr id="68" name="Picture 67">
                  <a:extLst>
                    <a:ext uri="{FF2B5EF4-FFF2-40B4-BE49-F238E27FC236}">
                      <a16:creationId xmlns:a16="http://schemas.microsoft.com/office/drawing/2014/main" id="{DCFF55A9-1085-458F-9C8E-13C7C623B795}"/>
                    </a:ext>
                  </a:extLst>
                </p:cNvPr>
                <p:cNvPicPr>
                  <a:picLocks noChangeAspect="1"/>
                </p:cNvPicPr>
                <p:nvPr/>
              </p:nvPicPr>
              <p:blipFill rotWithShape="1">
                <a:blip r:embed="rId3"/>
                <a:srcRect t="11005" r="30645" b="83063"/>
                <a:stretch/>
              </p:blipFill>
              <p:spPr>
                <a:xfrm>
                  <a:off x="2158323" y="1305658"/>
                  <a:ext cx="4051733" cy="266701"/>
                </a:xfrm>
                <a:prstGeom prst="rect">
                  <a:avLst/>
                </a:prstGeom>
              </p:spPr>
            </p:pic>
            <p:cxnSp>
              <p:nvCxnSpPr>
                <p:cNvPr id="69" name="Straight Arrow Connector 68">
                  <a:extLst>
                    <a:ext uri="{FF2B5EF4-FFF2-40B4-BE49-F238E27FC236}">
                      <a16:creationId xmlns:a16="http://schemas.microsoft.com/office/drawing/2014/main" id="{E038D22E-7F06-49DB-9312-CCFDBF4F8B04}"/>
                    </a:ext>
                  </a:extLst>
                </p:cNvPr>
                <p:cNvCxnSpPr>
                  <a:cxnSpLocks/>
                </p:cNvCxnSpPr>
                <p:nvPr/>
              </p:nvCxnSpPr>
              <p:spPr>
                <a:xfrm flipV="1">
                  <a:off x="1457106" y="35696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08234EFD-C02E-49BE-B014-9632459BAAE6}"/>
                    </a:ext>
                  </a:extLst>
                </p:cNvPr>
                <p:cNvSpPr txBox="1"/>
                <p:nvPr/>
              </p:nvSpPr>
              <p:spPr>
                <a:xfrm rot="16200000">
                  <a:off x="865963" y="3880996"/>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71" name="TextBox 70">
                  <a:extLst>
                    <a:ext uri="{FF2B5EF4-FFF2-40B4-BE49-F238E27FC236}">
                      <a16:creationId xmlns:a16="http://schemas.microsoft.com/office/drawing/2014/main" id="{5781E70D-C673-465F-B520-D81764B72F07}"/>
                    </a:ext>
                  </a:extLst>
                </p:cNvPr>
                <p:cNvSpPr txBox="1"/>
                <p:nvPr/>
              </p:nvSpPr>
              <p:spPr>
                <a:xfrm>
                  <a:off x="1913795" y="18792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endParaRPr lang="en-US" sz="1200" baseline="30000" dirty="0">
                    <a:latin typeface="Arial" panose="020B0604020202020204" pitchFamily="34" charset="0"/>
                    <a:cs typeface="Arial" panose="020B0604020202020204" pitchFamily="34" charset="0"/>
                  </a:endParaRPr>
                </a:p>
              </p:txBody>
            </p:sp>
            <p:cxnSp>
              <p:nvCxnSpPr>
                <p:cNvPr id="72" name="Straight Arrow Connector 71">
                  <a:extLst>
                    <a:ext uri="{FF2B5EF4-FFF2-40B4-BE49-F238E27FC236}">
                      <a16:creationId xmlns:a16="http://schemas.microsoft.com/office/drawing/2014/main" id="{5CAA89FC-5D98-4F5B-9653-905D5666CA3A}"/>
                    </a:ext>
                  </a:extLst>
                </p:cNvPr>
                <p:cNvCxnSpPr>
                  <a:cxnSpLocks/>
                </p:cNvCxnSpPr>
                <p:nvPr/>
              </p:nvCxnSpPr>
              <p:spPr>
                <a:xfrm flipV="1">
                  <a:off x="2142959" y="1922033"/>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E6CED316-3326-4B11-A916-6B8C68D80F1C}"/>
                    </a:ext>
                  </a:extLst>
                </p:cNvPr>
                <p:cNvSpPr txBox="1"/>
                <p:nvPr/>
              </p:nvSpPr>
              <p:spPr>
                <a:xfrm>
                  <a:off x="2839840" y="1215363"/>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Ccl5</a:t>
                  </a:r>
                </a:p>
              </p:txBody>
            </p:sp>
            <p:sp>
              <p:nvSpPr>
                <p:cNvPr id="74" name="TextBox 73">
                  <a:extLst>
                    <a:ext uri="{FF2B5EF4-FFF2-40B4-BE49-F238E27FC236}">
                      <a16:creationId xmlns:a16="http://schemas.microsoft.com/office/drawing/2014/main" id="{A58D5188-75E0-4D42-8648-2E12EB7479C6}"/>
                    </a:ext>
                  </a:extLst>
                </p:cNvPr>
                <p:cNvSpPr txBox="1"/>
                <p:nvPr/>
              </p:nvSpPr>
              <p:spPr>
                <a:xfrm>
                  <a:off x="1913795" y="227402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5" name="TextBox 74">
                  <a:extLst>
                    <a:ext uri="{FF2B5EF4-FFF2-40B4-BE49-F238E27FC236}">
                      <a16:creationId xmlns:a16="http://schemas.microsoft.com/office/drawing/2014/main" id="{A87855A6-5671-4D81-91C9-54FAC66D5326}"/>
                    </a:ext>
                  </a:extLst>
                </p:cNvPr>
                <p:cNvSpPr txBox="1"/>
                <p:nvPr/>
              </p:nvSpPr>
              <p:spPr>
                <a:xfrm>
                  <a:off x="1913795" y="250570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6" name="TextBox 75">
                  <a:extLst>
                    <a:ext uri="{FF2B5EF4-FFF2-40B4-BE49-F238E27FC236}">
                      <a16:creationId xmlns:a16="http://schemas.microsoft.com/office/drawing/2014/main" id="{11AA6330-23F6-4881-B2BD-31DAAC27451C}"/>
                    </a:ext>
                  </a:extLst>
                </p:cNvPr>
                <p:cNvSpPr txBox="1"/>
                <p:nvPr/>
              </p:nvSpPr>
              <p:spPr>
                <a:xfrm>
                  <a:off x="1913795" y="295517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77" name="TextBox 76">
                  <a:extLst>
                    <a:ext uri="{FF2B5EF4-FFF2-40B4-BE49-F238E27FC236}">
                      <a16:creationId xmlns:a16="http://schemas.microsoft.com/office/drawing/2014/main" id="{AA0CD173-59F2-411C-9ABB-BA4EBBB24EEC}"/>
                    </a:ext>
                  </a:extLst>
                </p:cNvPr>
                <p:cNvSpPr txBox="1"/>
                <p:nvPr/>
              </p:nvSpPr>
              <p:spPr>
                <a:xfrm>
                  <a:off x="1913795" y="3412009"/>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8" name="TextBox 77">
                  <a:extLst>
                    <a:ext uri="{FF2B5EF4-FFF2-40B4-BE49-F238E27FC236}">
                      <a16:creationId xmlns:a16="http://schemas.microsoft.com/office/drawing/2014/main" id="{EE3E15E4-DF0E-40BB-8461-7635E442B99C}"/>
                    </a:ext>
                  </a:extLst>
                </p:cNvPr>
                <p:cNvSpPr txBox="1"/>
                <p:nvPr/>
              </p:nvSpPr>
              <p:spPr>
                <a:xfrm>
                  <a:off x="1913795" y="386545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2</a:t>
                  </a:r>
                  <a:endParaRPr lang="en-US" sz="1200" baseline="30000" dirty="0">
                    <a:latin typeface="Arial" panose="020B0604020202020204" pitchFamily="34" charset="0"/>
                    <a:cs typeface="Arial" panose="020B0604020202020204" pitchFamily="34" charset="0"/>
                  </a:endParaRPr>
                </a:p>
              </p:txBody>
            </p:sp>
            <p:sp>
              <p:nvSpPr>
                <p:cNvPr id="79" name="TextBox 78">
                  <a:extLst>
                    <a:ext uri="{FF2B5EF4-FFF2-40B4-BE49-F238E27FC236}">
                      <a16:creationId xmlns:a16="http://schemas.microsoft.com/office/drawing/2014/main" id="{3954AA88-5959-42C7-994D-2C7AD621B6FB}"/>
                    </a:ext>
                  </a:extLst>
                </p:cNvPr>
                <p:cNvSpPr txBox="1"/>
                <p:nvPr/>
              </p:nvSpPr>
              <p:spPr>
                <a:xfrm>
                  <a:off x="1913795" y="4251620"/>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80" name="TextBox 79">
                  <a:extLst>
                    <a:ext uri="{FF2B5EF4-FFF2-40B4-BE49-F238E27FC236}">
                      <a16:creationId xmlns:a16="http://schemas.microsoft.com/office/drawing/2014/main" id="{67C34235-1461-4F97-98DC-7737C408553C}"/>
                    </a:ext>
                  </a:extLst>
                </p:cNvPr>
                <p:cNvSpPr txBox="1"/>
                <p:nvPr/>
              </p:nvSpPr>
              <p:spPr>
                <a:xfrm>
                  <a:off x="1623332" y="2735417"/>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81" name="Straight Arrow Connector 80">
                  <a:extLst>
                    <a:ext uri="{FF2B5EF4-FFF2-40B4-BE49-F238E27FC236}">
                      <a16:creationId xmlns:a16="http://schemas.microsoft.com/office/drawing/2014/main" id="{4B2789A3-ECBB-4B90-B87A-095D37E62D53}"/>
                    </a:ext>
                  </a:extLst>
                </p:cNvPr>
                <p:cNvCxnSpPr>
                  <a:cxnSpLocks/>
                </p:cNvCxnSpPr>
                <p:nvPr/>
              </p:nvCxnSpPr>
              <p:spPr>
                <a:xfrm flipV="1">
                  <a:off x="1457106" y="2657872"/>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C0D0C256-1BBB-4A1C-9D8C-748BE6EF87DD}"/>
                    </a:ext>
                  </a:extLst>
                </p:cNvPr>
                <p:cNvSpPr txBox="1"/>
                <p:nvPr/>
              </p:nvSpPr>
              <p:spPr>
                <a:xfrm rot="16200000">
                  <a:off x="797835" y="2963419"/>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83" name="TextBox 82">
                  <a:extLst>
                    <a:ext uri="{FF2B5EF4-FFF2-40B4-BE49-F238E27FC236}">
                      <a16:creationId xmlns:a16="http://schemas.microsoft.com/office/drawing/2014/main" id="{2A1B06D7-6147-4723-840A-6D94B5B5CECE}"/>
                    </a:ext>
                  </a:extLst>
                </p:cNvPr>
                <p:cNvSpPr txBox="1"/>
                <p:nvPr/>
              </p:nvSpPr>
              <p:spPr>
                <a:xfrm>
                  <a:off x="1623332" y="2056372"/>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84" name="TextBox 83">
                  <a:extLst>
                    <a:ext uri="{FF2B5EF4-FFF2-40B4-BE49-F238E27FC236}">
                      <a16:creationId xmlns:a16="http://schemas.microsoft.com/office/drawing/2014/main" id="{71AA3A2F-45B2-45C5-9345-A324C6116BCE}"/>
                    </a:ext>
                  </a:extLst>
                </p:cNvPr>
                <p:cNvSpPr txBox="1"/>
                <p:nvPr/>
              </p:nvSpPr>
              <p:spPr>
                <a:xfrm>
                  <a:off x="1433856" y="2390755"/>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85" name="Straight Arrow Connector 84">
                  <a:extLst>
                    <a:ext uri="{FF2B5EF4-FFF2-40B4-BE49-F238E27FC236}">
                      <a16:creationId xmlns:a16="http://schemas.microsoft.com/office/drawing/2014/main" id="{6A0CD4FA-7A4D-486C-A9C7-28C9D11658FB}"/>
                    </a:ext>
                  </a:extLst>
                </p:cNvPr>
                <p:cNvCxnSpPr>
                  <a:cxnSpLocks/>
                </p:cNvCxnSpPr>
                <p:nvPr/>
              </p:nvCxnSpPr>
              <p:spPr>
                <a:xfrm flipV="1">
                  <a:off x="1457106" y="1982000"/>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86" name="TextBox 85">
                  <a:extLst>
                    <a:ext uri="{FF2B5EF4-FFF2-40B4-BE49-F238E27FC236}">
                      <a16:creationId xmlns:a16="http://schemas.microsoft.com/office/drawing/2014/main" id="{21D9215E-E033-4142-8E11-71DF060F3866}"/>
                    </a:ext>
                  </a:extLst>
                </p:cNvPr>
                <p:cNvSpPr txBox="1"/>
                <p:nvPr/>
              </p:nvSpPr>
              <p:spPr>
                <a:xfrm rot="16200000">
                  <a:off x="813278" y="2062875"/>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cxnSp>
              <p:nvCxnSpPr>
                <p:cNvPr id="87" name="Straight Arrow Connector 86">
                  <a:extLst>
                    <a:ext uri="{FF2B5EF4-FFF2-40B4-BE49-F238E27FC236}">
                      <a16:creationId xmlns:a16="http://schemas.microsoft.com/office/drawing/2014/main" id="{F38EA63D-E939-4AFE-B1B4-62C104D80873}"/>
                    </a:ext>
                  </a:extLst>
                </p:cNvPr>
                <p:cNvCxnSpPr>
                  <a:cxnSpLocks/>
                </p:cNvCxnSpPr>
                <p:nvPr/>
              </p:nvCxnSpPr>
              <p:spPr>
                <a:xfrm>
                  <a:off x="2613660" y="124767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88" name="TextBox 87">
                  <a:extLst>
                    <a:ext uri="{FF2B5EF4-FFF2-40B4-BE49-F238E27FC236}">
                      <a16:creationId xmlns:a16="http://schemas.microsoft.com/office/drawing/2014/main" id="{1E6B62E9-BA56-4AC9-9869-7B5DDBC98BD9}"/>
                    </a:ext>
                  </a:extLst>
                </p:cNvPr>
                <p:cNvSpPr txBox="1"/>
                <p:nvPr/>
              </p:nvSpPr>
              <p:spPr>
                <a:xfrm>
                  <a:off x="3855133" y="134885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Ccl9</a:t>
                  </a:r>
                </a:p>
              </p:txBody>
            </p:sp>
            <p:cxnSp>
              <p:nvCxnSpPr>
                <p:cNvPr id="89" name="Straight Arrow Connector 88">
                  <a:extLst>
                    <a:ext uri="{FF2B5EF4-FFF2-40B4-BE49-F238E27FC236}">
                      <a16:creationId xmlns:a16="http://schemas.microsoft.com/office/drawing/2014/main" id="{87723C2E-9EB8-499C-A786-78DA0C89E948}"/>
                    </a:ext>
                  </a:extLst>
                </p:cNvPr>
                <p:cNvCxnSpPr>
                  <a:cxnSpLocks/>
                </p:cNvCxnSpPr>
                <p:nvPr/>
              </p:nvCxnSpPr>
              <p:spPr>
                <a:xfrm>
                  <a:off x="3634740" y="13467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pic>
              <p:nvPicPr>
                <p:cNvPr id="90" name="Picture 89">
                  <a:extLst>
                    <a:ext uri="{FF2B5EF4-FFF2-40B4-BE49-F238E27FC236}">
                      <a16:creationId xmlns:a16="http://schemas.microsoft.com/office/drawing/2014/main" id="{7DA36493-A292-4941-A214-9E474B2377F2}"/>
                    </a:ext>
                  </a:extLst>
                </p:cNvPr>
                <p:cNvPicPr>
                  <a:picLocks noChangeAspect="1"/>
                </p:cNvPicPr>
                <p:nvPr/>
              </p:nvPicPr>
              <p:blipFill rotWithShape="1">
                <a:blip r:embed="rId3"/>
                <a:srcRect t="40128" r="30645"/>
                <a:stretch/>
              </p:blipFill>
              <p:spPr>
                <a:xfrm>
                  <a:off x="2141945" y="1821200"/>
                  <a:ext cx="4051733" cy="2691755"/>
                </a:xfrm>
                <a:prstGeom prst="rect">
                  <a:avLst/>
                </a:prstGeom>
              </p:spPr>
            </p:pic>
            <p:sp>
              <p:nvSpPr>
                <p:cNvPr id="91" name="TextBox 90">
                  <a:extLst>
                    <a:ext uri="{FF2B5EF4-FFF2-40B4-BE49-F238E27FC236}">
                      <a16:creationId xmlns:a16="http://schemas.microsoft.com/office/drawing/2014/main" id="{7497D888-12F3-45D2-8768-F8FA8CEA67CF}"/>
                    </a:ext>
                  </a:extLst>
                </p:cNvPr>
                <p:cNvSpPr txBox="1"/>
                <p:nvPr/>
              </p:nvSpPr>
              <p:spPr>
                <a:xfrm>
                  <a:off x="5702838" y="1336995"/>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Ccl4</a:t>
                  </a:r>
                </a:p>
              </p:txBody>
            </p:sp>
            <p:cxnSp>
              <p:nvCxnSpPr>
                <p:cNvPr id="92" name="Straight Arrow Connector 91">
                  <a:extLst>
                    <a:ext uri="{FF2B5EF4-FFF2-40B4-BE49-F238E27FC236}">
                      <a16:creationId xmlns:a16="http://schemas.microsoft.com/office/drawing/2014/main" id="{941AB8C4-3D3C-4FFC-BB45-B6CC54D272D6}"/>
                    </a:ext>
                  </a:extLst>
                </p:cNvPr>
                <p:cNvCxnSpPr>
                  <a:cxnSpLocks/>
                </p:cNvCxnSpPr>
                <p:nvPr/>
              </p:nvCxnSpPr>
              <p:spPr>
                <a:xfrm flipH="1">
                  <a:off x="5730240" y="135435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53F3124E-358D-4C9A-84A0-ABEF24D7D6EA}"/>
                    </a:ext>
                  </a:extLst>
                </p:cNvPr>
                <p:cNvCxnSpPr>
                  <a:cxnSpLocks/>
                </p:cNvCxnSpPr>
                <p:nvPr/>
              </p:nvCxnSpPr>
              <p:spPr>
                <a:xfrm>
                  <a:off x="3962400" y="111813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4" name="TextBox 93">
                  <a:extLst>
                    <a:ext uri="{FF2B5EF4-FFF2-40B4-BE49-F238E27FC236}">
                      <a16:creationId xmlns:a16="http://schemas.microsoft.com/office/drawing/2014/main" id="{C78B4754-6B50-424D-89F2-3AE2D1349C3A}"/>
                    </a:ext>
                  </a:extLst>
                </p:cNvPr>
                <p:cNvSpPr txBox="1"/>
                <p:nvPr/>
              </p:nvSpPr>
              <p:spPr>
                <a:xfrm>
                  <a:off x="4171507" y="1105017"/>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Ccl6</a:t>
                  </a:r>
                </a:p>
              </p:txBody>
            </p:sp>
            <p:cxnSp>
              <p:nvCxnSpPr>
                <p:cNvPr id="95" name="Straight Arrow Connector 94">
                  <a:extLst>
                    <a:ext uri="{FF2B5EF4-FFF2-40B4-BE49-F238E27FC236}">
                      <a16:creationId xmlns:a16="http://schemas.microsoft.com/office/drawing/2014/main" id="{8C606CC3-A491-4869-84E1-8EBFD33755C9}"/>
                    </a:ext>
                  </a:extLst>
                </p:cNvPr>
                <p:cNvCxnSpPr>
                  <a:cxnSpLocks/>
                </p:cNvCxnSpPr>
                <p:nvPr/>
              </p:nvCxnSpPr>
              <p:spPr>
                <a:xfrm>
                  <a:off x="5158740" y="1255296"/>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96" name="TextBox 95">
                  <a:extLst>
                    <a:ext uri="{FF2B5EF4-FFF2-40B4-BE49-F238E27FC236}">
                      <a16:creationId xmlns:a16="http://schemas.microsoft.com/office/drawing/2014/main" id="{975A743B-7D3C-47C1-B57F-7C8F331AE503}"/>
                    </a:ext>
                  </a:extLst>
                </p:cNvPr>
                <p:cNvSpPr txBox="1"/>
                <p:nvPr/>
              </p:nvSpPr>
              <p:spPr>
                <a:xfrm>
                  <a:off x="5034688" y="1377216"/>
                  <a:ext cx="490840" cy="276999"/>
                </a:xfrm>
                <a:prstGeom prst="rect">
                  <a:avLst/>
                </a:prstGeom>
                <a:noFill/>
              </p:spPr>
              <p:txBody>
                <a:bodyPr wrap="none" rtlCol="0">
                  <a:spAutoFit/>
                </a:bodyPr>
                <a:lstStyle/>
                <a:p>
                  <a:pPr algn="ctr"/>
                  <a:r>
                    <a:rPr lang="en-US" sz="1200" i="1" dirty="0">
                      <a:solidFill>
                        <a:srgbClr val="FF0000"/>
                      </a:solidFill>
                      <a:latin typeface="Arial" panose="020B0604020202020204" pitchFamily="34" charset="0"/>
                      <a:cs typeface="Arial" panose="020B0604020202020204" pitchFamily="34" charset="0"/>
                    </a:rPr>
                    <a:t>Ccl3</a:t>
                  </a:r>
                </a:p>
              </p:txBody>
            </p:sp>
            <p:sp>
              <p:nvSpPr>
                <p:cNvPr id="97" name="TextBox 96">
                  <a:extLst>
                    <a:ext uri="{FF2B5EF4-FFF2-40B4-BE49-F238E27FC236}">
                      <a16:creationId xmlns:a16="http://schemas.microsoft.com/office/drawing/2014/main" id="{2FEA1F3E-7910-4C60-8A42-28A890306CEB}"/>
                    </a:ext>
                  </a:extLst>
                </p:cNvPr>
                <p:cNvSpPr txBox="1"/>
                <p:nvPr/>
              </p:nvSpPr>
              <p:spPr>
                <a:xfrm>
                  <a:off x="1623332" y="359194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98" name="TextBox 97">
                  <a:extLst>
                    <a:ext uri="{FF2B5EF4-FFF2-40B4-BE49-F238E27FC236}">
                      <a16:creationId xmlns:a16="http://schemas.microsoft.com/office/drawing/2014/main" id="{DF836001-3DC9-44D9-AC5C-BCF23B51233E}"/>
                    </a:ext>
                  </a:extLst>
                </p:cNvPr>
                <p:cNvSpPr txBox="1"/>
                <p:nvPr/>
              </p:nvSpPr>
              <p:spPr>
                <a:xfrm>
                  <a:off x="1675541" y="4390119"/>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99" name="TextBox 98">
                  <a:extLst>
                    <a:ext uri="{FF2B5EF4-FFF2-40B4-BE49-F238E27FC236}">
                      <a16:creationId xmlns:a16="http://schemas.microsoft.com/office/drawing/2014/main" id="{8B5843E7-D215-4FD9-8A64-A6F17FF7566F}"/>
                    </a:ext>
                  </a:extLst>
                </p:cNvPr>
                <p:cNvSpPr txBox="1"/>
                <p:nvPr/>
              </p:nvSpPr>
              <p:spPr>
                <a:xfrm>
                  <a:off x="2256808" y="4482716"/>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sp>
              <p:nvSpPr>
                <p:cNvPr id="100" name="Rectangle 99">
                  <a:extLst>
                    <a:ext uri="{FF2B5EF4-FFF2-40B4-BE49-F238E27FC236}">
                      <a16:creationId xmlns:a16="http://schemas.microsoft.com/office/drawing/2014/main" id="{762EF1BF-87F1-4E52-AA51-6A5EA5F4FAAF}"/>
                    </a:ext>
                  </a:extLst>
                </p:cNvPr>
                <p:cNvSpPr/>
                <p:nvPr/>
              </p:nvSpPr>
              <p:spPr>
                <a:xfrm>
                  <a:off x="5652486"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1" name="Rectangle 100">
                  <a:extLst>
                    <a:ext uri="{FF2B5EF4-FFF2-40B4-BE49-F238E27FC236}">
                      <a16:creationId xmlns:a16="http://schemas.microsoft.com/office/drawing/2014/main" id="{ED081EBD-B21B-49E4-A569-93507C3545A7}"/>
                    </a:ext>
                  </a:extLst>
                </p:cNvPr>
                <p:cNvSpPr/>
                <p:nvPr/>
              </p:nvSpPr>
              <p:spPr>
                <a:xfrm>
                  <a:off x="2920860"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2" name="Rectangle 101">
                  <a:extLst>
                    <a:ext uri="{FF2B5EF4-FFF2-40B4-BE49-F238E27FC236}">
                      <a16:creationId xmlns:a16="http://schemas.microsoft.com/office/drawing/2014/main" id="{D3960877-D38F-4FBA-8315-46E0B3DD8F74}"/>
                    </a:ext>
                  </a:extLst>
                </p:cNvPr>
                <p:cNvSpPr/>
                <p:nvPr/>
              </p:nvSpPr>
              <p:spPr>
                <a:xfrm>
                  <a:off x="3244952" y="1741227"/>
                  <a:ext cx="91440"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3" name="Rectangle 102">
                  <a:extLst>
                    <a:ext uri="{FF2B5EF4-FFF2-40B4-BE49-F238E27FC236}">
                      <a16:creationId xmlns:a16="http://schemas.microsoft.com/office/drawing/2014/main" id="{0F3F243A-3C8D-45A2-94B4-0104B29333D5}"/>
                    </a:ext>
                  </a:extLst>
                </p:cNvPr>
                <p:cNvSpPr/>
                <p:nvPr/>
              </p:nvSpPr>
              <p:spPr>
                <a:xfrm>
                  <a:off x="3435934" y="1741227"/>
                  <a:ext cx="109728" cy="2834640"/>
                </a:xfrm>
                <a:prstGeom prst="rect">
                  <a:avLst/>
                </a:prstGeom>
                <a:solidFill>
                  <a:srgbClr val="FFC000">
                    <a:alpha val="20000"/>
                  </a:srgb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104" name="TextBox 103">
                  <a:extLst>
                    <a:ext uri="{FF2B5EF4-FFF2-40B4-BE49-F238E27FC236}">
                      <a16:creationId xmlns:a16="http://schemas.microsoft.com/office/drawing/2014/main" id="{1FBB9379-25F9-42DD-BD35-13B6D46C9035}"/>
                    </a:ext>
                  </a:extLst>
                </p:cNvPr>
                <p:cNvSpPr txBox="1"/>
                <p:nvPr/>
              </p:nvSpPr>
              <p:spPr>
                <a:xfrm>
                  <a:off x="1556004" y="3155460"/>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105" name="TextBox 104">
                  <a:extLst>
                    <a:ext uri="{FF2B5EF4-FFF2-40B4-BE49-F238E27FC236}">
                      <a16:creationId xmlns:a16="http://schemas.microsoft.com/office/drawing/2014/main" id="{FC466D68-DAA4-45CD-AA97-B24966348AE0}"/>
                    </a:ext>
                  </a:extLst>
                </p:cNvPr>
                <p:cNvSpPr txBox="1"/>
                <p:nvPr/>
              </p:nvSpPr>
              <p:spPr>
                <a:xfrm>
                  <a:off x="1556004" y="401198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sp>
              <p:nvSpPr>
                <p:cNvPr id="106" name="TextBox 105">
                  <a:extLst>
                    <a:ext uri="{FF2B5EF4-FFF2-40B4-BE49-F238E27FC236}">
                      <a16:creationId xmlns:a16="http://schemas.microsoft.com/office/drawing/2014/main" id="{8BC7959E-B009-4F1F-B83D-2B793DDF4628}"/>
                    </a:ext>
                  </a:extLst>
                </p:cNvPr>
                <p:cNvSpPr txBox="1"/>
                <p:nvPr/>
              </p:nvSpPr>
              <p:spPr>
                <a:xfrm>
                  <a:off x="1253563" y="1535981"/>
                  <a:ext cx="4758902" cy="369332"/>
                </a:xfrm>
                <a:prstGeom prst="rect">
                  <a:avLst/>
                </a:prstGeom>
                <a:noFill/>
              </p:spPr>
              <p:txBody>
                <a:bodyPr wrap="square">
                  <a:spAutoFit/>
                </a:bodyPr>
                <a:lstStyle/>
                <a:p>
                  <a:r>
                    <a:rPr lang="en-US" b="1" dirty="0">
                      <a:solidFill>
                        <a:srgbClr val="2C2CFF"/>
                      </a:solidFill>
                    </a:rPr>
                    <a:t># Motif                00   0     0                           0       0</a:t>
                  </a:r>
                </a:p>
              </p:txBody>
            </p:sp>
          </p:grpSp>
        </p:grpSp>
      </p:grpSp>
      <p:pic>
        <p:nvPicPr>
          <p:cNvPr id="107" name="Picture 106">
            <a:extLst>
              <a:ext uri="{FF2B5EF4-FFF2-40B4-BE49-F238E27FC236}">
                <a16:creationId xmlns:a16="http://schemas.microsoft.com/office/drawing/2014/main" id="{0133A838-FFAE-4E20-8802-89A67A670D7F}"/>
              </a:ext>
            </a:extLst>
          </p:cNvPr>
          <p:cNvPicPr>
            <a:picLocks noChangeAspect="1"/>
          </p:cNvPicPr>
          <p:nvPr/>
        </p:nvPicPr>
        <p:blipFill rotWithShape="1">
          <a:blip r:embed="rId4">
            <a:clrChange>
              <a:clrFrom>
                <a:srgbClr val="FFFFFF"/>
              </a:clrFrom>
              <a:clrTo>
                <a:srgbClr val="FFFFFF">
                  <a:alpha val="0"/>
                </a:srgbClr>
              </a:clrTo>
            </a:clrChange>
          </a:blip>
          <a:srcRect l="1025" t="1537" r="2651" b="5240"/>
          <a:stretch/>
        </p:blipFill>
        <p:spPr>
          <a:xfrm>
            <a:off x="6786317" y="1580669"/>
            <a:ext cx="4155946" cy="3466658"/>
          </a:xfrm>
          <a:prstGeom prst="rect">
            <a:avLst/>
          </a:prstGeom>
        </p:spPr>
      </p:pic>
    </p:spTree>
    <p:extLst>
      <p:ext uri="{BB962C8B-B14F-4D97-AF65-F5344CB8AC3E}">
        <p14:creationId xmlns:p14="http://schemas.microsoft.com/office/powerpoint/2010/main" val="106332987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B5A0E05-50D3-453C-89C0-702FB187F99F}"/>
              </a:ext>
            </a:extLst>
          </p:cNvPr>
          <p:cNvSpPr>
            <a:spLocks noGrp="1"/>
          </p:cNvSpPr>
          <p:nvPr>
            <p:ph type="sldNum" sz="quarter" idx="12"/>
          </p:nvPr>
        </p:nvSpPr>
        <p:spPr/>
        <p:txBody>
          <a:bodyPr/>
          <a:lstStyle/>
          <a:p>
            <a:fld id="{DBA6DB61-4362-44D1-BB09-4F1914041657}" type="slidenum">
              <a:rPr lang="en-US" smtClean="0"/>
              <a:t>73</a:t>
            </a:fld>
            <a:endParaRPr lang="en-US"/>
          </a:p>
        </p:txBody>
      </p:sp>
      <p:sp>
        <p:nvSpPr>
          <p:cNvPr id="9" name="TextBox 8">
            <a:extLst>
              <a:ext uri="{FF2B5EF4-FFF2-40B4-BE49-F238E27FC236}">
                <a16:creationId xmlns:a16="http://schemas.microsoft.com/office/drawing/2014/main" id="{CB929CEE-D9B4-442C-85B8-03D22B1D30F6}"/>
              </a:ext>
            </a:extLst>
          </p:cNvPr>
          <p:cNvSpPr txBox="1"/>
          <p:nvPr/>
        </p:nvSpPr>
        <p:spPr>
          <a:xfrm>
            <a:off x="5573654" y="1616140"/>
            <a:ext cx="6870639" cy="3876864"/>
          </a:xfrm>
          <a:prstGeom prst="rect">
            <a:avLst/>
          </a:prstGeom>
          <a:noFill/>
        </p:spPr>
        <p:txBody>
          <a:bodyPr wrap="square">
            <a:spAutoFit/>
          </a:bodyPr>
          <a:lstStyle/>
          <a:p>
            <a:r>
              <a:rPr lang="en-US" sz="1600" dirty="0">
                <a:highlight>
                  <a:srgbClr val="FF0000"/>
                </a:highlight>
              </a:rPr>
              <a:t>chr10	20974883	20974890	Tcf7(Jaspar)/MA0769.1	9.486483	+</a:t>
            </a:r>
          </a:p>
          <a:p>
            <a:r>
              <a:rPr lang="en-US" sz="1600" dirty="0">
                <a:highlight>
                  <a:srgbClr val="FF0000"/>
                </a:highlight>
              </a:rPr>
              <a:t>chr10	20968580	20968587	Tcf7(Jaspar)/MA0769.1	9.486483	+</a:t>
            </a:r>
          </a:p>
          <a:p>
            <a:r>
              <a:rPr lang="en-US" sz="1600" dirty="0"/>
              <a:t>chr10	20968701	20968708	Tcf7(Jaspar)/MA0769.1	5.605386	+</a:t>
            </a:r>
          </a:p>
          <a:p>
            <a:r>
              <a:rPr lang="en-US" sz="1600" dirty="0"/>
              <a:t>chr10	20968675	20968682	Tcf7(Jaspar)/MA0769.1	5.893081	-</a:t>
            </a:r>
          </a:p>
          <a:p>
            <a:r>
              <a:rPr lang="en-US" sz="1600" dirty="0"/>
              <a:t>chr10	20968407	20968414	Tcf7(Jaspar)/MA0769.1	5.893081	-</a:t>
            </a:r>
          </a:p>
          <a:p>
            <a:r>
              <a:rPr lang="en-US" sz="1600" dirty="0"/>
              <a:t>chr10	20955171	20955178	Tcf7(Jaspar)/MA0769.1	6.408513	+</a:t>
            </a:r>
          </a:p>
          <a:p>
            <a:r>
              <a:rPr lang="en-US" sz="1600" dirty="0">
                <a:highlight>
                  <a:srgbClr val="FF0000"/>
                </a:highlight>
              </a:rPr>
              <a:t>chr10	20955363	20955370	Tcf7(Jaspar)/MA0769.1	9.486483	+</a:t>
            </a:r>
          </a:p>
          <a:p>
            <a:r>
              <a:rPr lang="en-US" sz="1600" dirty="0">
                <a:highlight>
                  <a:srgbClr val="FF0000"/>
                </a:highlight>
              </a:rPr>
              <a:t>chr10	20955428	20955435	Tcf7(Jaspar)/MA0769.1	9.486483	+</a:t>
            </a:r>
          </a:p>
          <a:p>
            <a:r>
              <a:rPr lang="en-US" sz="1600" dirty="0">
                <a:highlight>
                  <a:srgbClr val="FF0000"/>
                </a:highlight>
              </a:rPr>
              <a:t>c</a:t>
            </a:r>
            <a:r>
              <a:rPr lang="en-US" sz="1600" dirty="0"/>
              <a:t>hr10	20955568	20955575	Tcf7(Jaspar)/MA0769.1	5.603780	+</a:t>
            </a:r>
          </a:p>
          <a:p>
            <a:r>
              <a:rPr lang="en-US" sz="1600" dirty="0"/>
              <a:t>chr10	20955653	20955660	Tcf7(Jaspar)/MA0769.1	6.211686	+</a:t>
            </a:r>
          </a:p>
          <a:p>
            <a:r>
              <a:rPr lang="en-US" sz="1600" dirty="0"/>
              <a:t>chr10	20943487	20943494	Tcf7(Jaspar)/MA0769.1	6.211686	+</a:t>
            </a:r>
          </a:p>
          <a:p>
            <a:r>
              <a:rPr lang="en-US" sz="1600" dirty="0"/>
              <a:t>chr10	20943702	20943709	Tcf7(Jaspar)/MA0769.1	5.603780	+</a:t>
            </a:r>
          </a:p>
          <a:p>
            <a:r>
              <a:rPr lang="en-US" sz="1600" dirty="0"/>
              <a:t>chr10	20944025	20944032	Tcf7(Jaspar)/MA0769.1	6.408513	+</a:t>
            </a:r>
          </a:p>
          <a:p>
            <a:r>
              <a:rPr lang="en-US" sz="1600" dirty="0"/>
              <a:t>chr10	20944134	20944141	Tcf7(Jaspar)/MA0769.1	6.408513	+</a:t>
            </a:r>
          </a:p>
          <a:p>
            <a:r>
              <a:rPr lang="en-US" sz="1600" dirty="0"/>
              <a:t>chr10	20943929	20943936	Tcf7(Jaspar)/MA0769.1	6.211686	-</a:t>
            </a:r>
          </a:p>
        </p:txBody>
      </p:sp>
      <p:pic>
        <p:nvPicPr>
          <p:cNvPr id="10" name="Content Placeholder 4">
            <a:extLst>
              <a:ext uri="{FF2B5EF4-FFF2-40B4-BE49-F238E27FC236}">
                <a16:creationId xmlns:a16="http://schemas.microsoft.com/office/drawing/2014/main" id="{5E3BBD06-B39F-47A1-997E-729F9E47E610}"/>
              </a:ext>
            </a:extLst>
          </p:cNvPr>
          <p:cNvPicPr>
            <a:picLocks noChangeAspect="1"/>
          </p:cNvPicPr>
          <p:nvPr/>
        </p:nvPicPr>
        <p:blipFill>
          <a:blip r:embed="rId2"/>
          <a:stretch>
            <a:fillRect/>
          </a:stretch>
        </p:blipFill>
        <p:spPr>
          <a:xfrm>
            <a:off x="4820419" y="797668"/>
            <a:ext cx="5823437" cy="5823437"/>
          </a:xfrm>
          <a:prstGeom prst="rect">
            <a:avLst/>
          </a:prstGeom>
        </p:spPr>
      </p:pic>
      <p:sp>
        <p:nvSpPr>
          <p:cNvPr id="8" name="Title 1">
            <a:extLst>
              <a:ext uri="{FF2B5EF4-FFF2-40B4-BE49-F238E27FC236}">
                <a16:creationId xmlns:a16="http://schemas.microsoft.com/office/drawing/2014/main" id="{DB4EACFF-F785-4D4D-A867-CDCF542DBC44}"/>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Direct Binding Mode near </a:t>
            </a:r>
            <a:r>
              <a:rPr lang="en-US" dirty="0" err="1">
                <a:solidFill>
                  <a:srgbClr val="00395C"/>
                </a:solidFill>
              </a:rPr>
              <a:t>Myb</a:t>
            </a:r>
            <a:endParaRPr lang="en-US" dirty="0">
              <a:solidFill>
                <a:srgbClr val="00395C"/>
              </a:solidFill>
            </a:endParaRPr>
          </a:p>
        </p:txBody>
      </p:sp>
      <p:grpSp>
        <p:nvGrpSpPr>
          <p:cNvPr id="11" name="Group 10">
            <a:extLst>
              <a:ext uri="{FF2B5EF4-FFF2-40B4-BE49-F238E27FC236}">
                <a16:creationId xmlns:a16="http://schemas.microsoft.com/office/drawing/2014/main" id="{D3493596-9549-4E2A-B4DB-BAD3542DE34A}"/>
              </a:ext>
            </a:extLst>
          </p:cNvPr>
          <p:cNvGrpSpPr/>
          <p:nvPr/>
        </p:nvGrpSpPr>
        <p:grpSpPr>
          <a:xfrm>
            <a:off x="358186" y="1212942"/>
            <a:ext cx="4829378" cy="4556107"/>
            <a:chOff x="976637" y="517313"/>
            <a:chExt cx="4829378" cy="4556107"/>
          </a:xfrm>
        </p:grpSpPr>
        <p:pic>
          <p:nvPicPr>
            <p:cNvPr id="12" name="Picture 11">
              <a:extLst>
                <a:ext uri="{FF2B5EF4-FFF2-40B4-BE49-F238E27FC236}">
                  <a16:creationId xmlns:a16="http://schemas.microsoft.com/office/drawing/2014/main" id="{AFFA10D5-18A1-480F-9B6C-55CCDF193DF4}"/>
                </a:ext>
              </a:extLst>
            </p:cNvPr>
            <p:cNvPicPr>
              <a:picLocks noChangeAspect="1"/>
            </p:cNvPicPr>
            <p:nvPr/>
          </p:nvPicPr>
          <p:blipFill rotWithShape="1">
            <a:blip r:embed="rId3"/>
            <a:srcRect l="37620" t="22953" b="73579"/>
            <a:stretch/>
          </p:blipFill>
          <p:spPr>
            <a:xfrm>
              <a:off x="2151570" y="612839"/>
              <a:ext cx="3644230" cy="143163"/>
            </a:xfrm>
            <a:prstGeom prst="rect">
              <a:avLst/>
            </a:prstGeom>
          </p:spPr>
        </p:pic>
        <p:cxnSp>
          <p:nvCxnSpPr>
            <p:cNvPr id="14" name="Straight Arrow Connector 13">
              <a:extLst>
                <a:ext uri="{FF2B5EF4-FFF2-40B4-BE49-F238E27FC236}">
                  <a16:creationId xmlns:a16="http://schemas.microsoft.com/office/drawing/2014/main" id="{B4DF5425-978B-4CAB-B775-19B109BF0297}"/>
                </a:ext>
              </a:extLst>
            </p:cNvPr>
            <p:cNvCxnSpPr>
              <a:cxnSpLocks/>
            </p:cNvCxnSpPr>
            <p:nvPr/>
          </p:nvCxnSpPr>
          <p:spPr>
            <a:xfrm flipV="1">
              <a:off x="1457106" y="3877581"/>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869D611-63FE-4BF9-902A-351203516B80}"/>
                </a:ext>
              </a:extLst>
            </p:cNvPr>
            <p:cNvSpPr txBox="1"/>
            <p:nvPr/>
          </p:nvSpPr>
          <p:spPr>
            <a:xfrm rot="16200000">
              <a:off x="865963" y="4188914"/>
              <a:ext cx="8146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H3K27ac</a:t>
              </a:r>
              <a:endParaRPr lang="en-US" sz="1200" baseline="30000" dirty="0">
                <a:latin typeface="Arial" panose="020B0604020202020204" pitchFamily="34" charset="0"/>
                <a:cs typeface="Arial" panose="020B0604020202020204" pitchFamily="34" charset="0"/>
              </a:endParaRPr>
            </a:p>
          </p:txBody>
        </p:sp>
        <p:sp>
          <p:nvSpPr>
            <p:cNvPr id="16" name="TextBox 15">
              <a:extLst>
                <a:ext uri="{FF2B5EF4-FFF2-40B4-BE49-F238E27FC236}">
                  <a16:creationId xmlns:a16="http://schemas.microsoft.com/office/drawing/2014/main" id="{2BFB853C-6E5D-4BFB-A201-B7EAE9D4C473}"/>
                </a:ext>
              </a:extLst>
            </p:cNvPr>
            <p:cNvSpPr txBox="1"/>
            <p:nvPr/>
          </p:nvSpPr>
          <p:spPr>
            <a:xfrm>
              <a:off x="1913795" y="215539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5</a:t>
              </a:r>
            </a:p>
          </p:txBody>
        </p:sp>
        <p:cxnSp>
          <p:nvCxnSpPr>
            <p:cNvPr id="17" name="Straight Arrow Connector 16">
              <a:extLst>
                <a:ext uri="{FF2B5EF4-FFF2-40B4-BE49-F238E27FC236}">
                  <a16:creationId xmlns:a16="http://schemas.microsoft.com/office/drawing/2014/main" id="{FB250BEF-29E0-49A6-9434-20A0F0BAC3EF}"/>
                </a:ext>
              </a:extLst>
            </p:cNvPr>
            <p:cNvCxnSpPr>
              <a:cxnSpLocks/>
            </p:cNvCxnSpPr>
            <p:nvPr/>
          </p:nvCxnSpPr>
          <p:spPr>
            <a:xfrm flipV="1">
              <a:off x="2142959" y="2229951"/>
              <a:ext cx="0" cy="25146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C98013A8-F897-4C9C-8887-DD5E24E638C1}"/>
                </a:ext>
              </a:extLst>
            </p:cNvPr>
            <p:cNvSpPr txBox="1"/>
            <p:nvPr/>
          </p:nvSpPr>
          <p:spPr>
            <a:xfrm>
              <a:off x="1913795" y="25819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19" name="TextBox 18">
              <a:extLst>
                <a:ext uri="{FF2B5EF4-FFF2-40B4-BE49-F238E27FC236}">
                  <a16:creationId xmlns:a16="http://schemas.microsoft.com/office/drawing/2014/main" id="{30F42DFC-F6F3-4268-9463-A4085F702827}"/>
                </a:ext>
              </a:extLst>
            </p:cNvPr>
            <p:cNvSpPr txBox="1"/>
            <p:nvPr/>
          </p:nvSpPr>
          <p:spPr>
            <a:xfrm>
              <a:off x="1913795" y="2813623"/>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0" name="TextBox 19">
              <a:extLst>
                <a:ext uri="{FF2B5EF4-FFF2-40B4-BE49-F238E27FC236}">
                  <a16:creationId xmlns:a16="http://schemas.microsoft.com/office/drawing/2014/main" id="{E516E8E9-6DE0-4513-A0F5-C60C6046CB00}"/>
                </a:ext>
              </a:extLst>
            </p:cNvPr>
            <p:cNvSpPr txBox="1"/>
            <p:nvPr/>
          </p:nvSpPr>
          <p:spPr>
            <a:xfrm>
              <a:off x="1913795" y="3263095"/>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a:t>
              </a:r>
              <a:endParaRPr lang="en-US" sz="1200" baseline="30000" dirty="0">
                <a:latin typeface="Arial" panose="020B0604020202020204" pitchFamily="34" charset="0"/>
                <a:cs typeface="Arial" panose="020B0604020202020204" pitchFamily="34" charset="0"/>
              </a:endParaRPr>
            </a:p>
          </p:txBody>
        </p:sp>
        <p:sp>
          <p:nvSpPr>
            <p:cNvPr id="21" name="TextBox 20">
              <a:extLst>
                <a:ext uri="{FF2B5EF4-FFF2-40B4-BE49-F238E27FC236}">
                  <a16:creationId xmlns:a16="http://schemas.microsoft.com/office/drawing/2014/main" id="{2F4AB2FB-2CF4-4977-B8CA-CEBA71B36C0A}"/>
                </a:ext>
              </a:extLst>
            </p:cNvPr>
            <p:cNvSpPr txBox="1"/>
            <p:nvPr/>
          </p:nvSpPr>
          <p:spPr>
            <a:xfrm>
              <a:off x="1913795" y="3719927"/>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2" name="TextBox 21">
              <a:extLst>
                <a:ext uri="{FF2B5EF4-FFF2-40B4-BE49-F238E27FC236}">
                  <a16:creationId xmlns:a16="http://schemas.microsoft.com/office/drawing/2014/main" id="{E2A0C9A5-EDB1-4BFC-9C31-0C06FB4E4DAC}"/>
                </a:ext>
              </a:extLst>
            </p:cNvPr>
            <p:cNvSpPr txBox="1"/>
            <p:nvPr/>
          </p:nvSpPr>
          <p:spPr>
            <a:xfrm>
              <a:off x="1913795" y="417337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3</a:t>
              </a:r>
            </a:p>
          </p:txBody>
        </p:sp>
        <p:sp>
          <p:nvSpPr>
            <p:cNvPr id="23" name="TextBox 22">
              <a:extLst>
                <a:ext uri="{FF2B5EF4-FFF2-40B4-BE49-F238E27FC236}">
                  <a16:creationId xmlns:a16="http://schemas.microsoft.com/office/drawing/2014/main" id="{B1840693-0820-499D-B60A-EC6D500746F5}"/>
                </a:ext>
              </a:extLst>
            </p:cNvPr>
            <p:cNvSpPr txBox="1"/>
            <p:nvPr/>
          </p:nvSpPr>
          <p:spPr>
            <a:xfrm>
              <a:off x="1913795" y="4559538"/>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endParaRPr lang="en-US" sz="1200" baseline="30000" dirty="0">
                <a:latin typeface="Arial" panose="020B0604020202020204" pitchFamily="34" charset="0"/>
                <a:cs typeface="Arial" panose="020B0604020202020204" pitchFamily="34" charset="0"/>
              </a:endParaRPr>
            </a:p>
          </p:txBody>
        </p:sp>
        <p:sp>
          <p:nvSpPr>
            <p:cNvPr id="24" name="TextBox 23">
              <a:extLst>
                <a:ext uri="{FF2B5EF4-FFF2-40B4-BE49-F238E27FC236}">
                  <a16:creationId xmlns:a16="http://schemas.microsoft.com/office/drawing/2014/main" id="{B55E63FF-6C45-47FB-A2B8-6FF3D91969F8}"/>
                </a:ext>
              </a:extLst>
            </p:cNvPr>
            <p:cNvSpPr txBox="1"/>
            <p:nvPr/>
          </p:nvSpPr>
          <p:spPr>
            <a:xfrm>
              <a:off x="1623332" y="3043335"/>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25" name="Straight Arrow Connector 24">
              <a:extLst>
                <a:ext uri="{FF2B5EF4-FFF2-40B4-BE49-F238E27FC236}">
                  <a16:creationId xmlns:a16="http://schemas.microsoft.com/office/drawing/2014/main" id="{E4833393-D79C-464A-B243-BA51A74F70D0}"/>
                </a:ext>
              </a:extLst>
            </p:cNvPr>
            <p:cNvCxnSpPr>
              <a:cxnSpLocks/>
            </p:cNvCxnSpPr>
            <p:nvPr/>
          </p:nvCxnSpPr>
          <p:spPr>
            <a:xfrm flipV="1">
              <a:off x="1457106" y="2965790"/>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18DCEBC4-9CE4-4429-AF72-3F54DBA3E6F6}"/>
                </a:ext>
              </a:extLst>
            </p:cNvPr>
            <p:cNvSpPr txBox="1"/>
            <p:nvPr/>
          </p:nvSpPr>
          <p:spPr>
            <a:xfrm rot="16200000">
              <a:off x="797835" y="3271337"/>
              <a:ext cx="95090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DNase-seq</a:t>
              </a:r>
              <a:endParaRPr lang="en-US" sz="1200" baseline="30000" dirty="0">
                <a:latin typeface="Arial" panose="020B0604020202020204" pitchFamily="34" charset="0"/>
                <a:cs typeface="Arial" panose="020B0604020202020204" pitchFamily="34" charset="0"/>
              </a:endParaRPr>
            </a:p>
          </p:txBody>
        </p:sp>
        <p:sp>
          <p:nvSpPr>
            <p:cNvPr id="27" name="TextBox 26">
              <a:extLst>
                <a:ext uri="{FF2B5EF4-FFF2-40B4-BE49-F238E27FC236}">
                  <a16:creationId xmlns:a16="http://schemas.microsoft.com/office/drawing/2014/main" id="{529A8EF2-50DD-44B7-AE28-E6FF56E7AC94}"/>
                </a:ext>
              </a:extLst>
            </p:cNvPr>
            <p:cNvSpPr txBox="1"/>
            <p:nvPr/>
          </p:nvSpPr>
          <p:spPr>
            <a:xfrm>
              <a:off x="1623332" y="2364290"/>
              <a:ext cx="425116"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WT</a:t>
              </a:r>
            </a:p>
          </p:txBody>
        </p:sp>
        <p:sp>
          <p:nvSpPr>
            <p:cNvPr id="28" name="TextBox 27">
              <a:extLst>
                <a:ext uri="{FF2B5EF4-FFF2-40B4-BE49-F238E27FC236}">
                  <a16:creationId xmlns:a16="http://schemas.microsoft.com/office/drawing/2014/main" id="{D3B3C091-8B62-4237-BBD5-3A7150DB43D0}"/>
                </a:ext>
              </a:extLst>
            </p:cNvPr>
            <p:cNvSpPr txBox="1"/>
            <p:nvPr/>
          </p:nvSpPr>
          <p:spPr>
            <a:xfrm>
              <a:off x="1433856" y="2698673"/>
              <a:ext cx="614592" cy="276999"/>
            </a:xfrm>
            <a:prstGeom prst="rect">
              <a:avLst/>
            </a:prstGeom>
            <a:noFill/>
          </p:spPr>
          <p:txBody>
            <a:bodyPr wrap="none" rtlCol="0">
              <a:spAutoFit/>
            </a:bodyPr>
            <a:lstStyle/>
            <a:p>
              <a:pPr algn="r"/>
              <a:r>
                <a:rPr lang="en-US" sz="1200" i="1" dirty="0">
                  <a:solidFill>
                    <a:srgbClr val="FF0000"/>
                  </a:solidFill>
                  <a:latin typeface="Arial" pitchFamily="34" charset="0"/>
                  <a:cs typeface="Arial" pitchFamily="34" charset="0"/>
                </a:rPr>
                <a:t>Tcf7</a:t>
              </a:r>
              <a:r>
                <a:rPr lang="en-US" sz="1200" i="1" baseline="30000" dirty="0">
                  <a:solidFill>
                    <a:srgbClr val="FF0000"/>
                  </a:solidFill>
                  <a:latin typeface="Arial" pitchFamily="34" charset="0"/>
                  <a:cs typeface="Arial" pitchFamily="34" charset="0"/>
                </a:rPr>
                <a:t>–/–</a:t>
              </a:r>
            </a:p>
          </p:txBody>
        </p:sp>
        <p:cxnSp>
          <p:nvCxnSpPr>
            <p:cNvPr id="29" name="Straight Arrow Connector 28">
              <a:extLst>
                <a:ext uri="{FF2B5EF4-FFF2-40B4-BE49-F238E27FC236}">
                  <a16:creationId xmlns:a16="http://schemas.microsoft.com/office/drawing/2014/main" id="{1BDEACAD-1E1A-4ABD-BBCA-77998B8CA66D}"/>
                </a:ext>
              </a:extLst>
            </p:cNvPr>
            <p:cNvCxnSpPr>
              <a:cxnSpLocks/>
            </p:cNvCxnSpPr>
            <p:nvPr/>
          </p:nvCxnSpPr>
          <p:spPr>
            <a:xfrm flipV="1">
              <a:off x="1457106" y="2289918"/>
              <a:ext cx="0" cy="6400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705DD0E-7322-4C01-A43C-8F900402B75E}"/>
                </a:ext>
              </a:extLst>
            </p:cNvPr>
            <p:cNvSpPr txBox="1"/>
            <p:nvPr/>
          </p:nvSpPr>
          <p:spPr>
            <a:xfrm rot="16200000">
              <a:off x="813278" y="2370793"/>
              <a:ext cx="824265" cy="461665"/>
            </a:xfrm>
            <a:prstGeom prst="rect">
              <a:avLst/>
            </a:prstGeom>
            <a:noFill/>
          </p:spPr>
          <p:txBody>
            <a:bodyPr wrap="none" rtlCol="0">
              <a:spAutoFit/>
            </a:bodyPr>
            <a:lstStyle/>
            <a:p>
              <a:pPr algn="ctr"/>
              <a:r>
                <a:rPr lang="en-US" sz="1200" dirty="0">
                  <a:latin typeface="Arial" panose="020B0604020202020204" pitchFamily="34" charset="0"/>
                  <a:cs typeface="Arial" panose="020B0604020202020204" pitchFamily="34" charset="0"/>
                </a:rPr>
                <a:t>Tcf1 </a:t>
              </a:r>
            </a:p>
            <a:p>
              <a:pPr algn="ctr"/>
              <a:r>
                <a:rPr lang="en-US" sz="1200" dirty="0" err="1">
                  <a:latin typeface="Arial" panose="020B0604020202020204" pitchFamily="34" charset="0"/>
                  <a:cs typeface="Arial" panose="020B0604020202020204" pitchFamily="34" charset="0"/>
                </a:rPr>
                <a:t>ChIP</a:t>
              </a:r>
              <a:r>
                <a:rPr lang="en-US" sz="1200" dirty="0">
                  <a:latin typeface="Arial" panose="020B0604020202020204" pitchFamily="34" charset="0"/>
                  <a:cs typeface="Arial" panose="020B0604020202020204" pitchFamily="34" charset="0"/>
                </a:rPr>
                <a:t>-seq</a:t>
              </a:r>
              <a:endParaRPr lang="en-US" sz="1200" baseline="30000" dirty="0">
                <a:latin typeface="Arial" panose="020B0604020202020204" pitchFamily="34" charset="0"/>
                <a:cs typeface="Arial" panose="020B0604020202020204" pitchFamily="34" charset="0"/>
              </a:endParaRPr>
            </a:p>
          </p:txBody>
        </p:sp>
        <p:sp>
          <p:nvSpPr>
            <p:cNvPr id="31" name="TextBox 30">
              <a:extLst>
                <a:ext uri="{FF2B5EF4-FFF2-40B4-BE49-F238E27FC236}">
                  <a16:creationId xmlns:a16="http://schemas.microsoft.com/office/drawing/2014/main" id="{667F2D4F-B179-443F-9CE1-259E357EDAC1}"/>
                </a:ext>
              </a:extLst>
            </p:cNvPr>
            <p:cNvSpPr txBox="1"/>
            <p:nvPr/>
          </p:nvSpPr>
          <p:spPr>
            <a:xfrm>
              <a:off x="1623332" y="3899860"/>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sp>
          <p:nvSpPr>
            <p:cNvPr id="32" name="TextBox 31">
              <a:extLst>
                <a:ext uri="{FF2B5EF4-FFF2-40B4-BE49-F238E27FC236}">
                  <a16:creationId xmlns:a16="http://schemas.microsoft.com/office/drawing/2014/main" id="{5FB65A29-A656-44C1-9116-7E87BC617876}"/>
                </a:ext>
              </a:extLst>
            </p:cNvPr>
            <p:cNvSpPr txBox="1"/>
            <p:nvPr/>
          </p:nvSpPr>
          <p:spPr>
            <a:xfrm>
              <a:off x="1675541" y="4698037"/>
              <a:ext cx="38985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SE</a:t>
              </a:r>
            </a:p>
          </p:txBody>
        </p:sp>
        <p:sp>
          <p:nvSpPr>
            <p:cNvPr id="33" name="TextBox 32">
              <a:extLst>
                <a:ext uri="{FF2B5EF4-FFF2-40B4-BE49-F238E27FC236}">
                  <a16:creationId xmlns:a16="http://schemas.microsoft.com/office/drawing/2014/main" id="{DFBC3D0E-49DE-45AE-8F90-FF5C39509763}"/>
                </a:ext>
              </a:extLst>
            </p:cNvPr>
            <p:cNvSpPr txBox="1"/>
            <p:nvPr/>
          </p:nvSpPr>
          <p:spPr>
            <a:xfrm>
              <a:off x="2378341" y="4796421"/>
              <a:ext cx="601447"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100kb</a:t>
              </a:r>
            </a:p>
          </p:txBody>
        </p:sp>
        <p:pic>
          <p:nvPicPr>
            <p:cNvPr id="34" name="Picture 33">
              <a:extLst>
                <a:ext uri="{FF2B5EF4-FFF2-40B4-BE49-F238E27FC236}">
                  <a16:creationId xmlns:a16="http://schemas.microsoft.com/office/drawing/2014/main" id="{3340C962-9BA5-4BAE-8F9E-D2C7BF897C4F}"/>
                </a:ext>
              </a:extLst>
            </p:cNvPr>
            <p:cNvPicPr>
              <a:picLocks/>
            </p:cNvPicPr>
            <p:nvPr/>
          </p:nvPicPr>
          <p:blipFill rotWithShape="1">
            <a:blip r:embed="rId4"/>
            <a:srcRect l="30094" t="-312" r="29377" b="95902"/>
            <a:stretch/>
          </p:blipFill>
          <p:spPr>
            <a:xfrm>
              <a:off x="2930029" y="4851201"/>
              <a:ext cx="1591056" cy="156258"/>
            </a:xfrm>
            <a:prstGeom prst="rect">
              <a:avLst/>
            </a:prstGeom>
          </p:spPr>
        </p:pic>
        <p:sp>
          <p:nvSpPr>
            <p:cNvPr id="35" name="Rectangle 34">
              <a:extLst>
                <a:ext uri="{FF2B5EF4-FFF2-40B4-BE49-F238E27FC236}">
                  <a16:creationId xmlns:a16="http://schemas.microsoft.com/office/drawing/2014/main" id="{392177FC-EF04-4304-BD24-9B06E61ED7A6}"/>
                </a:ext>
              </a:extLst>
            </p:cNvPr>
            <p:cNvSpPr/>
            <p:nvPr/>
          </p:nvSpPr>
          <p:spPr>
            <a:xfrm>
              <a:off x="401291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pic>
          <p:nvPicPr>
            <p:cNvPr id="36" name="Picture 35">
              <a:extLst>
                <a:ext uri="{FF2B5EF4-FFF2-40B4-BE49-F238E27FC236}">
                  <a16:creationId xmlns:a16="http://schemas.microsoft.com/office/drawing/2014/main" id="{6968ADA7-3440-4928-A92C-E0309451170F}"/>
                </a:ext>
              </a:extLst>
            </p:cNvPr>
            <p:cNvPicPr>
              <a:picLocks noChangeAspect="1"/>
            </p:cNvPicPr>
            <p:nvPr/>
          </p:nvPicPr>
          <p:blipFill rotWithShape="1">
            <a:blip r:embed="rId3"/>
            <a:srcRect l="37445" t="34616"/>
            <a:stretch/>
          </p:blipFill>
          <p:spPr>
            <a:xfrm>
              <a:off x="2151570" y="1979328"/>
              <a:ext cx="3654445" cy="2698750"/>
            </a:xfrm>
            <a:prstGeom prst="rect">
              <a:avLst/>
            </a:prstGeom>
          </p:spPr>
        </p:pic>
        <p:pic>
          <p:nvPicPr>
            <p:cNvPr id="37" name="Picture 36">
              <a:extLst>
                <a:ext uri="{FF2B5EF4-FFF2-40B4-BE49-F238E27FC236}">
                  <a16:creationId xmlns:a16="http://schemas.microsoft.com/office/drawing/2014/main" id="{60046640-8B8D-4CAF-8B56-32937B711B7A}"/>
                </a:ext>
              </a:extLst>
            </p:cNvPr>
            <p:cNvPicPr>
              <a:picLocks noChangeAspect="1"/>
            </p:cNvPicPr>
            <p:nvPr/>
          </p:nvPicPr>
          <p:blipFill rotWithShape="1">
            <a:blip r:embed="rId3"/>
            <a:srcRect l="36681" t="11838" b="82532"/>
            <a:stretch/>
          </p:blipFill>
          <p:spPr>
            <a:xfrm>
              <a:off x="2096706" y="517313"/>
              <a:ext cx="3699094" cy="232374"/>
            </a:xfrm>
            <a:prstGeom prst="rect">
              <a:avLst/>
            </a:prstGeom>
          </p:spPr>
        </p:pic>
        <p:sp>
          <p:nvSpPr>
            <p:cNvPr id="38" name="TextBox 37">
              <a:extLst>
                <a:ext uri="{FF2B5EF4-FFF2-40B4-BE49-F238E27FC236}">
                  <a16:creationId xmlns:a16="http://schemas.microsoft.com/office/drawing/2014/main" id="{345E38A1-1C77-4604-9DAC-5A8274063BE4}"/>
                </a:ext>
              </a:extLst>
            </p:cNvPr>
            <p:cNvSpPr txBox="1"/>
            <p:nvPr/>
          </p:nvSpPr>
          <p:spPr>
            <a:xfrm>
              <a:off x="2847202" y="548459"/>
              <a:ext cx="474810" cy="276999"/>
            </a:xfrm>
            <a:prstGeom prst="rect">
              <a:avLst/>
            </a:prstGeom>
            <a:noFill/>
          </p:spPr>
          <p:txBody>
            <a:bodyPr wrap="none" rtlCol="0">
              <a:spAutoFit/>
            </a:bodyPr>
            <a:lstStyle/>
            <a:p>
              <a:r>
                <a:rPr lang="en-US" sz="1200" i="1" dirty="0" err="1">
                  <a:solidFill>
                    <a:srgbClr val="FF0000"/>
                  </a:solidFill>
                  <a:latin typeface="Arial" panose="020B0604020202020204" pitchFamily="34" charset="0"/>
                  <a:cs typeface="Arial" panose="020B0604020202020204" pitchFamily="34" charset="0"/>
                </a:rPr>
                <a:t>Myb</a:t>
              </a:r>
              <a:endParaRPr lang="en-US" sz="1200" i="1" dirty="0">
                <a:solidFill>
                  <a:srgbClr val="FF0000"/>
                </a:solidFill>
                <a:latin typeface="Arial" panose="020B0604020202020204" pitchFamily="34" charset="0"/>
                <a:cs typeface="Arial" panose="020B0604020202020204" pitchFamily="34" charset="0"/>
              </a:endParaRPr>
            </a:p>
          </p:txBody>
        </p:sp>
        <p:cxnSp>
          <p:nvCxnSpPr>
            <p:cNvPr id="39" name="Straight Arrow Connector 38">
              <a:extLst>
                <a:ext uri="{FF2B5EF4-FFF2-40B4-BE49-F238E27FC236}">
                  <a16:creationId xmlns:a16="http://schemas.microsoft.com/office/drawing/2014/main" id="{C9B0A727-3204-49AA-B42E-007198B77715}"/>
                </a:ext>
              </a:extLst>
            </p:cNvPr>
            <p:cNvCxnSpPr>
              <a:cxnSpLocks/>
            </p:cNvCxnSpPr>
            <p:nvPr/>
          </p:nvCxnSpPr>
          <p:spPr>
            <a:xfrm>
              <a:off x="2601564" y="558058"/>
              <a:ext cx="274320" cy="0"/>
            </a:xfrm>
            <a:prstGeom prst="straightConnector1">
              <a:avLst/>
            </a:prstGeom>
            <a:ln w="15875">
              <a:solidFill>
                <a:srgbClr val="FF0000"/>
              </a:solidFill>
              <a:headEnd type="arrow" w="med" len="sm"/>
              <a:tailEnd type="none" w="med" len="med"/>
            </a:ln>
          </p:spPr>
          <p:style>
            <a:lnRef idx="1">
              <a:schemeClr val="accent1"/>
            </a:lnRef>
            <a:fillRef idx="0">
              <a:schemeClr val="accent1"/>
            </a:fillRef>
            <a:effectRef idx="0">
              <a:schemeClr val="accent1"/>
            </a:effectRef>
            <a:fontRef idx="minor">
              <a:schemeClr val="tx1"/>
            </a:fontRef>
          </p:style>
        </p:cxnSp>
        <p:sp>
          <p:nvSpPr>
            <p:cNvPr id="40" name="Rectangle 39">
              <a:extLst>
                <a:ext uri="{FF2B5EF4-FFF2-40B4-BE49-F238E27FC236}">
                  <a16:creationId xmlns:a16="http://schemas.microsoft.com/office/drawing/2014/main" id="{46C476D4-1A8B-4D87-A3F9-597249F0093B}"/>
                </a:ext>
              </a:extLst>
            </p:cNvPr>
            <p:cNvSpPr/>
            <p:nvPr/>
          </p:nvSpPr>
          <p:spPr>
            <a:xfrm>
              <a:off x="4337626" y="1750372"/>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EE73F2E7-215F-4310-8BE8-9C51207D59A3}"/>
                </a:ext>
              </a:extLst>
            </p:cNvPr>
            <p:cNvSpPr/>
            <p:nvPr/>
          </p:nvSpPr>
          <p:spPr>
            <a:xfrm>
              <a:off x="4207034" y="1730518"/>
              <a:ext cx="54864" cy="2834640"/>
            </a:xfrm>
            <a:prstGeom prst="rect">
              <a:avLst/>
            </a:prstGeom>
            <a:solidFill>
              <a:schemeClr val="accent5">
                <a:lumMod val="75000"/>
                <a:alpha val="20000"/>
              </a:schemeClr>
            </a:solidFill>
            <a:ln w="158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42" name="TextBox 41">
              <a:extLst>
                <a:ext uri="{FF2B5EF4-FFF2-40B4-BE49-F238E27FC236}">
                  <a16:creationId xmlns:a16="http://schemas.microsoft.com/office/drawing/2014/main" id="{D2BFD09C-5FC4-487A-ADC2-4C08D3781BD8}"/>
                </a:ext>
              </a:extLst>
            </p:cNvPr>
            <p:cNvSpPr txBox="1"/>
            <p:nvPr/>
          </p:nvSpPr>
          <p:spPr>
            <a:xfrm>
              <a:off x="1556004" y="3463378"/>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43" name="TextBox 42">
              <a:extLst>
                <a:ext uri="{FF2B5EF4-FFF2-40B4-BE49-F238E27FC236}">
                  <a16:creationId xmlns:a16="http://schemas.microsoft.com/office/drawing/2014/main" id="{CE09A553-8766-4441-97DF-43F8B5C25C22}"/>
                </a:ext>
              </a:extLst>
            </p:cNvPr>
            <p:cNvSpPr txBox="1"/>
            <p:nvPr/>
          </p:nvSpPr>
          <p:spPr>
            <a:xfrm>
              <a:off x="1556004" y="4319903"/>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baseline="30000" dirty="0">
                <a:solidFill>
                  <a:srgbClr val="FF0000"/>
                </a:solidFill>
                <a:latin typeface="Arial" pitchFamily="34" charset="0"/>
                <a:cs typeface="Arial" pitchFamily="34" charset="0"/>
              </a:endParaRPr>
            </a:p>
          </p:txBody>
        </p:sp>
        <p:pic>
          <p:nvPicPr>
            <p:cNvPr id="44" name="Picture 43">
              <a:extLst>
                <a:ext uri="{FF2B5EF4-FFF2-40B4-BE49-F238E27FC236}">
                  <a16:creationId xmlns:a16="http://schemas.microsoft.com/office/drawing/2014/main" id="{0BBC7845-97F2-4DEF-AA8F-BA176D6C1C64}"/>
                </a:ext>
              </a:extLst>
            </p:cNvPr>
            <p:cNvPicPr>
              <a:picLocks/>
            </p:cNvPicPr>
            <p:nvPr/>
          </p:nvPicPr>
          <p:blipFill rotWithShape="1">
            <a:blip r:embed="rId5"/>
            <a:srcRect l="16518" t="22757" r="50187" b="59440"/>
            <a:stretch/>
          </p:blipFill>
          <p:spPr>
            <a:xfrm>
              <a:off x="2131799" y="790732"/>
              <a:ext cx="1469686" cy="914400"/>
            </a:xfrm>
            <a:prstGeom prst="rect">
              <a:avLst/>
            </a:prstGeom>
          </p:spPr>
        </p:pic>
        <p:sp>
          <p:nvSpPr>
            <p:cNvPr id="45" name="TextBox 44">
              <a:extLst>
                <a:ext uri="{FF2B5EF4-FFF2-40B4-BE49-F238E27FC236}">
                  <a16:creationId xmlns:a16="http://schemas.microsoft.com/office/drawing/2014/main" id="{F5C099CA-4663-4D62-9AD3-7766109E035E}"/>
                </a:ext>
              </a:extLst>
            </p:cNvPr>
            <p:cNvSpPr txBox="1"/>
            <p:nvPr/>
          </p:nvSpPr>
          <p:spPr>
            <a:xfrm>
              <a:off x="1828838" y="634040"/>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6" name="TextBox 45">
              <a:extLst>
                <a:ext uri="{FF2B5EF4-FFF2-40B4-BE49-F238E27FC236}">
                  <a16:creationId xmlns:a16="http://schemas.microsoft.com/office/drawing/2014/main" id="{9AED2202-3CD1-4041-831B-9E6EB6FDC1B8}"/>
                </a:ext>
              </a:extLst>
            </p:cNvPr>
            <p:cNvSpPr txBox="1"/>
            <p:nvPr/>
          </p:nvSpPr>
          <p:spPr>
            <a:xfrm>
              <a:off x="1828838" y="1083512"/>
              <a:ext cx="354584"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40</a:t>
              </a:r>
              <a:endParaRPr lang="en-US" sz="1200" baseline="30000" dirty="0">
                <a:latin typeface="Arial" panose="020B0604020202020204" pitchFamily="34" charset="0"/>
                <a:cs typeface="Arial" panose="020B0604020202020204" pitchFamily="34" charset="0"/>
              </a:endParaRPr>
            </a:p>
          </p:txBody>
        </p:sp>
        <p:sp>
          <p:nvSpPr>
            <p:cNvPr id="47" name="TextBox 46">
              <a:extLst>
                <a:ext uri="{FF2B5EF4-FFF2-40B4-BE49-F238E27FC236}">
                  <a16:creationId xmlns:a16="http://schemas.microsoft.com/office/drawing/2014/main" id="{893D85EC-A361-43B5-B883-A8AE221BE061}"/>
                </a:ext>
              </a:extLst>
            </p:cNvPr>
            <p:cNvSpPr txBox="1"/>
            <p:nvPr/>
          </p:nvSpPr>
          <p:spPr>
            <a:xfrm>
              <a:off x="1913796" y="1540344"/>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sp>
          <p:nvSpPr>
            <p:cNvPr id="48" name="TextBox 47">
              <a:extLst>
                <a:ext uri="{FF2B5EF4-FFF2-40B4-BE49-F238E27FC236}">
                  <a16:creationId xmlns:a16="http://schemas.microsoft.com/office/drawing/2014/main" id="{E94BB22F-2BB0-4A4E-87A8-B46D07C35BAD}"/>
                </a:ext>
              </a:extLst>
            </p:cNvPr>
            <p:cNvSpPr txBox="1"/>
            <p:nvPr/>
          </p:nvSpPr>
          <p:spPr>
            <a:xfrm>
              <a:off x="1623333" y="863752"/>
              <a:ext cx="42511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WT</a:t>
              </a:r>
            </a:p>
          </p:txBody>
        </p:sp>
        <p:cxnSp>
          <p:nvCxnSpPr>
            <p:cNvPr id="49" name="Straight Arrow Connector 48">
              <a:extLst>
                <a:ext uri="{FF2B5EF4-FFF2-40B4-BE49-F238E27FC236}">
                  <a16:creationId xmlns:a16="http://schemas.microsoft.com/office/drawing/2014/main" id="{4C4F9A1B-AA3C-433C-B112-B4FB0E5EE785}"/>
                </a:ext>
              </a:extLst>
            </p:cNvPr>
            <p:cNvCxnSpPr>
              <a:cxnSpLocks/>
            </p:cNvCxnSpPr>
            <p:nvPr/>
          </p:nvCxnSpPr>
          <p:spPr>
            <a:xfrm flipV="1">
              <a:off x="1457107" y="786207"/>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0" name="TextBox 49">
              <a:extLst>
                <a:ext uri="{FF2B5EF4-FFF2-40B4-BE49-F238E27FC236}">
                  <a16:creationId xmlns:a16="http://schemas.microsoft.com/office/drawing/2014/main" id="{22953605-4BC6-4BC3-AA3B-CA006FA9A2E7}"/>
                </a:ext>
              </a:extLst>
            </p:cNvPr>
            <p:cNvSpPr txBox="1"/>
            <p:nvPr/>
          </p:nvSpPr>
          <p:spPr>
            <a:xfrm rot="16200000">
              <a:off x="869970" y="1091754"/>
              <a:ext cx="806631"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RNA-seq</a:t>
              </a:r>
              <a:endParaRPr lang="en-US" sz="1200" baseline="30000" dirty="0">
                <a:latin typeface="Arial" panose="020B0604020202020204" pitchFamily="34" charset="0"/>
                <a:cs typeface="Arial" panose="020B0604020202020204" pitchFamily="34" charset="0"/>
              </a:endParaRPr>
            </a:p>
          </p:txBody>
        </p:sp>
        <p:sp>
          <p:nvSpPr>
            <p:cNvPr id="51" name="TextBox 50">
              <a:extLst>
                <a:ext uri="{FF2B5EF4-FFF2-40B4-BE49-F238E27FC236}">
                  <a16:creationId xmlns:a16="http://schemas.microsoft.com/office/drawing/2014/main" id="{BAC2EBA1-E1A8-4DF1-9239-33BBF8C7F8BF}"/>
                </a:ext>
              </a:extLst>
            </p:cNvPr>
            <p:cNvSpPr txBox="1"/>
            <p:nvPr/>
          </p:nvSpPr>
          <p:spPr>
            <a:xfrm>
              <a:off x="1556005" y="1283795"/>
              <a:ext cx="492444" cy="276999"/>
            </a:xfrm>
            <a:prstGeom prst="rect">
              <a:avLst/>
            </a:prstGeom>
            <a:noFill/>
          </p:spPr>
          <p:txBody>
            <a:bodyPr wrap="none" rtlCol="0">
              <a:spAutoFit/>
            </a:bodyPr>
            <a:lstStyle/>
            <a:p>
              <a:pPr algn="r"/>
              <a:r>
                <a:rPr lang="en-US" sz="1200" dirty="0" err="1">
                  <a:solidFill>
                    <a:srgbClr val="FF0000"/>
                  </a:solidFill>
                  <a:latin typeface="Arial" pitchFamily="34" charset="0"/>
                  <a:cs typeface="Arial" pitchFamily="34" charset="0"/>
                </a:rPr>
                <a:t>dKO</a:t>
              </a:r>
              <a:endParaRPr lang="en-US" sz="1200" dirty="0">
                <a:solidFill>
                  <a:srgbClr val="FF0000"/>
                </a:solidFill>
                <a:latin typeface="Arial" pitchFamily="34" charset="0"/>
                <a:cs typeface="Arial" pitchFamily="34" charset="0"/>
              </a:endParaRPr>
            </a:p>
          </p:txBody>
        </p:sp>
        <p:sp>
          <p:nvSpPr>
            <p:cNvPr id="52" name="TextBox 51">
              <a:extLst>
                <a:ext uri="{FF2B5EF4-FFF2-40B4-BE49-F238E27FC236}">
                  <a16:creationId xmlns:a16="http://schemas.microsoft.com/office/drawing/2014/main" id="{D4E5F46E-C30A-4421-84B5-58E0946640FA}"/>
                </a:ext>
              </a:extLst>
            </p:cNvPr>
            <p:cNvSpPr txBox="1"/>
            <p:nvPr/>
          </p:nvSpPr>
          <p:spPr>
            <a:xfrm>
              <a:off x="976637" y="1912493"/>
              <a:ext cx="919419" cy="276999"/>
            </a:xfrm>
            <a:prstGeom prst="rect">
              <a:avLst/>
            </a:prstGeom>
            <a:noFill/>
          </p:spPr>
          <p:txBody>
            <a:bodyPr wrap="none" rtlCol="0">
              <a:spAutoFit/>
            </a:bodyPr>
            <a:lstStyle/>
            <a:p>
              <a:pPr algn="r"/>
              <a:r>
                <a:rPr lang="en-US" sz="1200" dirty="0">
                  <a:solidFill>
                    <a:srgbClr val="0432FF"/>
                  </a:solidFill>
                  <a:latin typeface="Arial" panose="020B0604020202020204" pitchFamily="34" charset="0"/>
                  <a:cs typeface="Arial" panose="020B0604020202020204" pitchFamily="34" charset="0"/>
                </a:rPr>
                <a:t>Tcf1 peaks</a:t>
              </a:r>
            </a:p>
          </p:txBody>
        </p:sp>
        <p:cxnSp>
          <p:nvCxnSpPr>
            <p:cNvPr id="53" name="Straight Arrow Connector 52">
              <a:extLst>
                <a:ext uri="{FF2B5EF4-FFF2-40B4-BE49-F238E27FC236}">
                  <a16:creationId xmlns:a16="http://schemas.microsoft.com/office/drawing/2014/main" id="{0CA82C17-2476-4993-9D1A-BD8B14352CD2}"/>
                </a:ext>
              </a:extLst>
            </p:cNvPr>
            <p:cNvCxnSpPr>
              <a:cxnSpLocks/>
            </p:cNvCxnSpPr>
            <p:nvPr/>
          </p:nvCxnSpPr>
          <p:spPr>
            <a:xfrm flipV="1">
              <a:off x="2142907" y="766038"/>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54" name="TextBox 53">
              <a:extLst>
                <a:ext uri="{FF2B5EF4-FFF2-40B4-BE49-F238E27FC236}">
                  <a16:creationId xmlns:a16="http://schemas.microsoft.com/office/drawing/2014/main" id="{F299A61E-2A19-4245-93EC-B0119698E5A2}"/>
                </a:ext>
              </a:extLst>
            </p:cNvPr>
            <p:cNvSpPr txBox="1"/>
            <p:nvPr/>
          </p:nvSpPr>
          <p:spPr>
            <a:xfrm>
              <a:off x="976637" y="1698031"/>
              <a:ext cx="4600008" cy="369332"/>
            </a:xfrm>
            <a:prstGeom prst="rect">
              <a:avLst/>
            </a:prstGeom>
            <a:noFill/>
          </p:spPr>
          <p:txBody>
            <a:bodyPr wrap="square">
              <a:spAutoFit/>
            </a:bodyPr>
            <a:lstStyle/>
            <a:p>
              <a:r>
                <a:rPr lang="en-US" b="1" dirty="0">
                  <a:solidFill>
                    <a:srgbClr val="2C2CFF"/>
                  </a:solidFill>
                </a:rPr>
                <a:t># Motif                    0      0         0 2 11     0</a:t>
              </a:r>
            </a:p>
          </p:txBody>
        </p:sp>
      </p:grpSp>
    </p:spTree>
    <p:extLst>
      <p:ext uri="{BB962C8B-B14F-4D97-AF65-F5344CB8AC3E}">
        <p14:creationId xmlns:p14="http://schemas.microsoft.com/office/powerpoint/2010/main" val="424315730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F6FE49D9-4891-4CC3-95FD-5CA798BA0AD5}" type="datetime1">
              <a:rPr lang="en-US" smtClean="0"/>
              <a:t>2/17/22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74</a:t>
            </a:fld>
            <a:endParaRPr lang="en-US"/>
          </a:p>
        </p:txBody>
      </p:sp>
      <p:pic>
        <p:nvPicPr>
          <p:cNvPr id="3" name="Picture 2" descr="A screenshot of a cell phone&#10;&#10;Description automatically generated">
            <a:extLst>
              <a:ext uri="{FF2B5EF4-FFF2-40B4-BE49-F238E27FC236}">
                <a16:creationId xmlns:a16="http://schemas.microsoft.com/office/drawing/2014/main" id="{BE86B1DE-9AC7-4F75-8699-9C91508C76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05825" y="3572986"/>
            <a:ext cx="6976375" cy="2994858"/>
          </a:xfrm>
          <a:prstGeom prst="rect">
            <a:avLst/>
          </a:prstGeom>
        </p:spPr>
      </p:pic>
      <p:pic>
        <p:nvPicPr>
          <p:cNvPr id="8" name="Picture 7" descr="A picture containing device, computer&#10;&#10;Description automatically generated">
            <a:extLst>
              <a:ext uri="{FF2B5EF4-FFF2-40B4-BE49-F238E27FC236}">
                <a16:creationId xmlns:a16="http://schemas.microsoft.com/office/drawing/2014/main" id="{4C856169-5B12-9144-9857-265217AEB3A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88081" y="834323"/>
            <a:ext cx="2832884" cy="2738663"/>
          </a:xfrm>
          <a:prstGeom prst="rect">
            <a:avLst/>
          </a:prstGeom>
        </p:spPr>
      </p:pic>
      <p:sp>
        <p:nvSpPr>
          <p:cNvPr id="10" name="Rectangle 9">
            <a:extLst>
              <a:ext uri="{FF2B5EF4-FFF2-40B4-BE49-F238E27FC236}">
                <a16:creationId xmlns:a16="http://schemas.microsoft.com/office/drawing/2014/main" id="{33011855-9A4A-4F55-942E-0495B8DE426D}"/>
              </a:ext>
            </a:extLst>
          </p:cNvPr>
          <p:cNvSpPr/>
          <p:nvPr/>
        </p:nvSpPr>
        <p:spPr>
          <a:xfrm>
            <a:off x="7613028" y="1786025"/>
            <a:ext cx="3791551" cy="646331"/>
          </a:xfrm>
          <a:prstGeom prst="rect">
            <a:avLst/>
          </a:prstGeom>
        </p:spPr>
        <p:txBody>
          <a:bodyPr wrap="none">
            <a:spAutoFit/>
          </a:bodyPr>
          <a:lstStyle/>
          <a:p>
            <a:pPr algn="ctr"/>
            <a:r>
              <a:rPr lang="en-US" dirty="0"/>
              <a:t>986 Open Chromatin Sites </a:t>
            </a:r>
          </a:p>
          <a:p>
            <a:pPr algn="ctr"/>
            <a:r>
              <a:rPr lang="en-US" dirty="0"/>
              <a:t>Significantly Down in DKO CD8</a:t>
            </a:r>
            <a:r>
              <a:rPr lang="en-US" baseline="30000" dirty="0"/>
              <a:t>+</a:t>
            </a:r>
            <a:r>
              <a:rPr lang="en-US" dirty="0"/>
              <a:t> T cells </a:t>
            </a:r>
          </a:p>
        </p:txBody>
      </p:sp>
      <p:sp>
        <p:nvSpPr>
          <p:cNvPr id="11" name="Rectangle 10">
            <a:extLst>
              <a:ext uri="{FF2B5EF4-FFF2-40B4-BE49-F238E27FC236}">
                <a16:creationId xmlns:a16="http://schemas.microsoft.com/office/drawing/2014/main" id="{8E72B48A-0F42-4A3A-ABE2-C63A52F7B781}"/>
              </a:ext>
            </a:extLst>
          </p:cNvPr>
          <p:cNvSpPr/>
          <p:nvPr/>
        </p:nvSpPr>
        <p:spPr>
          <a:xfrm>
            <a:off x="1377760" y="1786024"/>
            <a:ext cx="3510321" cy="646331"/>
          </a:xfrm>
          <a:prstGeom prst="rect">
            <a:avLst/>
          </a:prstGeom>
        </p:spPr>
        <p:txBody>
          <a:bodyPr wrap="none">
            <a:spAutoFit/>
          </a:bodyPr>
          <a:lstStyle/>
          <a:p>
            <a:pPr algn="ctr"/>
            <a:r>
              <a:rPr lang="en-US" dirty="0"/>
              <a:t>864 Open Chromatin Sites </a:t>
            </a:r>
          </a:p>
          <a:p>
            <a:pPr algn="ctr"/>
            <a:r>
              <a:rPr lang="en-US" dirty="0"/>
              <a:t>Significantly Up in DKO CD8</a:t>
            </a:r>
            <a:r>
              <a:rPr lang="en-US" baseline="30000" dirty="0"/>
              <a:t>+</a:t>
            </a:r>
            <a:r>
              <a:rPr lang="en-US" dirty="0"/>
              <a:t> T cells </a:t>
            </a:r>
          </a:p>
        </p:txBody>
      </p:sp>
      <p:sp>
        <p:nvSpPr>
          <p:cNvPr id="9" name="Title 1">
            <a:extLst>
              <a:ext uri="{FF2B5EF4-FFF2-40B4-BE49-F238E27FC236}">
                <a16:creationId xmlns:a16="http://schemas.microsoft.com/office/drawing/2014/main" id="{29A5EED0-8395-4CF2-92DA-BCBD83B16271}"/>
              </a:ext>
            </a:extLst>
          </p:cNvPr>
          <p:cNvSpPr txBox="1">
            <a:spLocks/>
          </p:cNvSpPr>
          <p:nvPr/>
        </p:nvSpPr>
        <p:spPr>
          <a:xfrm>
            <a:off x="0" y="-9932"/>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 + D</a:t>
            </a:r>
            <a:r>
              <a:rPr lang="en-US" altLang="zh-CN" dirty="0">
                <a:solidFill>
                  <a:srgbClr val="00395C"/>
                </a:solidFill>
              </a:rPr>
              <a:t>N</a:t>
            </a:r>
            <a:r>
              <a:rPr lang="en-US" dirty="0">
                <a:solidFill>
                  <a:srgbClr val="00395C"/>
                </a:solidFill>
              </a:rPr>
              <a:t>ase Lost Sites Suggests a Co-binding Event</a:t>
            </a:r>
          </a:p>
        </p:txBody>
      </p:sp>
    </p:spTree>
    <p:extLst>
      <p:ext uri="{BB962C8B-B14F-4D97-AF65-F5344CB8AC3E}">
        <p14:creationId xmlns:p14="http://schemas.microsoft.com/office/powerpoint/2010/main" val="999151844"/>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4AC68AEC-39F9-4F14-BA59-285B7172F52C}"/>
              </a:ext>
            </a:extLst>
          </p:cNvPr>
          <p:cNvSpPr>
            <a:spLocks noGrp="1"/>
          </p:cNvSpPr>
          <p:nvPr>
            <p:ph type="sldNum" sz="quarter" idx="12"/>
          </p:nvPr>
        </p:nvSpPr>
        <p:spPr/>
        <p:txBody>
          <a:bodyPr/>
          <a:lstStyle/>
          <a:p>
            <a:fld id="{DBA6DB61-4362-44D1-BB09-4F1914041657}" type="slidenum">
              <a:rPr lang="en-US" smtClean="0"/>
              <a:t>75</a:t>
            </a:fld>
            <a:endParaRPr lang="en-US"/>
          </a:p>
        </p:txBody>
      </p:sp>
      <p:sp>
        <p:nvSpPr>
          <p:cNvPr id="6" name="Title 1">
            <a:extLst>
              <a:ext uri="{FF2B5EF4-FFF2-40B4-BE49-F238E27FC236}">
                <a16:creationId xmlns:a16="http://schemas.microsoft.com/office/drawing/2014/main" id="{2E476774-3193-4A21-B597-D774BAC6A62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endParaRPr lang="en-US" sz="5400" dirty="0">
              <a:solidFill>
                <a:srgbClr val="00395C"/>
              </a:solidFill>
            </a:endParaRPr>
          </a:p>
          <a:p>
            <a:pPr algn="ctr"/>
            <a:r>
              <a:rPr lang="en-US" sz="5400" dirty="0">
                <a:solidFill>
                  <a:srgbClr val="00395C"/>
                </a:solidFill>
              </a:rPr>
              <a:t>Tcf1/Lef1 is essential for T cell</a:t>
            </a:r>
          </a:p>
        </p:txBody>
      </p:sp>
    </p:spTree>
    <p:extLst>
      <p:ext uri="{BB962C8B-B14F-4D97-AF65-F5344CB8AC3E}">
        <p14:creationId xmlns:p14="http://schemas.microsoft.com/office/powerpoint/2010/main" val="41973838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9D8AD574-04F1-4087-8E3D-8E590B524E77}"/>
              </a:ext>
            </a:extLst>
          </p:cNvPr>
          <p:cNvSpPr>
            <a:spLocks noGrp="1"/>
          </p:cNvSpPr>
          <p:nvPr>
            <p:ph type="dt" sz="half" idx="10"/>
          </p:nvPr>
        </p:nvSpPr>
        <p:spPr/>
        <p:txBody>
          <a:bodyPr/>
          <a:lstStyle/>
          <a:p>
            <a:fld id="{A4453DB7-F6A5-4C76-9896-90C27D79F6EA}" type="datetime1">
              <a:rPr lang="en-US" smtClean="0"/>
              <a:t>2/17/22</a:t>
            </a:fld>
            <a:endParaRPr lang="en-US" dirty="0"/>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76</a:t>
            </a:fld>
            <a:endParaRPr lang="en-US"/>
          </a:p>
        </p:txBody>
      </p:sp>
      <p:pic>
        <p:nvPicPr>
          <p:cNvPr id="3" name="Picture 2">
            <a:extLst>
              <a:ext uri="{FF2B5EF4-FFF2-40B4-BE49-F238E27FC236}">
                <a16:creationId xmlns:a16="http://schemas.microsoft.com/office/drawing/2014/main" id="{FD973148-CAF7-4677-9D54-8936A46CCE84}"/>
              </a:ext>
            </a:extLst>
          </p:cNvPr>
          <p:cNvPicPr>
            <a:picLocks noChangeAspect="1"/>
          </p:cNvPicPr>
          <p:nvPr/>
        </p:nvPicPr>
        <p:blipFill>
          <a:blip r:embed="rId3"/>
          <a:stretch>
            <a:fillRect/>
          </a:stretch>
        </p:blipFill>
        <p:spPr>
          <a:xfrm>
            <a:off x="3240359" y="786172"/>
            <a:ext cx="4953000" cy="5010150"/>
          </a:xfrm>
          <a:prstGeom prst="rect">
            <a:avLst/>
          </a:prstGeom>
        </p:spPr>
      </p:pic>
      <p:pic>
        <p:nvPicPr>
          <p:cNvPr id="8" name="Picture 7">
            <a:extLst>
              <a:ext uri="{FF2B5EF4-FFF2-40B4-BE49-F238E27FC236}">
                <a16:creationId xmlns:a16="http://schemas.microsoft.com/office/drawing/2014/main" id="{126B9BCC-9877-479D-AFCC-480B0B14E86E}"/>
              </a:ext>
            </a:extLst>
          </p:cNvPr>
          <p:cNvPicPr>
            <a:picLocks noChangeAspect="1"/>
          </p:cNvPicPr>
          <p:nvPr/>
        </p:nvPicPr>
        <p:blipFill>
          <a:blip r:embed="rId4"/>
          <a:stretch>
            <a:fillRect/>
          </a:stretch>
        </p:blipFill>
        <p:spPr>
          <a:xfrm>
            <a:off x="8834622" y="786172"/>
            <a:ext cx="2314754" cy="2199320"/>
          </a:xfrm>
          <a:prstGeom prst="rect">
            <a:avLst/>
          </a:prstGeom>
        </p:spPr>
      </p:pic>
      <p:pic>
        <p:nvPicPr>
          <p:cNvPr id="9" name="Picture 8">
            <a:extLst>
              <a:ext uri="{FF2B5EF4-FFF2-40B4-BE49-F238E27FC236}">
                <a16:creationId xmlns:a16="http://schemas.microsoft.com/office/drawing/2014/main" id="{81EFE715-6410-4E8B-9CE6-8EFBD26ED269}"/>
              </a:ext>
            </a:extLst>
          </p:cNvPr>
          <p:cNvPicPr>
            <a:picLocks noChangeAspect="1"/>
          </p:cNvPicPr>
          <p:nvPr/>
        </p:nvPicPr>
        <p:blipFill>
          <a:blip r:embed="rId5"/>
          <a:stretch>
            <a:fillRect/>
          </a:stretch>
        </p:blipFill>
        <p:spPr>
          <a:xfrm>
            <a:off x="8751676" y="3872508"/>
            <a:ext cx="2846013" cy="2247223"/>
          </a:xfrm>
          <a:prstGeom prst="rect">
            <a:avLst/>
          </a:prstGeom>
        </p:spPr>
      </p:pic>
      <p:sp>
        <p:nvSpPr>
          <p:cNvPr id="10" name="Rectangle 9">
            <a:extLst>
              <a:ext uri="{FF2B5EF4-FFF2-40B4-BE49-F238E27FC236}">
                <a16:creationId xmlns:a16="http://schemas.microsoft.com/office/drawing/2014/main" id="{AA88EEBF-268C-4C3B-904C-45148AC55695}"/>
              </a:ext>
            </a:extLst>
          </p:cNvPr>
          <p:cNvSpPr/>
          <p:nvPr/>
        </p:nvSpPr>
        <p:spPr>
          <a:xfrm>
            <a:off x="8690716" y="2963199"/>
            <a:ext cx="6294120" cy="584775"/>
          </a:xfrm>
          <a:prstGeom prst="rect">
            <a:avLst/>
          </a:prstGeom>
        </p:spPr>
        <p:txBody>
          <a:bodyPr wrap="square">
            <a:spAutoFit/>
          </a:bodyPr>
          <a:lstStyle/>
          <a:p>
            <a:r>
              <a:rPr lang="en-US" sz="1600" dirty="0">
                <a:latin typeface="Arial" panose="020B0604020202020204" pitchFamily="34" charset="0"/>
              </a:rPr>
              <a:t>B-cell receptor, formed with antibodies</a:t>
            </a:r>
            <a:br>
              <a:rPr lang="en-US" sz="1600" dirty="0"/>
            </a:br>
            <a:endParaRPr lang="en-US" sz="1600" dirty="0"/>
          </a:p>
        </p:txBody>
      </p:sp>
      <p:sp>
        <p:nvSpPr>
          <p:cNvPr id="11" name="Rectangle 10">
            <a:extLst>
              <a:ext uri="{FF2B5EF4-FFF2-40B4-BE49-F238E27FC236}">
                <a16:creationId xmlns:a16="http://schemas.microsoft.com/office/drawing/2014/main" id="{ACC3DDAD-F8AF-49D1-8377-8812AD8E0900}"/>
              </a:ext>
            </a:extLst>
          </p:cNvPr>
          <p:cNvSpPr/>
          <p:nvPr/>
        </p:nvSpPr>
        <p:spPr>
          <a:xfrm>
            <a:off x="8789776" y="6075144"/>
            <a:ext cx="6096000" cy="584775"/>
          </a:xfrm>
          <a:prstGeom prst="rect">
            <a:avLst/>
          </a:prstGeom>
        </p:spPr>
        <p:txBody>
          <a:bodyPr>
            <a:spAutoFit/>
          </a:bodyPr>
          <a:lstStyle/>
          <a:p>
            <a:r>
              <a:rPr lang="en-US" sz="1600" dirty="0">
                <a:latin typeface="Arial" panose="020B0604020202020204" pitchFamily="34" charset="0"/>
              </a:rPr>
              <a:t>T-cell receptor is distinct</a:t>
            </a:r>
          </a:p>
          <a:p>
            <a:r>
              <a:rPr lang="en-US" sz="1600" dirty="0">
                <a:latin typeface="Arial" panose="020B0604020202020204" pitchFamily="34" charset="0"/>
              </a:rPr>
              <a:t>in structure and recognition properties</a:t>
            </a:r>
            <a:endParaRPr lang="en-US" sz="1600" b="0" i="0" dirty="0">
              <a:effectLst/>
              <a:latin typeface="Arial" panose="020B0604020202020204" pitchFamily="34" charset="0"/>
            </a:endParaRPr>
          </a:p>
        </p:txBody>
      </p:sp>
      <p:cxnSp>
        <p:nvCxnSpPr>
          <p:cNvPr id="12" name="Straight Arrow Connector 11">
            <a:extLst>
              <a:ext uri="{FF2B5EF4-FFF2-40B4-BE49-F238E27FC236}">
                <a16:creationId xmlns:a16="http://schemas.microsoft.com/office/drawing/2014/main" id="{1E226DD1-CC94-4A51-931E-8498B3B97302}"/>
              </a:ext>
            </a:extLst>
          </p:cNvPr>
          <p:cNvCxnSpPr>
            <a:cxnSpLocks/>
          </p:cNvCxnSpPr>
          <p:nvPr/>
        </p:nvCxnSpPr>
        <p:spPr>
          <a:xfrm flipH="1">
            <a:off x="7876515" y="3146023"/>
            <a:ext cx="875161" cy="102762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01BE02C-8E67-4657-BA7B-9D0EE3A58949}"/>
              </a:ext>
            </a:extLst>
          </p:cNvPr>
          <p:cNvCxnSpPr/>
          <p:nvPr/>
        </p:nvCxnSpPr>
        <p:spPr>
          <a:xfrm flipH="1" flipV="1">
            <a:off x="7546230" y="2291192"/>
            <a:ext cx="1288392" cy="39411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F4DB6FA-70B1-4F6B-BE5C-88E330EE3ED5}"/>
              </a:ext>
            </a:extLst>
          </p:cNvPr>
          <p:cNvSpPr/>
          <p:nvPr/>
        </p:nvSpPr>
        <p:spPr>
          <a:xfrm>
            <a:off x="4139717" y="5743251"/>
            <a:ext cx="6096000" cy="646331"/>
          </a:xfrm>
          <a:prstGeom prst="rect">
            <a:avLst/>
          </a:prstGeom>
        </p:spPr>
        <p:txBody>
          <a:bodyPr>
            <a:spAutoFit/>
          </a:bodyPr>
          <a:lstStyle/>
          <a:p>
            <a:r>
              <a:rPr lang="en-US" dirty="0">
                <a:solidFill>
                  <a:srgbClr val="231F20"/>
                </a:solidFill>
                <a:latin typeface="HelveticaNeueLTStd-Lt"/>
              </a:rPr>
              <a:t>B cells in the bone marrow</a:t>
            </a:r>
          </a:p>
          <a:p>
            <a:r>
              <a:rPr lang="en-US" dirty="0">
                <a:solidFill>
                  <a:srgbClr val="231F20"/>
                </a:solidFill>
                <a:latin typeface="HelveticaNeueLTStd-Lt"/>
              </a:rPr>
              <a:t>and T cells in the thymus</a:t>
            </a:r>
            <a:endParaRPr lang="en-US" dirty="0"/>
          </a:p>
        </p:txBody>
      </p:sp>
      <p:sp>
        <p:nvSpPr>
          <p:cNvPr id="13" name="Title 1">
            <a:extLst>
              <a:ext uri="{FF2B5EF4-FFF2-40B4-BE49-F238E27FC236}">
                <a16:creationId xmlns:a16="http://schemas.microsoft.com/office/drawing/2014/main" id="{C035FB96-A0C0-4C16-85E3-97094A69B5C5}"/>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Immune Cells</a:t>
            </a:r>
          </a:p>
        </p:txBody>
      </p:sp>
    </p:spTree>
    <p:extLst>
      <p:ext uri="{BB962C8B-B14F-4D97-AF65-F5344CB8AC3E}">
        <p14:creationId xmlns:p14="http://schemas.microsoft.com/office/powerpoint/2010/main" val="194883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632DD4B-12E1-4345-98BB-2DEF84B0780A}"/>
              </a:ext>
            </a:extLst>
          </p:cNvPr>
          <p:cNvPicPr>
            <a:picLocks noChangeAspect="1"/>
          </p:cNvPicPr>
          <p:nvPr/>
        </p:nvPicPr>
        <p:blipFill>
          <a:blip r:embed="rId3"/>
          <a:stretch>
            <a:fillRect/>
          </a:stretch>
        </p:blipFill>
        <p:spPr>
          <a:xfrm>
            <a:off x="-25400" y="1646198"/>
            <a:ext cx="5210175" cy="3371850"/>
          </a:xfrm>
          <a:prstGeom prst="rect">
            <a:avLst/>
          </a:prstGeom>
        </p:spPr>
      </p:pic>
      <p:sp>
        <p:nvSpPr>
          <p:cNvPr id="5" name="TextBox 4">
            <a:extLst>
              <a:ext uri="{FF2B5EF4-FFF2-40B4-BE49-F238E27FC236}">
                <a16:creationId xmlns:a16="http://schemas.microsoft.com/office/drawing/2014/main" id="{A640AA9B-2038-4909-9245-325202D6A9D4}"/>
              </a:ext>
            </a:extLst>
          </p:cNvPr>
          <p:cNvSpPr txBox="1"/>
          <p:nvPr/>
        </p:nvSpPr>
        <p:spPr>
          <a:xfrm>
            <a:off x="254000" y="120134"/>
            <a:ext cx="6096000" cy="523220"/>
          </a:xfrm>
          <a:prstGeom prst="rect">
            <a:avLst/>
          </a:prstGeom>
          <a:noFill/>
        </p:spPr>
        <p:txBody>
          <a:bodyPr wrap="square">
            <a:spAutoFit/>
          </a:bodyPr>
          <a:lstStyle/>
          <a:p>
            <a:r>
              <a:rPr lang="en-US" sz="2800" dirty="0"/>
              <a:t>TCF1 and LEF1 in thymic development</a:t>
            </a:r>
          </a:p>
        </p:txBody>
      </p:sp>
      <p:sp>
        <p:nvSpPr>
          <p:cNvPr id="11" name="TextBox 10">
            <a:extLst>
              <a:ext uri="{FF2B5EF4-FFF2-40B4-BE49-F238E27FC236}">
                <a16:creationId xmlns:a16="http://schemas.microsoft.com/office/drawing/2014/main" id="{3BD71614-06C7-4618-ABA0-9AEA4A0A17C6}"/>
              </a:ext>
            </a:extLst>
          </p:cNvPr>
          <p:cNvSpPr txBox="1"/>
          <p:nvPr/>
        </p:nvSpPr>
        <p:spPr>
          <a:xfrm>
            <a:off x="5184774" y="1146612"/>
            <a:ext cx="6334125" cy="4616648"/>
          </a:xfrm>
          <a:prstGeom prst="rect">
            <a:avLst/>
          </a:prstGeom>
          <a:noFill/>
        </p:spPr>
        <p:txBody>
          <a:bodyPr wrap="square">
            <a:spAutoFit/>
          </a:bodyPr>
          <a:lstStyle/>
          <a:p>
            <a:r>
              <a:rPr lang="en-US" sz="1800" dirty="0"/>
              <a:t>TCF1 and LEF1 at early stages of T cell development</a:t>
            </a:r>
          </a:p>
          <a:p>
            <a:pPr marL="342900" indent="-342900">
              <a:buFont typeface="+mj-lt"/>
              <a:buAutoNum type="arabicPeriod"/>
            </a:pPr>
            <a:r>
              <a:rPr lang="en-US" dirty="0"/>
              <a:t>Specification of Early Thymic Progenitors (ETPs) to T cell fate.</a:t>
            </a:r>
          </a:p>
          <a:p>
            <a:pPr marL="800100" lvl="1" indent="-342900">
              <a:buFont typeface="+mj-lt"/>
              <a:buAutoNum type="arabicPeriod"/>
            </a:pPr>
            <a:r>
              <a:rPr lang="en-US" dirty="0"/>
              <a:t>Triger by signals from surface receptor NOTCH</a:t>
            </a:r>
          </a:p>
          <a:p>
            <a:pPr marL="800100" lvl="1" indent="-342900">
              <a:buFont typeface="+mj-lt"/>
              <a:buAutoNum type="arabicPeriod"/>
            </a:pPr>
            <a:r>
              <a:rPr lang="en-US" dirty="0"/>
              <a:t>NOTCH-induced TCF1 expression</a:t>
            </a:r>
          </a:p>
          <a:p>
            <a:pPr marL="1257300" lvl="2" indent="-342900">
              <a:buFont typeface="+mj-lt"/>
              <a:buAutoNum type="arabicPeriod"/>
            </a:pPr>
            <a:r>
              <a:rPr lang="en-US" sz="1600" dirty="0"/>
              <a:t>Contribute to the induction of the transcription factors BCL-11B and GATA3</a:t>
            </a:r>
          </a:p>
          <a:p>
            <a:pPr marL="1257300" lvl="2" indent="-342900">
              <a:buFont typeface="+mj-lt"/>
              <a:buAutoNum type="arabicPeriod"/>
            </a:pPr>
            <a:r>
              <a:rPr lang="en-US" sz="1600" dirty="0"/>
              <a:t>repress transcriptional </a:t>
            </a:r>
            <a:r>
              <a:rPr lang="en-US" sz="1600" dirty="0" err="1"/>
              <a:t>programmes</a:t>
            </a:r>
            <a:r>
              <a:rPr lang="en-US" sz="1600" dirty="0"/>
              <a:t> associated with non-T cell lineages such as myeloid and B cells</a:t>
            </a:r>
          </a:p>
          <a:p>
            <a:pPr marL="1257300" lvl="2" indent="-342900">
              <a:buFont typeface="+mj-lt"/>
              <a:buAutoNum type="arabicPeriod"/>
            </a:pPr>
            <a:endParaRPr lang="en-US" sz="1600" dirty="0"/>
          </a:p>
          <a:p>
            <a:pPr marL="1257300" lvl="2" indent="-342900">
              <a:buFont typeface="+mj-lt"/>
              <a:buAutoNum type="arabicPeriod"/>
            </a:pPr>
            <a:endParaRPr lang="en-US" sz="1600" dirty="0"/>
          </a:p>
          <a:p>
            <a:r>
              <a:rPr lang="en-US" dirty="0"/>
              <a:t>1 . In mice, bone marrow (BM) progenitor cells that are deficient for Tcf7 via germline deletion give rise to ETPs at low efficiency, but fail to generate CD25+ cells, where CD25 marks the progression of T cell maturation into CD4– CD8– double negative  (DN2) and DN3 stages.</a:t>
            </a:r>
          </a:p>
          <a:p>
            <a:endParaRPr lang="en-US" dirty="0"/>
          </a:p>
          <a:p>
            <a:endParaRPr lang="en-US" dirty="0"/>
          </a:p>
        </p:txBody>
      </p:sp>
      <p:sp>
        <p:nvSpPr>
          <p:cNvPr id="12" name="Title 1">
            <a:extLst>
              <a:ext uri="{FF2B5EF4-FFF2-40B4-BE49-F238E27FC236}">
                <a16:creationId xmlns:a16="http://schemas.microsoft.com/office/drawing/2014/main" id="{987A9938-3DF4-4B12-B06C-9AC6DB130CF8}"/>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395C"/>
                </a:solidFill>
              </a:rPr>
              <a:t>Tcf1/Lef1 is essential for T cell</a:t>
            </a:r>
          </a:p>
        </p:txBody>
      </p:sp>
    </p:spTree>
    <p:extLst>
      <p:ext uri="{BB962C8B-B14F-4D97-AF65-F5344CB8AC3E}">
        <p14:creationId xmlns:p14="http://schemas.microsoft.com/office/powerpoint/2010/main" val="442969494"/>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1CF46C68-2ADC-4A21-9140-1A8029490191}"/>
              </a:ext>
            </a:extLst>
          </p:cNvPr>
          <p:cNvSpPr txBox="1"/>
          <p:nvPr/>
        </p:nvSpPr>
        <p:spPr>
          <a:xfrm>
            <a:off x="1295400" y="1253172"/>
            <a:ext cx="9601200" cy="3693319"/>
          </a:xfrm>
          <a:prstGeom prst="rect">
            <a:avLst/>
          </a:prstGeom>
          <a:noFill/>
        </p:spPr>
        <p:txBody>
          <a:bodyPr wrap="square">
            <a:spAutoFit/>
          </a:bodyPr>
          <a:lstStyle/>
          <a:p>
            <a:pPr marL="285750" indent="-285750">
              <a:buFont typeface="Arial" panose="020B0604020202020204" pitchFamily="34" charset="0"/>
              <a:buChar char="•"/>
            </a:pPr>
            <a:r>
              <a:rPr lang="en-US" dirty="0"/>
              <a:t>After passing the T cell lineage specification and commitment stages, TCF1 and LEF1 functionally compensate for each other with TCF1 having a more dominant role than LEF1.</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And the most profound impact is observed only when both transcription factors are ablated</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TCF1 and LEF1 are not required for CD8+ lineage specification </a:t>
            </a:r>
          </a:p>
          <a:p>
            <a:pPr marL="742950" lvl="1" indent="-285750">
              <a:buFont typeface="Arial" panose="020B0604020202020204" pitchFamily="34" charset="0"/>
              <a:buChar char="•"/>
            </a:pPr>
            <a:r>
              <a:rPr lang="en-US" dirty="0"/>
              <a:t>But TCF1/LEF1-deficient CD8+ T cells fail to repress CD4+ lineage associated genes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CD8+ T cells deficient in TCF1 or LEF1 also show aberrant upregulation of Prdm1, </a:t>
            </a:r>
            <a:r>
              <a:rPr lang="en-US" dirty="0" err="1"/>
              <a:t>Fasl</a:t>
            </a:r>
            <a:r>
              <a:rPr lang="en-US" dirty="0"/>
              <a:t> and Prf1, which are expressed in effector CD8+ T cells. </a:t>
            </a:r>
          </a:p>
          <a:p>
            <a:pPr marL="742950" lvl="1" indent="-285750">
              <a:buFont typeface="Arial" panose="020B0604020202020204" pitchFamily="34" charset="0"/>
              <a:buChar char="•"/>
            </a:pPr>
            <a:r>
              <a:rPr lang="en-US" dirty="0"/>
              <a:t>Highlighting a requirement for TCF1 and LEF1 in maintaining CD8+ T cells in a naive state, before antigen encounter.</a:t>
            </a:r>
          </a:p>
          <a:p>
            <a:pPr marL="285750" indent="-285750">
              <a:buFont typeface="Arial" panose="020B0604020202020204" pitchFamily="34" charset="0"/>
              <a:buChar char="•"/>
            </a:pPr>
            <a:endParaRPr lang="en-US" dirty="0"/>
          </a:p>
        </p:txBody>
      </p:sp>
      <p:sp>
        <p:nvSpPr>
          <p:cNvPr id="10" name="Title 1">
            <a:extLst>
              <a:ext uri="{FF2B5EF4-FFF2-40B4-BE49-F238E27FC236}">
                <a16:creationId xmlns:a16="http://schemas.microsoft.com/office/drawing/2014/main" id="{B4954AF5-DA27-4B60-886F-3053E7C783DC}"/>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TCF1 and LEF1 at late stages of T cell development.</a:t>
            </a:r>
          </a:p>
        </p:txBody>
      </p:sp>
    </p:spTree>
    <p:extLst>
      <p:ext uri="{BB962C8B-B14F-4D97-AF65-F5344CB8AC3E}">
        <p14:creationId xmlns:p14="http://schemas.microsoft.com/office/powerpoint/2010/main" val="78423570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B816FF67-B572-4B95-8923-5E857525FA30}"/>
              </a:ext>
            </a:extLst>
          </p:cNvPr>
          <p:cNvSpPr>
            <a:spLocks noGrp="1"/>
          </p:cNvSpPr>
          <p:nvPr>
            <p:ph type="sldNum" sz="quarter" idx="12"/>
          </p:nvPr>
        </p:nvSpPr>
        <p:spPr/>
        <p:txBody>
          <a:bodyPr/>
          <a:lstStyle/>
          <a:p>
            <a:fld id="{DBA6DB61-4362-44D1-BB09-4F1914041657}" type="slidenum">
              <a:rPr lang="en-US" smtClean="0"/>
              <a:t>79</a:t>
            </a:fld>
            <a:endParaRPr lang="en-US"/>
          </a:p>
        </p:txBody>
      </p:sp>
      <p:sp>
        <p:nvSpPr>
          <p:cNvPr id="7" name="Title 1">
            <a:extLst>
              <a:ext uri="{FF2B5EF4-FFF2-40B4-BE49-F238E27FC236}">
                <a16:creationId xmlns:a16="http://schemas.microsoft.com/office/drawing/2014/main" id="{74F699DE-49AE-4220-806B-9BA346B4CA06}"/>
              </a:ext>
            </a:extLst>
          </p:cNvPr>
          <p:cNvSpPr txBox="1">
            <a:spLocks/>
          </p:cNvSpPr>
          <p:nvPr/>
        </p:nvSpPr>
        <p:spPr>
          <a:xfrm>
            <a:off x="0" y="0"/>
            <a:ext cx="12192000" cy="625641"/>
          </a:xfrm>
          <a:prstGeom prst="rect">
            <a:avLst/>
          </a:prstGeom>
          <a:solidFill>
            <a:srgbClr val="F9F2E0"/>
          </a:solidFill>
        </p:spPr>
        <p:txBody>
          <a:bodyP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Identity lost</a:t>
            </a:r>
          </a:p>
        </p:txBody>
      </p:sp>
      <p:pic>
        <p:nvPicPr>
          <p:cNvPr id="10" name="Picture 9">
            <a:extLst>
              <a:ext uri="{FF2B5EF4-FFF2-40B4-BE49-F238E27FC236}">
                <a16:creationId xmlns:a16="http://schemas.microsoft.com/office/drawing/2014/main" id="{F697F691-46C7-47B9-81E5-0D8A763B32F1}"/>
              </a:ext>
            </a:extLst>
          </p:cNvPr>
          <p:cNvPicPr>
            <a:picLocks noChangeAspect="1"/>
          </p:cNvPicPr>
          <p:nvPr/>
        </p:nvPicPr>
        <p:blipFill>
          <a:blip r:embed="rId3"/>
          <a:stretch>
            <a:fillRect/>
          </a:stretch>
        </p:blipFill>
        <p:spPr>
          <a:xfrm>
            <a:off x="1328091" y="1471177"/>
            <a:ext cx="9535817" cy="4039636"/>
          </a:xfrm>
          <a:prstGeom prst="rect">
            <a:avLst/>
          </a:prstGeom>
        </p:spPr>
      </p:pic>
    </p:spTree>
    <p:extLst>
      <p:ext uri="{BB962C8B-B14F-4D97-AF65-F5344CB8AC3E}">
        <p14:creationId xmlns:p14="http://schemas.microsoft.com/office/powerpoint/2010/main" val="17735239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Tcf1 Knock Out </a:t>
            </a:r>
            <a:r>
              <a:rPr lang="en-US" altLang="zh-CN" dirty="0">
                <a:solidFill>
                  <a:srgbClr val="00B0F0"/>
                </a:solidFill>
              </a:rPr>
              <a:t>Validation</a:t>
            </a:r>
            <a:endParaRPr lang="en-US" dirty="0">
              <a:solidFill>
                <a:srgbClr val="00B0F0"/>
              </a:solidFill>
            </a:endParaRPr>
          </a:p>
        </p:txBody>
      </p:sp>
      <p:grpSp>
        <p:nvGrpSpPr>
          <p:cNvPr id="3" name="Group 2">
            <a:extLst>
              <a:ext uri="{FF2B5EF4-FFF2-40B4-BE49-F238E27FC236}">
                <a16:creationId xmlns:a16="http://schemas.microsoft.com/office/drawing/2014/main" id="{6F3A9A6F-5BC6-4084-8BBE-44DFD3734352}"/>
              </a:ext>
            </a:extLst>
          </p:cNvPr>
          <p:cNvGrpSpPr/>
          <p:nvPr/>
        </p:nvGrpSpPr>
        <p:grpSpPr>
          <a:xfrm>
            <a:off x="477594" y="1773291"/>
            <a:ext cx="4572206" cy="3203581"/>
            <a:chOff x="957103" y="1367659"/>
            <a:chExt cx="4572206" cy="3203581"/>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397526" y="2211582"/>
              <a:ext cx="1164100" cy="923330"/>
            </a:xfrm>
            <a:prstGeom prst="rect">
              <a:avLst/>
            </a:prstGeom>
            <a:noFill/>
          </p:spPr>
          <p:txBody>
            <a:bodyPr wrap="none" rtlCol="0">
              <a:spAutoFit/>
            </a:bodyPr>
            <a:lstStyle/>
            <a:p>
              <a:pPr algn="ctr"/>
              <a:r>
                <a:rPr lang="en-US" b="1" dirty="0">
                  <a:effectLst/>
                  <a:ea typeface="SimSun" panose="02010600030101010101" pitchFamily="2" charset="-122"/>
                </a:rPr>
                <a:t>Wild type </a:t>
              </a:r>
            </a:p>
            <a:p>
              <a:pPr algn="ctr"/>
              <a:r>
                <a:rPr lang="en-US" b="1" dirty="0">
                  <a:effectLst/>
                  <a:ea typeface="SimSun" panose="02010600030101010101" pitchFamily="2" charset="-122"/>
                </a:rPr>
                <a:t>(WT)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3063843" y="1799200"/>
              <a:ext cx="2428547" cy="432951"/>
              <a:chOff x="7117591" y="2559842"/>
              <a:chExt cx="1839729" cy="327979"/>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7117591" y="2781143"/>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346191" y="265922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269991" y="255984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  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957103" y="3655323"/>
              <a:ext cx="1922321" cy="646331"/>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p>
            <a:p>
              <a:pPr algn="ctr"/>
              <a:r>
                <a:rPr lang="en-US" b="1" dirty="0">
                  <a:solidFill>
                    <a:srgbClr val="C70600"/>
                  </a:solidFill>
                  <a:ea typeface="Arial" charset="0"/>
                  <a:cs typeface="Arial" charset="0"/>
                </a:rPr>
                <a:t>(</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3100762" y="3431105"/>
              <a:ext cx="2428547" cy="432949"/>
              <a:chOff x="2988225" y="3815804"/>
              <a:chExt cx="1839729" cy="327977"/>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2988225" y="4037102"/>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3216826" y="3915181"/>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Tcf7/Lef1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3140625" y="3815804"/>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4"/>
            <a:stretch>
              <a:fillRect/>
            </a:stretch>
          </p:blipFill>
          <p:spPr>
            <a:xfrm>
              <a:off x="3937046" y="338130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314730" y="2894391"/>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3749405" y="3986465"/>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2770979" y="2693880"/>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pic>
        <p:nvPicPr>
          <p:cNvPr id="55" name="Picture 54">
            <a:extLst>
              <a:ext uri="{FF2B5EF4-FFF2-40B4-BE49-F238E27FC236}">
                <a16:creationId xmlns:a16="http://schemas.microsoft.com/office/drawing/2014/main" id="{60A49B45-8599-4CCE-AE9C-0187AAB1399A}"/>
              </a:ext>
            </a:extLst>
          </p:cNvPr>
          <p:cNvPicPr>
            <a:picLocks noChangeAspect="1"/>
          </p:cNvPicPr>
          <p:nvPr/>
        </p:nvPicPr>
        <p:blipFill>
          <a:blip r:embed="rId4"/>
          <a:stretch>
            <a:fillRect/>
          </a:stretch>
        </p:blipFill>
        <p:spPr>
          <a:xfrm>
            <a:off x="1264458" y="3734234"/>
            <a:ext cx="301032" cy="297018"/>
          </a:xfrm>
          <a:prstGeom prst="rect">
            <a:avLst/>
          </a:prstGeom>
        </p:spPr>
      </p:pic>
      <p:grpSp>
        <p:nvGrpSpPr>
          <p:cNvPr id="4" name="Group 3">
            <a:extLst>
              <a:ext uri="{FF2B5EF4-FFF2-40B4-BE49-F238E27FC236}">
                <a16:creationId xmlns:a16="http://schemas.microsoft.com/office/drawing/2014/main" id="{41A71B15-E0C7-46EC-B981-3CFE05463A75}"/>
              </a:ext>
            </a:extLst>
          </p:cNvPr>
          <p:cNvGrpSpPr/>
          <p:nvPr/>
        </p:nvGrpSpPr>
        <p:grpSpPr>
          <a:xfrm>
            <a:off x="5161492" y="3350656"/>
            <a:ext cx="6898216" cy="2234328"/>
            <a:chOff x="5213495" y="1349562"/>
            <a:chExt cx="6898216" cy="2234328"/>
          </a:xfrm>
        </p:grpSpPr>
        <p:pic>
          <p:nvPicPr>
            <p:cNvPr id="17" name="Picture 16">
              <a:extLst>
                <a:ext uri="{FF2B5EF4-FFF2-40B4-BE49-F238E27FC236}">
                  <a16:creationId xmlns:a16="http://schemas.microsoft.com/office/drawing/2014/main" id="{6206DE3A-B6D9-45F6-80EB-CB45F8E66AD1}"/>
                </a:ext>
              </a:extLst>
            </p:cNvPr>
            <p:cNvPicPr>
              <a:picLocks noChangeAspect="1"/>
            </p:cNvPicPr>
            <p:nvPr/>
          </p:nvPicPr>
          <p:blipFill>
            <a:blip r:embed="rId6"/>
            <a:stretch>
              <a:fillRect/>
            </a:stretch>
          </p:blipFill>
          <p:spPr>
            <a:xfrm>
              <a:off x="5213495" y="1349562"/>
              <a:ext cx="6387628" cy="2234328"/>
            </a:xfrm>
            <a:prstGeom prst="rect">
              <a:avLst/>
            </a:prstGeom>
          </p:spPr>
        </p:pic>
        <p:pic>
          <p:nvPicPr>
            <p:cNvPr id="75" name="Picture 74">
              <a:extLst>
                <a:ext uri="{FF2B5EF4-FFF2-40B4-BE49-F238E27FC236}">
                  <a16:creationId xmlns:a16="http://schemas.microsoft.com/office/drawing/2014/main" id="{8E8C2D3E-FD83-4E01-9313-6484544FEB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01123" y="2681443"/>
              <a:ext cx="510588" cy="510588"/>
            </a:xfrm>
            <a:prstGeom prst="rect">
              <a:avLst/>
            </a:prstGeom>
          </p:spPr>
        </p:pic>
        <p:pic>
          <p:nvPicPr>
            <p:cNvPr id="76" name="Picture 75" descr="Icon&#10;&#10;Description automatically generated">
              <a:extLst>
                <a:ext uri="{FF2B5EF4-FFF2-40B4-BE49-F238E27FC236}">
                  <a16:creationId xmlns:a16="http://schemas.microsoft.com/office/drawing/2014/main" id="{97A60E1D-7067-4EA9-B455-32770F9B0F9B}"/>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11594205" y="2987293"/>
              <a:ext cx="510588" cy="416341"/>
            </a:xfrm>
            <a:prstGeom prst="rect">
              <a:avLst/>
            </a:prstGeom>
          </p:spPr>
        </p:pic>
        <p:pic>
          <p:nvPicPr>
            <p:cNvPr id="77" name="Picture 76">
              <a:extLst>
                <a:ext uri="{FF2B5EF4-FFF2-40B4-BE49-F238E27FC236}">
                  <a16:creationId xmlns:a16="http://schemas.microsoft.com/office/drawing/2014/main" id="{00D27640-F1CF-4D6C-989F-6F2AFD3E5989}"/>
                </a:ext>
              </a:extLst>
            </p:cNvPr>
            <p:cNvPicPr>
              <a:picLocks noChangeAspect="1"/>
            </p:cNvPicPr>
            <p:nvPr/>
          </p:nvPicPr>
          <p:blipFill>
            <a:blip r:embed="rId4"/>
            <a:stretch>
              <a:fillRect/>
            </a:stretch>
          </p:blipFill>
          <p:spPr>
            <a:xfrm>
              <a:off x="11793701" y="3175066"/>
              <a:ext cx="111595" cy="110106"/>
            </a:xfrm>
            <a:prstGeom prst="rect">
              <a:avLst/>
            </a:prstGeom>
          </p:spPr>
        </p:pic>
        <p:sp>
          <p:nvSpPr>
            <p:cNvPr id="78" name="Rectangle 77">
              <a:extLst>
                <a:ext uri="{FF2B5EF4-FFF2-40B4-BE49-F238E27FC236}">
                  <a16:creationId xmlns:a16="http://schemas.microsoft.com/office/drawing/2014/main" id="{F4FBB1F5-4381-4596-AE54-DA875F1B9921}"/>
                </a:ext>
              </a:extLst>
            </p:cNvPr>
            <p:cNvSpPr/>
            <p:nvPr/>
          </p:nvSpPr>
          <p:spPr>
            <a:xfrm>
              <a:off x="7822577"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12FA99A8-3EAD-4B61-93F6-FFC420AAD3C4}"/>
                </a:ext>
              </a:extLst>
            </p:cNvPr>
            <p:cNvSpPr/>
            <p:nvPr/>
          </p:nvSpPr>
          <p:spPr>
            <a:xfrm>
              <a:off x="8826736" y="2441922"/>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A520B1CD-06DF-4E68-BB75-0C8FAFF6DA38}"/>
                </a:ext>
              </a:extLst>
            </p:cNvPr>
            <p:cNvSpPr/>
            <p:nvPr/>
          </p:nvSpPr>
          <p:spPr>
            <a:xfrm>
              <a:off x="10288199"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634E2303-B12F-4944-80BA-B74C0F095669}"/>
                </a:ext>
              </a:extLst>
            </p:cNvPr>
            <p:cNvSpPr/>
            <p:nvPr/>
          </p:nvSpPr>
          <p:spPr>
            <a:xfrm>
              <a:off x="10556971"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Rectangle 81">
              <a:extLst>
                <a:ext uri="{FF2B5EF4-FFF2-40B4-BE49-F238E27FC236}">
                  <a16:creationId xmlns:a16="http://schemas.microsoft.com/office/drawing/2014/main" id="{0F7B6A76-0A81-4428-8F44-5C6CF13B88DB}"/>
                </a:ext>
              </a:extLst>
            </p:cNvPr>
            <p:cNvSpPr/>
            <p:nvPr/>
          </p:nvSpPr>
          <p:spPr>
            <a:xfrm>
              <a:off x="10799078" y="2441921"/>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479CE0B6-3D5E-42F1-85F8-0B3D7BA83977}"/>
                </a:ext>
              </a:extLst>
            </p:cNvPr>
            <p:cNvSpPr/>
            <p:nvPr/>
          </p:nvSpPr>
          <p:spPr>
            <a:xfrm>
              <a:off x="11287771" y="2438375"/>
              <a:ext cx="99059" cy="1072433"/>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 name="Group 1">
            <a:extLst>
              <a:ext uri="{FF2B5EF4-FFF2-40B4-BE49-F238E27FC236}">
                <a16:creationId xmlns:a16="http://schemas.microsoft.com/office/drawing/2014/main" id="{B8BAC3D6-B6B8-4CBE-B7EA-A395E42AAE7F}"/>
              </a:ext>
            </a:extLst>
          </p:cNvPr>
          <p:cNvGrpSpPr/>
          <p:nvPr/>
        </p:nvGrpSpPr>
        <p:grpSpPr>
          <a:xfrm>
            <a:off x="5549388" y="1646621"/>
            <a:ext cx="5455002" cy="1846607"/>
            <a:chOff x="5639979" y="3826918"/>
            <a:chExt cx="5455002" cy="1846607"/>
          </a:xfrm>
        </p:grpSpPr>
        <p:grpSp>
          <p:nvGrpSpPr>
            <p:cNvPr id="21" name="Group 20">
              <a:extLst>
                <a:ext uri="{FF2B5EF4-FFF2-40B4-BE49-F238E27FC236}">
                  <a16:creationId xmlns:a16="http://schemas.microsoft.com/office/drawing/2014/main" id="{74EC6CC7-A885-4594-82D1-1F6C2733E145}"/>
                </a:ext>
              </a:extLst>
            </p:cNvPr>
            <p:cNvGrpSpPr/>
            <p:nvPr/>
          </p:nvGrpSpPr>
          <p:grpSpPr>
            <a:xfrm>
              <a:off x="5639979" y="3910195"/>
              <a:ext cx="5455002" cy="1763330"/>
              <a:chOff x="5553709" y="3829307"/>
              <a:chExt cx="5455002" cy="1763330"/>
            </a:xfrm>
          </p:grpSpPr>
          <p:cxnSp>
            <p:nvCxnSpPr>
              <p:cNvPr id="63" name="Straight Arrow Connector 62">
                <a:extLst>
                  <a:ext uri="{FF2B5EF4-FFF2-40B4-BE49-F238E27FC236}">
                    <a16:creationId xmlns:a16="http://schemas.microsoft.com/office/drawing/2014/main" id="{5751A387-3FA5-4E5B-B19A-BDA221421A51}"/>
                  </a:ext>
                </a:extLst>
              </p:cNvPr>
              <p:cNvCxnSpPr>
                <a:cxnSpLocks/>
              </p:cNvCxnSpPr>
              <p:nvPr/>
            </p:nvCxnSpPr>
            <p:spPr>
              <a:xfrm flipV="1">
                <a:off x="6726809" y="4219623"/>
                <a:ext cx="0" cy="91440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B798CC18-245B-42AA-95CF-FDAAE57E0318}"/>
                  </a:ext>
                </a:extLst>
              </p:cNvPr>
              <p:cNvGrpSpPr/>
              <p:nvPr/>
            </p:nvGrpSpPr>
            <p:grpSpPr>
              <a:xfrm>
                <a:off x="5553709" y="3829307"/>
                <a:ext cx="5455002" cy="1763330"/>
                <a:chOff x="5601158" y="3792341"/>
                <a:chExt cx="5455002" cy="1763330"/>
              </a:xfrm>
            </p:grpSpPr>
            <p:pic>
              <p:nvPicPr>
                <p:cNvPr id="52" name="Picture 51">
                  <a:extLst>
                    <a:ext uri="{FF2B5EF4-FFF2-40B4-BE49-F238E27FC236}">
                      <a16:creationId xmlns:a16="http://schemas.microsoft.com/office/drawing/2014/main" id="{F7630C7A-C40D-4031-ACCE-3DF6F5DA66C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0187" y="4275197"/>
                  <a:ext cx="510588" cy="510588"/>
                </a:xfrm>
                <a:prstGeom prst="rect">
                  <a:avLst/>
                </a:prstGeom>
              </p:spPr>
            </p:pic>
            <p:grpSp>
              <p:nvGrpSpPr>
                <p:cNvPr id="6" name="Group 5">
                  <a:extLst>
                    <a:ext uri="{FF2B5EF4-FFF2-40B4-BE49-F238E27FC236}">
                      <a16:creationId xmlns:a16="http://schemas.microsoft.com/office/drawing/2014/main" id="{B4083E15-E196-4753-B326-1DA6A5F27B61}"/>
                    </a:ext>
                  </a:extLst>
                </p:cNvPr>
                <p:cNvGrpSpPr/>
                <p:nvPr/>
              </p:nvGrpSpPr>
              <p:grpSpPr>
                <a:xfrm>
                  <a:off x="6064379" y="4685161"/>
                  <a:ext cx="510588" cy="416341"/>
                  <a:chOff x="6061929" y="4392097"/>
                  <a:chExt cx="510588" cy="416341"/>
                </a:xfrm>
              </p:grpSpPr>
              <p:pic>
                <p:nvPicPr>
                  <p:cNvPr id="53" name="Picture 52" descr="Icon&#10;&#10;Description automatically generated">
                    <a:extLst>
                      <a:ext uri="{FF2B5EF4-FFF2-40B4-BE49-F238E27FC236}">
                        <a16:creationId xmlns:a16="http://schemas.microsoft.com/office/drawing/2014/main" id="{4D00CE3D-E250-4FA8-8D6D-E0B11163E2E7}"/>
                      </a:ext>
                    </a:extLst>
                  </p:cNvPr>
                  <p:cNvPicPr>
                    <a:picLocks noChangeAspect="1"/>
                  </p:cNvPicPr>
                  <p:nvPr/>
                </p:nvPicPr>
                <p:blipFill rotWithShape="1">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061929" y="4392097"/>
                    <a:ext cx="510588" cy="416341"/>
                  </a:xfrm>
                  <a:prstGeom prst="rect">
                    <a:avLst/>
                  </a:prstGeom>
                </p:spPr>
              </p:pic>
              <p:pic>
                <p:nvPicPr>
                  <p:cNvPr id="54" name="Picture 53">
                    <a:extLst>
                      <a:ext uri="{FF2B5EF4-FFF2-40B4-BE49-F238E27FC236}">
                        <a16:creationId xmlns:a16="http://schemas.microsoft.com/office/drawing/2014/main" id="{98DF03AC-AC2C-49B4-AC41-6A6FEF07C393}"/>
                      </a:ext>
                    </a:extLst>
                  </p:cNvPr>
                  <p:cNvPicPr>
                    <a:picLocks noChangeAspect="1"/>
                  </p:cNvPicPr>
                  <p:nvPr/>
                </p:nvPicPr>
                <p:blipFill>
                  <a:blip r:embed="rId4"/>
                  <a:stretch>
                    <a:fillRect/>
                  </a:stretch>
                </p:blipFill>
                <p:spPr>
                  <a:xfrm>
                    <a:off x="6261425" y="4579870"/>
                    <a:ext cx="111595" cy="110106"/>
                  </a:xfrm>
                  <a:prstGeom prst="rect">
                    <a:avLst/>
                  </a:prstGeom>
                </p:spPr>
              </p:pic>
            </p:grpSp>
            <p:sp>
              <p:nvSpPr>
                <p:cNvPr id="56" name="TextBox 55">
                  <a:extLst>
                    <a:ext uri="{FF2B5EF4-FFF2-40B4-BE49-F238E27FC236}">
                      <a16:creationId xmlns:a16="http://schemas.microsoft.com/office/drawing/2014/main" id="{A9855305-8A16-4184-B3C9-27B72124D2D8}"/>
                    </a:ext>
                  </a:extLst>
                </p:cNvPr>
                <p:cNvSpPr txBox="1"/>
                <p:nvPr/>
              </p:nvSpPr>
              <p:spPr>
                <a:xfrm>
                  <a:off x="6257541" y="4118866"/>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7" name="TextBox 56">
                  <a:extLst>
                    <a:ext uri="{FF2B5EF4-FFF2-40B4-BE49-F238E27FC236}">
                      <a16:creationId xmlns:a16="http://schemas.microsoft.com/office/drawing/2014/main" id="{035014EE-7197-4F38-BEB2-EA333F94C569}"/>
                    </a:ext>
                  </a:extLst>
                </p:cNvPr>
                <p:cNvSpPr txBox="1"/>
                <p:nvPr/>
              </p:nvSpPr>
              <p:spPr>
                <a:xfrm>
                  <a:off x="6261964" y="4626773"/>
                  <a:ext cx="582212" cy="307777"/>
                </a:xfrm>
                <a:prstGeom prst="rect">
                  <a:avLst/>
                </a:prstGeom>
                <a:noFill/>
              </p:spPr>
              <p:txBody>
                <a:bodyPr wrap="none" rtlCol="0">
                  <a:spAutoFit/>
                </a:bodyPr>
                <a:lstStyle/>
                <a:p>
                  <a:pPr algn="r"/>
                  <a:r>
                    <a:rPr lang="en-US" sz="1400" b="1" dirty="0">
                      <a:latin typeface="Arial" panose="020B0604020202020204" pitchFamily="34" charset="0"/>
                      <a:cs typeface="Arial" panose="020B0604020202020204" pitchFamily="34" charset="0"/>
                    </a:rPr>
                    <a:t>2000</a:t>
                  </a:r>
                  <a:endParaRPr lang="en-US" sz="1200" b="1" baseline="30000" dirty="0">
                    <a:latin typeface="Arial" panose="020B0604020202020204" pitchFamily="34" charset="0"/>
                    <a:cs typeface="Arial" panose="020B0604020202020204" pitchFamily="34" charset="0"/>
                  </a:endParaRPr>
                </a:p>
              </p:txBody>
            </p:sp>
            <p:sp>
              <p:nvSpPr>
                <p:cNvPr id="58" name="TextBox 57">
                  <a:extLst>
                    <a:ext uri="{FF2B5EF4-FFF2-40B4-BE49-F238E27FC236}">
                      <a16:creationId xmlns:a16="http://schemas.microsoft.com/office/drawing/2014/main" id="{3202DB6A-E935-4CF0-A58E-3CF3A4F99B72}"/>
                    </a:ext>
                  </a:extLst>
                </p:cNvPr>
                <p:cNvSpPr txBox="1"/>
                <p:nvPr/>
              </p:nvSpPr>
              <p:spPr>
                <a:xfrm>
                  <a:off x="6544776" y="4984266"/>
                  <a:ext cx="269626" cy="276999"/>
                </a:xfrm>
                <a:prstGeom prst="rect">
                  <a:avLst/>
                </a:prstGeom>
                <a:noFill/>
              </p:spPr>
              <p:txBody>
                <a:bodyPr wrap="none" rtlCol="0">
                  <a:spAutoFit/>
                </a:bodyPr>
                <a:lstStyle/>
                <a:p>
                  <a:pPr algn="r"/>
                  <a:r>
                    <a:rPr lang="en-US" sz="1200" dirty="0">
                      <a:latin typeface="Arial" panose="020B0604020202020204" pitchFamily="34" charset="0"/>
                      <a:cs typeface="Arial" panose="020B0604020202020204" pitchFamily="34" charset="0"/>
                    </a:rPr>
                    <a:t>0</a:t>
                  </a:r>
                </a:p>
              </p:txBody>
            </p:sp>
            <p:grpSp>
              <p:nvGrpSpPr>
                <p:cNvPr id="11" name="Group 10">
                  <a:extLst>
                    <a:ext uri="{FF2B5EF4-FFF2-40B4-BE49-F238E27FC236}">
                      <a16:creationId xmlns:a16="http://schemas.microsoft.com/office/drawing/2014/main" id="{FB31DFC3-0493-4EC7-9146-070259A8E8F1}"/>
                    </a:ext>
                  </a:extLst>
                </p:cNvPr>
                <p:cNvGrpSpPr/>
                <p:nvPr/>
              </p:nvGrpSpPr>
              <p:grpSpPr>
                <a:xfrm>
                  <a:off x="5624480" y="4164913"/>
                  <a:ext cx="353098" cy="1015022"/>
                  <a:chOff x="5616980" y="4259099"/>
                  <a:chExt cx="353098" cy="1015022"/>
                </a:xfrm>
              </p:grpSpPr>
              <p:cxnSp>
                <p:nvCxnSpPr>
                  <p:cNvPr id="60" name="Straight Arrow Connector 59">
                    <a:extLst>
                      <a:ext uri="{FF2B5EF4-FFF2-40B4-BE49-F238E27FC236}">
                        <a16:creationId xmlns:a16="http://schemas.microsoft.com/office/drawing/2014/main" id="{12F8F43E-DF0B-44DE-A625-CF97E7B0DE89}"/>
                      </a:ext>
                    </a:extLst>
                  </p:cNvPr>
                  <p:cNvCxnSpPr>
                    <a:cxnSpLocks/>
                  </p:cNvCxnSpPr>
                  <p:nvPr/>
                </p:nvCxnSpPr>
                <p:spPr>
                  <a:xfrm flipV="1">
                    <a:off x="5970078" y="4322563"/>
                    <a:ext cx="0" cy="868680"/>
                  </a:xfrm>
                  <a:prstGeom prst="straightConnector1">
                    <a:avLst/>
                  </a:prstGeom>
                  <a:ln w="12700" cmpd="sng">
                    <a:solidFill>
                      <a:schemeClr val="tx1"/>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1" name="TextBox 60">
                    <a:extLst>
                      <a:ext uri="{FF2B5EF4-FFF2-40B4-BE49-F238E27FC236}">
                        <a16:creationId xmlns:a16="http://schemas.microsoft.com/office/drawing/2014/main" id="{A162FEC4-8F34-4F52-A370-2CCDB62F76C2}"/>
                      </a:ext>
                    </a:extLst>
                  </p:cNvPr>
                  <p:cNvSpPr txBox="1"/>
                  <p:nvPr/>
                </p:nvSpPr>
                <p:spPr>
                  <a:xfrm rot="16200000">
                    <a:off x="5278746" y="4597333"/>
                    <a:ext cx="1015022" cy="338554"/>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RNA-seq</a:t>
                    </a:r>
                    <a:endParaRPr lang="en-US" sz="1600" baseline="30000" dirty="0">
                      <a:latin typeface="Arial" panose="020B0604020202020204" pitchFamily="34" charset="0"/>
                      <a:cs typeface="Arial" panose="020B0604020202020204" pitchFamily="34" charset="0"/>
                    </a:endParaRPr>
                  </a:p>
                </p:txBody>
              </p:sp>
            </p:grpSp>
            <p:grpSp>
              <p:nvGrpSpPr>
                <p:cNvPr id="19" name="Group 18">
                  <a:extLst>
                    <a:ext uri="{FF2B5EF4-FFF2-40B4-BE49-F238E27FC236}">
                      <a16:creationId xmlns:a16="http://schemas.microsoft.com/office/drawing/2014/main" id="{B89114CD-2876-478B-A1F4-7D9B3AC34982}"/>
                    </a:ext>
                  </a:extLst>
                </p:cNvPr>
                <p:cNvGrpSpPr/>
                <p:nvPr/>
              </p:nvGrpSpPr>
              <p:grpSpPr>
                <a:xfrm>
                  <a:off x="5601158" y="3792341"/>
                  <a:ext cx="5455002" cy="1763330"/>
                  <a:chOff x="5601158" y="3792341"/>
                  <a:chExt cx="5455002" cy="1763330"/>
                </a:xfrm>
              </p:grpSpPr>
              <p:pic>
                <p:nvPicPr>
                  <p:cNvPr id="9" name="Picture 8">
                    <a:extLst>
                      <a:ext uri="{FF2B5EF4-FFF2-40B4-BE49-F238E27FC236}">
                        <a16:creationId xmlns:a16="http://schemas.microsoft.com/office/drawing/2014/main" id="{765B48B0-DC85-4E40-A3F9-80893934AEA8}"/>
                      </a:ext>
                    </a:extLst>
                  </p:cNvPr>
                  <p:cNvPicPr>
                    <a:picLocks noChangeAspect="1"/>
                  </p:cNvPicPr>
                  <p:nvPr/>
                </p:nvPicPr>
                <p:blipFill rotWithShape="1">
                  <a:blip r:embed="rId7"/>
                  <a:srcRect l="12366" r="2791" b="8181"/>
                  <a:stretch/>
                </p:blipFill>
                <p:spPr>
                  <a:xfrm>
                    <a:off x="6816914" y="4208365"/>
                    <a:ext cx="4085187" cy="914400"/>
                  </a:xfrm>
                  <a:prstGeom prst="rect">
                    <a:avLst/>
                  </a:prstGeom>
                </p:spPr>
              </p:pic>
              <p:sp>
                <p:nvSpPr>
                  <p:cNvPr id="12" name="Rectangle 11">
                    <a:extLst>
                      <a:ext uri="{FF2B5EF4-FFF2-40B4-BE49-F238E27FC236}">
                        <a16:creationId xmlns:a16="http://schemas.microsoft.com/office/drawing/2014/main" id="{B2540779-9CA7-4A19-8AD4-FBC76A276C66}"/>
                      </a:ext>
                    </a:extLst>
                  </p:cNvPr>
                  <p:cNvSpPr/>
                  <p:nvPr/>
                </p:nvSpPr>
                <p:spPr>
                  <a:xfrm>
                    <a:off x="8275100" y="3792341"/>
                    <a:ext cx="90471" cy="1763330"/>
                  </a:xfrm>
                  <a:prstGeom prst="rect">
                    <a:avLst/>
                  </a:prstGeom>
                  <a:noFill/>
                  <a:ln w="12700">
                    <a:solidFill>
                      <a:srgbClr val="00395C"/>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peech Bubble: Rectangle with Corners Rounded 15">
                    <a:extLst>
                      <a:ext uri="{FF2B5EF4-FFF2-40B4-BE49-F238E27FC236}">
                        <a16:creationId xmlns:a16="http://schemas.microsoft.com/office/drawing/2014/main" id="{2C520047-56B3-469D-A494-46214206BDE8}"/>
                      </a:ext>
                    </a:extLst>
                  </p:cNvPr>
                  <p:cNvSpPr/>
                  <p:nvPr/>
                </p:nvSpPr>
                <p:spPr>
                  <a:xfrm>
                    <a:off x="5601158" y="4164912"/>
                    <a:ext cx="5455002" cy="1118601"/>
                  </a:xfrm>
                  <a:prstGeom prst="wedgeRoundRectCallout">
                    <a:avLst>
                      <a:gd name="adj1" fmla="val -20413"/>
                      <a:gd name="adj2" fmla="val -48537"/>
                      <a:gd name="adj3" fmla="val 16667"/>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grpSp>
        <p:grpSp>
          <p:nvGrpSpPr>
            <p:cNvPr id="70" name="Group 69">
              <a:extLst>
                <a:ext uri="{FF2B5EF4-FFF2-40B4-BE49-F238E27FC236}">
                  <a16:creationId xmlns:a16="http://schemas.microsoft.com/office/drawing/2014/main" id="{39FCE451-7EF9-4D92-98B7-30FAA07A4F9C}"/>
                </a:ext>
              </a:extLst>
            </p:cNvPr>
            <p:cNvGrpSpPr/>
            <p:nvPr/>
          </p:nvGrpSpPr>
          <p:grpSpPr>
            <a:xfrm>
              <a:off x="9703319" y="4145280"/>
              <a:ext cx="731520" cy="182880"/>
              <a:chOff x="6536030" y="857099"/>
              <a:chExt cx="731520" cy="329184"/>
            </a:xfrm>
          </p:grpSpPr>
          <p:cxnSp>
            <p:nvCxnSpPr>
              <p:cNvPr id="71" name="Straight Arrow Connector 70">
                <a:extLst>
                  <a:ext uri="{FF2B5EF4-FFF2-40B4-BE49-F238E27FC236}">
                    <a16:creationId xmlns:a16="http://schemas.microsoft.com/office/drawing/2014/main" id="{5C2EEA89-9C2C-41BE-837F-AFAAA447762A}"/>
                  </a:ext>
                </a:extLst>
              </p:cNvPr>
              <p:cNvCxnSpPr>
                <a:cxnSpLocks/>
              </p:cNvCxnSpPr>
              <p:nvPr/>
            </p:nvCxnSpPr>
            <p:spPr>
              <a:xfrm>
                <a:off x="6536030" y="860147"/>
                <a:ext cx="731520" cy="0"/>
              </a:xfrm>
              <a:prstGeom prst="straightConnector1">
                <a:avLst/>
              </a:prstGeom>
              <a:ln w="19050">
                <a:solidFill>
                  <a:srgbClr val="FF0000"/>
                </a:solidFill>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A7387095-6CBA-4E39-B456-944EC0AF7F01}"/>
                  </a:ext>
                </a:extLst>
              </p:cNvPr>
              <p:cNvCxnSpPr>
                <a:cxnSpLocks/>
              </p:cNvCxnSpPr>
              <p:nvPr/>
            </p:nvCxnSpPr>
            <p:spPr>
              <a:xfrm rot="16200000">
                <a:off x="7099209" y="1021691"/>
                <a:ext cx="329184" cy="0"/>
              </a:xfrm>
              <a:prstGeom prst="straightConnector1">
                <a:avLst/>
              </a:prstGeom>
              <a:ln w="19050">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73" name="TextBox 72">
              <a:extLst>
                <a:ext uri="{FF2B5EF4-FFF2-40B4-BE49-F238E27FC236}">
                  <a16:creationId xmlns:a16="http://schemas.microsoft.com/office/drawing/2014/main" id="{B629886B-6679-4DDB-95DD-1BAEA6432089}"/>
                </a:ext>
              </a:extLst>
            </p:cNvPr>
            <p:cNvSpPr txBox="1"/>
            <p:nvPr/>
          </p:nvSpPr>
          <p:spPr>
            <a:xfrm>
              <a:off x="9932742" y="3875470"/>
              <a:ext cx="598625" cy="338554"/>
            </a:xfrm>
            <a:prstGeom prst="rect">
              <a:avLst/>
            </a:prstGeom>
            <a:noFill/>
          </p:spPr>
          <p:txBody>
            <a:bodyPr wrap="none" rtlCol="0">
              <a:spAutoFit/>
            </a:bodyPr>
            <a:lstStyle/>
            <a:p>
              <a:pPr algn="ctr"/>
              <a:r>
                <a:rPr lang="en-US" sz="1600" b="1" i="1" dirty="0">
                  <a:solidFill>
                    <a:srgbClr val="FF0000"/>
                  </a:solidFill>
                  <a:latin typeface="Arial" panose="020B0604020202020204" pitchFamily="34" charset="0"/>
                  <a:cs typeface="Arial" panose="020B0604020202020204" pitchFamily="34" charset="0"/>
                </a:rPr>
                <a:t>Tcf7</a:t>
              </a:r>
            </a:p>
          </p:txBody>
        </p:sp>
        <p:sp>
          <p:nvSpPr>
            <p:cNvPr id="84" name="Star: 5 Points 83">
              <a:extLst>
                <a:ext uri="{FF2B5EF4-FFF2-40B4-BE49-F238E27FC236}">
                  <a16:creationId xmlns:a16="http://schemas.microsoft.com/office/drawing/2014/main" id="{231E9F9F-F75F-436A-BD23-5555343AE79D}"/>
                </a:ext>
              </a:extLst>
            </p:cNvPr>
            <p:cNvSpPr/>
            <p:nvPr/>
          </p:nvSpPr>
          <p:spPr>
            <a:xfrm>
              <a:off x="8171408" y="3826918"/>
              <a:ext cx="392144" cy="338553"/>
            </a:xfrm>
            <a:prstGeom prst="star5">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66997646"/>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D339CAF-DABB-45E7-B1E5-701D16CE9651}"/>
              </a:ext>
            </a:extLst>
          </p:cNvPr>
          <p:cNvSpPr>
            <a:spLocks noGrp="1"/>
          </p:cNvSpPr>
          <p:nvPr>
            <p:ph type="sldNum" sz="quarter" idx="12"/>
          </p:nvPr>
        </p:nvSpPr>
        <p:spPr/>
        <p:txBody>
          <a:bodyPr/>
          <a:lstStyle/>
          <a:p>
            <a:fld id="{DBA6DB61-4362-44D1-BB09-4F1914041657}" type="slidenum">
              <a:rPr lang="en-US" smtClean="0"/>
              <a:t>80</a:t>
            </a:fld>
            <a:endParaRPr lang="en-US"/>
          </a:p>
        </p:txBody>
      </p:sp>
      <p:sp>
        <p:nvSpPr>
          <p:cNvPr id="7" name="Title 1">
            <a:extLst>
              <a:ext uri="{FF2B5EF4-FFF2-40B4-BE49-F238E27FC236}">
                <a16:creationId xmlns:a16="http://schemas.microsoft.com/office/drawing/2014/main" id="{E5DAFAE0-43A6-4C2A-8AEA-E4062E0C369A}"/>
              </a:ext>
            </a:extLst>
          </p:cNvPr>
          <p:cNvSpPr txBox="1">
            <a:spLocks/>
          </p:cNvSpPr>
          <p:nvPr/>
        </p:nvSpPr>
        <p:spPr>
          <a:xfrm>
            <a:off x="0" y="-9772"/>
            <a:ext cx="12192000" cy="561949"/>
          </a:xfrm>
          <a:prstGeom prst="rect">
            <a:avLst/>
          </a:prstGeom>
          <a:solidFill>
            <a:schemeClr val="tx1"/>
          </a:solidFill>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3200" kern="1200" dirty="0">
                <a:solidFill>
                  <a:schemeClr val="bg1"/>
                </a:solidFill>
                <a:effectLst/>
                <a:ea typeface="SimSun" panose="02010600030101010101" pitchFamily="2" charset="-122"/>
              </a:rPr>
              <a:t>Procedure of </a:t>
            </a:r>
            <a:r>
              <a:rPr lang="en-US" sz="3200" kern="1200" dirty="0" err="1">
                <a:solidFill>
                  <a:srgbClr val="00B0F0"/>
                </a:solidFill>
                <a:effectLst/>
                <a:ea typeface="SimSun" panose="02010600030101010101" pitchFamily="2" charset="-122"/>
              </a:rPr>
              <a:t>ChIP</a:t>
            </a:r>
            <a:r>
              <a:rPr lang="en-US" sz="3200" kern="1200" dirty="0">
                <a:solidFill>
                  <a:srgbClr val="00B0F0"/>
                </a:solidFill>
                <a:effectLst/>
                <a:ea typeface="SimSun" panose="02010600030101010101" pitchFamily="2" charset="-122"/>
              </a:rPr>
              <a:t>-Seq</a:t>
            </a:r>
            <a:r>
              <a:rPr lang="en-US" sz="3200" kern="1200" dirty="0">
                <a:solidFill>
                  <a:schemeClr val="bg1"/>
                </a:solidFill>
                <a:effectLst/>
                <a:ea typeface="SimSun" panose="02010600030101010101" pitchFamily="2" charset="-122"/>
              </a:rPr>
              <a:t> &amp; </a:t>
            </a:r>
            <a:r>
              <a:rPr lang="en-US" sz="3200" kern="1200" dirty="0">
                <a:solidFill>
                  <a:srgbClr val="00B0F0"/>
                </a:solidFill>
                <a:effectLst/>
                <a:ea typeface="SimSun" panose="02010600030101010101" pitchFamily="2" charset="-122"/>
              </a:rPr>
              <a:t>DNase-Seq</a:t>
            </a:r>
            <a:endParaRPr lang="en-US" sz="5400" dirty="0">
              <a:solidFill>
                <a:srgbClr val="00B0F0"/>
              </a:solidFill>
            </a:endParaRPr>
          </a:p>
        </p:txBody>
      </p:sp>
      <p:pic>
        <p:nvPicPr>
          <p:cNvPr id="10" name="Picture 9" descr="figure1">
            <a:extLst>
              <a:ext uri="{FF2B5EF4-FFF2-40B4-BE49-F238E27FC236}">
                <a16:creationId xmlns:a16="http://schemas.microsoft.com/office/drawing/2014/main" id="{AF46C228-343A-4484-91FC-60AB9713BDD3}"/>
              </a:ext>
            </a:extLst>
          </p:cNvPr>
          <p:cNvPicPr/>
          <p:nvPr/>
        </p:nvPicPr>
        <p:blipFill rotWithShape="1">
          <a:blip r:embed="rId3">
            <a:extLst>
              <a:ext uri="{28A0092B-C50C-407E-A947-70E740481C1C}">
                <a14:useLocalDpi xmlns:a14="http://schemas.microsoft.com/office/drawing/2010/main" val="0"/>
              </a:ext>
            </a:extLst>
          </a:blip>
          <a:srcRect b="3913"/>
          <a:stretch/>
        </p:blipFill>
        <p:spPr bwMode="auto">
          <a:xfrm>
            <a:off x="164250" y="627006"/>
            <a:ext cx="4747992" cy="6061752"/>
          </a:xfrm>
          <a:prstGeom prst="rect">
            <a:avLst/>
          </a:prstGeom>
          <a:noFill/>
          <a:ln>
            <a:noFill/>
          </a:ln>
          <a:extLst>
            <a:ext uri="{53640926-AAD7-44D8-BBD7-CCE9431645EC}">
              <a14:shadowObscured xmlns:a14="http://schemas.microsoft.com/office/drawing/2010/main"/>
            </a:ext>
          </a:extLst>
        </p:spPr>
      </p:pic>
      <p:pic>
        <p:nvPicPr>
          <p:cNvPr id="11" name="Picture 10">
            <a:extLst>
              <a:ext uri="{FF2B5EF4-FFF2-40B4-BE49-F238E27FC236}">
                <a16:creationId xmlns:a16="http://schemas.microsoft.com/office/drawing/2014/main" id="{2A5A09F9-5E45-444B-BC96-C4BA098684B0}"/>
              </a:ext>
            </a:extLst>
          </p:cNvPr>
          <p:cNvPicPr/>
          <p:nvPr/>
        </p:nvPicPr>
        <p:blipFill>
          <a:blip r:embed="rId4"/>
          <a:stretch>
            <a:fillRect/>
          </a:stretch>
        </p:blipFill>
        <p:spPr>
          <a:xfrm>
            <a:off x="5596284" y="948249"/>
            <a:ext cx="6028631" cy="3989314"/>
          </a:xfrm>
          <a:prstGeom prst="rect">
            <a:avLst/>
          </a:prstGeom>
        </p:spPr>
      </p:pic>
      <p:sp>
        <p:nvSpPr>
          <p:cNvPr id="12" name="TextBox 11">
            <a:extLst>
              <a:ext uri="{FF2B5EF4-FFF2-40B4-BE49-F238E27FC236}">
                <a16:creationId xmlns:a16="http://schemas.microsoft.com/office/drawing/2014/main" id="{475637BC-6088-4B84-A985-E179FFBD9D9A}"/>
              </a:ext>
            </a:extLst>
          </p:cNvPr>
          <p:cNvSpPr txBox="1"/>
          <p:nvPr/>
        </p:nvSpPr>
        <p:spPr>
          <a:xfrm>
            <a:off x="164250" y="906413"/>
            <a:ext cx="6097772" cy="369332"/>
          </a:xfrm>
          <a:prstGeom prst="rect">
            <a:avLst/>
          </a:prstGeom>
          <a:noFill/>
        </p:spPr>
        <p:txBody>
          <a:bodyPr wrap="square">
            <a:spAutoFit/>
          </a:bodyPr>
          <a:lstStyle/>
          <a:p>
            <a:r>
              <a:rPr lang="en-US" sz="1800" kern="1200" dirty="0" err="1">
                <a:solidFill>
                  <a:srgbClr val="00B0F0"/>
                </a:solidFill>
                <a:effectLst/>
                <a:ea typeface="SimSun" panose="02010600030101010101" pitchFamily="2" charset="-122"/>
              </a:rPr>
              <a:t>ChIP</a:t>
            </a:r>
            <a:r>
              <a:rPr lang="en-US" sz="1800" kern="1200" dirty="0">
                <a:solidFill>
                  <a:srgbClr val="00B0F0"/>
                </a:solidFill>
                <a:effectLst/>
                <a:ea typeface="SimSun" panose="02010600030101010101" pitchFamily="2" charset="-122"/>
              </a:rPr>
              <a:t>-Seq</a:t>
            </a:r>
            <a:endParaRPr lang="en-US" dirty="0">
              <a:solidFill>
                <a:srgbClr val="00B0F0"/>
              </a:solidFill>
            </a:endParaRPr>
          </a:p>
        </p:txBody>
      </p:sp>
    </p:spTree>
    <p:extLst>
      <p:ext uri="{BB962C8B-B14F-4D97-AF65-F5344CB8AC3E}">
        <p14:creationId xmlns:p14="http://schemas.microsoft.com/office/powerpoint/2010/main" val="411713430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p:txBody>
          <a:bodyPr/>
          <a:lstStyle/>
          <a:p>
            <a:fld id="{05F13240-7A30-43F2-A891-57B4712D9498}" type="slidenum">
              <a:rPr lang="en-US" smtClean="0"/>
              <a:t>81</a:t>
            </a:fld>
            <a:endParaRPr lang="en-US"/>
          </a:p>
        </p:txBody>
      </p:sp>
      <p:sp>
        <p:nvSpPr>
          <p:cNvPr id="10" name="Title 1">
            <a:extLst>
              <a:ext uri="{FF2B5EF4-FFF2-40B4-BE49-F238E27FC236}">
                <a16:creationId xmlns:a16="http://schemas.microsoft.com/office/drawing/2014/main" id="{BC4B06C9-8A0F-E84E-BFB5-45BD293B2630}"/>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Experimental Setup and </a:t>
            </a:r>
            <a:r>
              <a:rPr lang="en-US" altLang="zh-CN" dirty="0">
                <a:solidFill>
                  <a:srgbClr val="00B0F0"/>
                </a:solidFill>
              </a:rPr>
              <a:t>Multi-omics</a:t>
            </a:r>
            <a:r>
              <a:rPr lang="en-US" altLang="zh-CN" dirty="0">
                <a:solidFill>
                  <a:schemeClr val="bg1"/>
                </a:solidFill>
              </a:rPr>
              <a:t> D</a:t>
            </a:r>
            <a:r>
              <a:rPr lang="en-US" dirty="0">
                <a:solidFill>
                  <a:schemeClr val="bg1"/>
                </a:solidFill>
              </a:rPr>
              <a:t>ata</a:t>
            </a:r>
            <a:endParaRPr lang="en-US" dirty="0">
              <a:solidFill>
                <a:srgbClr val="00B0F0"/>
              </a:solidFill>
            </a:endParaRPr>
          </a:p>
        </p:txBody>
      </p:sp>
      <p:grpSp>
        <p:nvGrpSpPr>
          <p:cNvPr id="2" name="Group 1">
            <a:extLst>
              <a:ext uri="{FF2B5EF4-FFF2-40B4-BE49-F238E27FC236}">
                <a16:creationId xmlns:a16="http://schemas.microsoft.com/office/drawing/2014/main" id="{0C501E1A-8CAE-436F-A74B-591896DEDF78}"/>
              </a:ext>
            </a:extLst>
          </p:cNvPr>
          <p:cNvGrpSpPr/>
          <p:nvPr/>
        </p:nvGrpSpPr>
        <p:grpSpPr>
          <a:xfrm>
            <a:off x="1678235" y="3434215"/>
            <a:ext cx="8724053" cy="1524000"/>
            <a:chOff x="1320276" y="4135603"/>
            <a:chExt cx="8724053" cy="1524000"/>
          </a:xfrm>
        </p:grpSpPr>
        <p:pic>
          <p:nvPicPr>
            <p:cNvPr id="6" name="Picture 5" descr="Shape&#10;&#10;Description automatically generated">
              <a:extLst>
                <a:ext uri="{FF2B5EF4-FFF2-40B4-BE49-F238E27FC236}">
                  <a16:creationId xmlns:a16="http://schemas.microsoft.com/office/drawing/2014/main" id="{7C09829A-8FBD-4DEB-8A3A-3F94F226114A}"/>
                </a:ext>
              </a:extLst>
            </p:cNvPr>
            <p:cNvPicPr>
              <a:picLocks noChangeAspect="1"/>
            </p:cNvPicPr>
            <p:nvPr/>
          </p:nvPicPr>
          <p:blipFill>
            <a:blip r:embed="rId3"/>
            <a:stretch>
              <a:fillRect/>
            </a:stretch>
          </p:blipFill>
          <p:spPr>
            <a:xfrm>
              <a:off x="3005354" y="4135603"/>
              <a:ext cx="7038975" cy="1524000"/>
            </a:xfrm>
            <a:prstGeom prst="rect">
              <a:avLst/>
            </a:prstGeom>
          </p:spPr>
        </p:pic>
        <p:sp>
          <p:nvSpPr>
            <p:cNvPr id="33" name="TextBox 32">
              <a:extLst>
                <a:ext uri="{FF2B5EF4-FFF2-40B4-BE49-F238E27FC236}">
                  <a16:creationId xmlns:a16="http://schemas.microsoft.com/office/drawing/2014/main" id="{CF457628-7F14-4B55-B31E-09D6A9055360}"/>
                </a:ext>
              </a:extLst>
            </p:cNvPr>
            <p:cNvSpPr txBox="1"/>
            <p:nvPr/>
          </p:nvSpPr>
          <p:spPr>
            <a:xfrm>
              <a:off x="1320276" y="4897603"/>
              <a:ext cx="1685078" cy="461665"/>
            </a:xfrm>
            <a:prstGeom prst="rect">
              <a:avLst/>
            </a:prstGeom>
            <a:noFill/>
          </p:spPr>
          <p:txBody>
            <a:bodyPr wrap="square">
              <a:spAutoFit/>
            </a:bodyPr>
            <a:lstStyle/>
            <a:p>
              <a:r>
                <a:rPr lang="en-US" sz="2400" b="0" i="0" dirty="0">
                  <a:solidFill>
                    <a:srgbClr val="00B0F0"/>
                  </a:solidFill>
                  <a:effectLst/>
                </a:rPr>
                <a:t>Multi-omics</a:t>
              </a:r>
              <a:endParaRPr lang="en-US" sz="2400" dirty="0">
                <a:solidFill>
                  <a:srgbClr val="00B0F0"/>
                </a:solidFill>
              </a:endParaRPr>
            </a:p>
          </p:txBody>
        </p:sp>
      </p:grpSp>
      <p:grpSp>
        <p:nvGrpSpPr>
          <p:cNvPr id="3" name="Group 2">
            <a:extLst>
              <a:ext uri="{FF2B5EF4-FFF2-40B4-BE49-F238E27FC236}">
                <a16:creationId xmlns:a16="http://schemas.microsoft.com/office/drawing/2014/main" id="{6F3A9A6F-5BC6-4084-8BBE-44DFD3734352}"/>
              </a:ext>
            </a:extLst>
          </p:cNvPr>
          <p:cNvGrpSpPr/>
          <p:nvPr/>
        </p:nvGrpSpPr>
        <p:grpSpPr>
          <a:xfrm>
            <a:off x="1137037" y="1554228"/>
            <a:ext cx="9601183" cy="1652787"/>
            <a:chOff x="1137037" y="1311016"/>
            <a:chExt cx="9601183" cy="1652787"/>
          </a:xfrm>
        </p:grpSpPr>
        <p:pic>
          <p:nvPicPr>
            <p:cNvPr id="13" name="Picture 12">
              <a:extLst>
                <a:ext uri="{FF2B5EF4-FFF2-40B4-BE49-F238E27FC236}">
                  <a16:creationId xmlns:a16="http://schemas.microsoft.com/office/drawing/2014/main" id="{FBCC1A5A-D91D-4746-B9CF-DA46D063AD8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0276" y="1367659"/>
              <a:ext cx="1207060" cy="1207060"/>
            </a:xfrm>
            <a:prstGeom prst="rect">
              <a:avLst/>
            </a:prstGeom>
          </p:spPr>
        </p:pic>
        <p:sp>
          <p:nvSpPr>
            <p:cNvPr id="15" name="TextBox 14">
              <a:extLst>
                <a:ext uri="{FF2B5EF4-FFF2-40B4-BE49-F238E27FC236}">
                  <a16:creationId xmlns:a16="http://schemas.microsoft.com/office/drawing/2014/main" id="{C28FF6EB-1BB9-4D92-885B-EC8D1AB121AF}"/>
                </a:ext>
              </a:extLst>
            </p:cNvPr>
            <p:cNvSpPr txBox="1"/>
            <p:nvPr/>
          </p:nvSpPr>
          <p:spPr>
            <a:xfrm>
              <a:off x="1137037" y="2211582"/>
              <a:ext cx="1685078" cy="646331"/>
            </a:xfrm>
            <a:prstGeom prst="rect">
              <a:avLst/>
            </a:prstGeom>
            <a:noFill/>
          </p:spPr>
          <p:txBody>
            <a:bodyPr wrap="none" rtlCol="0">
              <a:spAutoFit/>
            </a:bodyPr>
            <a:lstStyle/>
            <a:p>
              <a:pPr algn="ctr"/>
              <a:r>
                <a:rPr lang="en-US" b="1" dirty="0">
                  <a:effectLst/>
                  <a:ea typeface="SimSun" panose="02010600030101010101" pitchFamily="2" charset="-122"/>
                </a:rPr>
                <a:t>Wild type (WT) </a:t>
              </a:r>
            </a:p>
            <a:p>
              <a:pPr algn="ctr"/>
              <a:endParaRPr lang="en-US" b="1" dirty="0">
                <a:ea typeface="Arial" charset="0"/>
                <a:cs typeface="Arial" charset="0"/>
              </a:endParaRPr>
            </a:p>
          </p:txBody>
        </p:sp>
        <p:grpSp>
          <p:nvGrpSpPr>
            <p:cNvPr id="18" name="Group 17">
              <a:extLst>
                <a:ext uri="{FF2B5EF4-FFF2-40B4-BE49-F238E27FC236}">
                  <a16:creationId xmlns:a16="http://schemas.microsoft.com/office/drawing/2014/main" id="{940F5A15-172E-42BA-A0D1-7018487E21EB}"/>
                </a:ext>
              </a:extLst>
            </p:cNvPr>
            <p:cNvGrpSpPr/>
            <p:nvPr/>
          </p:nvGrpSpPr>
          <p:grpSpPr>
            <a:xfrm>
              <a:off x="2821756" y="1849708"/>
              <a:ext cx="2428547" cy="432950"/>
              <a:chOff x="6934200" y="2598102"/>
              <a:chExt cx="1839729" cy="327978"/>
            </a:xfrm>
          </p:grpSpPr>
          <p:cxnSp>
            <p:nvCxnSpPr>
              <p:cNvPr id="25" name="Straight Connector 24">
                <a:extLst>
                  <a:ext uri="{FF2B5EF4-FFF2-40B4-BE49-F238E27FC236}">
                    <a16:creationId xmlns:a16="http://schemas.microsoft.com/office/drawing/2014/main" id="{FF54BF4A-6E4A-4110-91E9-FD48447AF87B}"/>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575DF3DF-0D59-49AF-9A3F-7EE27877E9AD}"/>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27" name="Elbow Connector 18">
                <a:extLst>
                  <a:ext uri="{FF2B5EF4-FFF2-40B4-BE49-F238E27FC236}">
                    <a16:creationId xmlns:a16="http://schemas.microsoft.com/office/drawing/2014/main" id="{FAFBA096-FAE5-4C2D-85BD-84727582C1BA}"/>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29" name="TextBox 28">
              <a:extLst>
                <a:ext uri="{FF2B5EF4-FFF2-40B4-BE49-F238E27FC236}">
                  <a16:creationId xmlns:a16="http://schemas.microsoft.com/office/drawing/2014/main" id="{B1F63E82-DF63-4D53-8699-4B7067CCFE53}"/>
                </a:ext>
              </a:extLst>
            </p:cNvPr>
            <p:cNvSpPr txBox="1"/>
            <p:nvPr/>
          </p:nvSpPr>
          <p:spPr>
            <a:xfrm>
              <a:off x="3555555" y="2335745"/>
              <a:ext cx="960948" cy="584775"/>
            </a:xfrm>
            <a:prstGeom prst="rect">
              <a:avLst/>
            </a:prstGeom>
            <a:noFill/>
          </p:spPr>
          <p:txBody>
            <a:bodyPr wrap="square">
              <a:spAutoFit/>
            </a:bodyPr>
            <a:lstStyle/>
            <a:p>
              <a:r>
                <a:rPr lang="en-US" sz="3200" b="1" dirty="0">
                  <a:effectLst/>
                  <a:ea typeface="SimSun" panose="02010600030101010101" pitchFamily="2" charset="-122"/>
                </a:rPr>
                <a:t>WT</a:t>
              </a:r>
              <a:endParaRPr lang="en-US" sz="3200" dirty="0"/>
            </a:p>
          </p:txBody>
        </p:sp>
        <p:sp>
          <p:nvSpPr>
            <p:cNvPr id="34" name="TextBox 33">
              <a:extLst>
                <a:ext uri="{FF2B5EF4-FFF2-40B4-BE49-F238E27FC236}">
                  <a16:creationId xmlns:a16="http://schemas.microsoft.com/office/drawing/2014/main" id="{1A3C6F1A-D493-4353-8266-F5CB009F7A31}"/>
                </a:ext>
              </a:extLst>
            </p:cNvPr>
            <p:cNvSpPr txBox="1"/>
            <p:nvPr/>
          </p:nvSpPr>
          <p:spPr>
            <a:xfrm>
              <a:off x="5978919" y="2071948"/>
              <a:ext cx="2462021" cy="369332"/>
            </a:xfrm>
            <a:prstGeom prst="rect">
              <a:avLst/>
            </a:prstGeom>
            <a:noFill/>
          </p:spPr>
          <p:txBody>
            <a:bodyPr wrap="none" rtlCol="0">
              <a:spAutoFit/>
            </a:bodyPr>
            <a:lstStyle/>
            <a:p>
              <a:pPr algn="ctr"/>
              <a:r>
                <a:rPr lang="en-US" b="1" dirty="0">
                  <a:solidFill>
                    <a:srgbClr val="C70600"/>
                  </a:solidFill>
                  <a:ea typeface="Arial" charset="0"/>
                  <a:cs typeface="Arial" charset="0"/>
                </a:rPr>
                <a:t>Double knock out (</a:t>
              </a:r>
              <a:r>
                <a:rPr lang="en-US" b="1" dirty="0" err="1">
                  <a:solidFill>
                    <a:srgbClr val="C70600"/>
                  </a:solidFill>
                  <a:ea typeface="Arial" charset="0"/>
                  <a:cs typeface="Arial" charset="0"/>
                </a:rPr>
                <a:t>dKO</a:t>
              </a:r>
              <a:r>
                <a:rPr lang="en-US" b="1" dirty="0">
                  <a:solidFill>
                    <a:srgbClr val="C70600"/>
                  </a:solidFill>
                  <a:ea typeface="Arial" charset="0"/>
                  <a:cs typeface="Arial" charset="0"/>
                </a:rPr>
                <a:t>)</a:t>
              </a:r>
            </a:p>
          </p:txBody>
        </p:sp>
        <p:grpSp>
          <p:nvGrpSpPr>
            <p:cNvPr id="35" name="Group 34">
              <a:extLst>
                <a:ext uri="{FF2B5EF4-FFF2-40B4-BE49-F238E27FC236}">
                  <a16:creationId xmlns:a16="http://schemas.microsoft.com/office/drawing/2014/main" id="{227EF277-ABBF-46CE-929A-4ADDE28C4CE2}"/>
                </a:ext>
              </a:extLst>
            </p:cNvPr>
            <p:cNvGrpSpPr/>
            <p:nvPr/>
          </p:nvGrpSpPr>
          <p:grpSpPr>
            <a:xfrm>
              <a:off x="8309673" y="1823664"/>
              <a:ext cx="2428547" cy="432950"/>
              <a:chOff x="6934200" y="2598102"/>
              <a:chExt cx="1839729" cy="327978"/>
            </a:xfrm>
          </p:grpSpPr>
          <p:cxnSp>
            <p:nvCxnSpPr>
              <p:cNvPr id="36" name="Straight Connector 35">
                <a:extLst>
                  <a:ext uri="{FF2B5EF4-FFF2-40B4-BE49-F238E27FC236}">
                    <a16:creationId xmlns:a16="http://schemas.microsoft.com/office/drawing/2014/main" id="{8218C040-450D-451C-AE3E-B13AC36B3C11}"/>
                  </a:ext>
                </a:extLst>
              </p:cNvPr>
              <p:cNvCxnSpPr>
                <a:cxnSpLocks/>
              </p:cNvCxnSpPr>
              <p:nvPr/>
            </p:nvCxnSpPr>
            <p:spPr>
              <a:xfrm>
                <a:off x="6934200" y="2819400"/>
                <a:ext cx="1839729" cy="0"/>
              </a:xfrm>
              <a:prstGeom prst="line">
                <a:avLst/>
              </a:prstGeom>
              <a:ln w="28575">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sp>
            <p:nvSpPr>
              <p:cNvPr id="37" name="Rectangle 36">
                <a:extLst>
                  <a:ext uri="{FF2B5EF4-FFF2-40B4-BE49-F238E27FC236}">
                    <a16:creationId xmlns:a16="http://schemas.microsoft.com/office/drawing/2014/main" id="{27809091-072E-45E2-A4EA-6D03FDCDADAA}"/>
                  </a:ext>
                </a:extLst>
              </p:cNvPr>
              <p:cNvSpPr/>
              <p:nvPr/>
            </p:nvSpPr>
            <p:spPr>
              <a:xfrm>
                <a:off x="7162800" y="2697480"/>
                <a:ext cx="1210588" cy="228600"/>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Tcf1/Lef1</a:t>
                </a:r>
              </a:p>
            </p:txBody>
          </p:sp>
          <p:cxnSp>
            <p:nvCxnSpPr>
              <p:cNvPr id="38" name="Elbow Connector 18">
                <a:extLst>
                  <a:ext uri="{FF2B5EF4-FFF2-40B4-BE49-F238E27FC236}">
                    <a16:creationId xmlns:a16="http://schemas.microsoft.com/office/drawing/2014/main" id="{E2D74957-190F-479C-A04F-8D74A69919A0}"/>
                  </a:ext>
                </a:extLst>
              </p:cNvPr>
              <p:cNvCxnSpPr/>
              <p:nvPr/>
            </p:nvCxnSpPr>
            <p:spPr>
              <a:xfrm flipV="1">
                <a:off x="7086600" y="2598102"/>
                <a:ext cx="502920" cy="228600"/>
              </a:xfrm>
              <a:prstGeom prst="bentConnector3">
                <a:avLst>
                  <a:gd name="adj1" fmla="val -238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39" name="Picture 38">
              <a:extLst>
                <a:ext uri="{FF2B5EF4-FFF2-40B4-BE49-F238E27FC236}">
                  <a16:creationId xmlns:a16="http://schemas.microsoft.com/office/drawing/2014/main" id="{536AD6A7-CF40-4575-8FD6-E9479C7D5FA3}"/>
                </a:ext>
              </a:extLst>
            </p:cNvPr>
            <p:cNvPicPr>
              <a:picLocks noChangeAspect="1"/>
            </p:cNvPicPr>
            <p:nvPr/>
          </p:nvPicPr>
          <p:blipFill>
            <a:blip r:embed="rId5"/>
            <a:stretch>
              <a:fillRect/>
            </a:stretch>
          </p:blipFill>
          <p:spPr>
            <a:xfrm>
              <a:off x="9137337" y="1827687"/>
              <a:ext cx="603530" cy="595483"/>
            </a:xfrm>
            <a:prstGeom prst="rect">
              <a:avLst/>
            </a:prstGeom>
          </p:spPr>
        </p:pic>
        <p:pic>
          <p:nvPicPr>
            <p:cNvPr id="40" name="Picture 39" descr="Icon&#10;&#10;Description automatically generated">
              <a:extLst>
                <a:ext uri="{FF2B5EF4-FFF2-40B4-BE49-F238E27FC236}">
                  <a16:creationId xmlns:a16="http://schemas.microsoft.com/office/drawing/2014/main" id="{19B0314C-8775-46B7-9BEC-C3FEC582518A}"/>
                </a:ext>
              </a:extLst>
            </p:cNvPr>
            <p:cNvPicPr>
              <a:picLocks noChangeAspect="1"/>
            </p:cNvPicPr>
            <p:nvPr/>
          </p:nvPicPr>
          <p:blipFill rotWithShape="1">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6606396" y="1311016"/>
              <a:ext cx="1207060" cy="984254"/>
            </a:xfrm>
            <a:prstGeom prst="rect">
              <a:avLst/>
            </a:prstGeom>
          </p:spPr>
        </p:pic>
        <p:sp>
          <p:nvSpPr>
            <p:cNvPr id="41" name="TextBox 40">
              <a:extLst>
                <a:ext uri="{FF2B5EF4-FFF2-40B4-BE49-F238E27FC236}">
                  <a16:creationId xmlns:a16="http://schemas.microsoft.com/office/drawing/2014/main" id="{C4F9B3EB-3C15-4159-81A9-415D2F60278D}"/>
                </a:ext>
              </a:extLst>
            </p:cNvPr>
            <p:cNvSpPr txBox="1"/>
            <p:nvPr/>
          </p:nvSpPr>
          <p:spPr>
            <a:xfrm>
              <a:off x="8958316" y="2379028"/>
              <a:ext cx="1312461" cy="584775"/>
            </a:xfrm>
            <a:prstGeom prst="rect">
              <a:avLst/>
            </a:prstGeom>
            <a:noFill/>
          </p:spPr>
          <p:txBody>
            <a:bodyPr wrap="square">
              <a:spAutoFit/>
            </a:bodyPr>
            <a:lstStyle/>
            <a:p>
              <a:r>
                <a:rPr lang="en-US" sz="3200" b="1" dirty="0" err="1">
                  <a:solidFill>
                    <a:srgbClr val="C70600"/>
                  </a:solidFill>
                  <a:ea typeface="Arial" charset="0"/>
                  <a:cs typeface="Arial" charset="0"/>
                </a:rPr>
                <a:t>dKO</a:t>
              </a:r>
              <a:endParaRPr lang="en-US" dirty="0"/>
            </a:p>
          </p:txBody>
        </p:sp>
        <p:sp>
          <p:nvSpPr>
            <p:cNvPr id="42" name="TextBox 41">
              <a:extLst>
                <a:ext uri="{FF2B5EF4-FFF2-40B4-BE49-F238E27FC236}">
                  <a16:creationId xmlns:a16="http://schemas.microsoft.com/office/drawing/2014/main" id="{2F75C6A4-6FFD-479D-9609-2A192AFC2533}"/>
                </a:ext>
              </a:extLst>
            </p:cNvPr>
            <p:cNvSpPr txBox="1"/>
            <p:nvPr/>
          </p:nvSpPr>
          <p:spPr>
            <a:xfrm>
              <a:off x="5456300" y="1638998"/>
              <a:ext cx="583962" cy="584775"/>
            </a:xfrm>
            <a:prstGeom prst="rect">
              <a:avLst/>
            </a:prstGeom>
            <a:noFill/>
          </p:spPr>
          <p:txBody>
            <a:bodyPr wrap="square">
              <a:spAutoFit/>
            </a:bodyPr>
            <a:lstStyle/>
            <a:p>
              <a:r>
                <a:rPr lang="en-US" sz="3200" b="0" i="0" u="none" strike="noStrike" kern="1200" baseline="0" dirty="0">
                  <a:solidFill>
                    <a:srgbClr val="00B0F0"/>
                  </a:solidFill>
                  <a:effectLst/>
                  <a:ea typeface="+mn-ea"/>
                  <a:cs typeface="+mn-cs"/>
                </a:rPr>
                <a:t>vs</a:t>
              </a:r>
              <a:endParaRPr lang="en-US" dirty="0">
                <a:solidFill>
                  <a:srgbClr val="00B0F0"/>
                </a:solidFill>
              </a:endParaRPr>
            </a:p>
          </p:txBody>
        </p:sp>
      </p:grpSp>
      <p:sp>
        <p:nvSpPr>
          <p:cNvPr id="4" name="TextBox 3">
            <a:extLst>
              <a:ext uri="{FF2B5EF4-FFF2-40B4-BE49-F238E27FC236}">
                <a16:creationId xmlns:a16="http://schemas.microsoft.com/office/drawing/2014/main" id="{1B0D4415-8C6D-4940-8431-959A654CD62A}"/>
              </a:ext>
            </a:extLst>
          </p:cNvPr>
          <p:cNvSpPr txBox="1"/>
          <p:nvPr/>
        </p:nvSpPr>
        <p:spPr>
          <a:xfrm>
            <a:off x="3071332" y="5256394"/>
            <a:ext cx="6506718" cy="1477328"/>
          </a:xfrm>
          <a:prstGeom prst="rect">
            <a:avLst/>
          </a:prstGeom>
          <a:noFill/>
        </p:spPr>
        <p:txBody>
          <a:bodyPr wrap="none" rtlCol="0">
            <a:spAutoFit/>
          </a:bodyPr>
          <a:lstStyle/>
          <a:p>
            <a:pPr marL="285750" indent="-285750">
              <a:buFont typeface="Arial" panose="020B0604020202020204" pitchFamily="34" charset="0"/>
              <a:buChar char="•"/>
            </a:pPr>
            <a:r>
              <a:rPr lang="en-US" dirty="0">
                <a:solidFill>
                  <a:srgbClr val="00395C"/>
                </a:solidFill>
              </a:rPr>
              <a:t>Histone modification: H3K27ac, mark active regulatory elements</a:t>
            </a:r>
          </a:p>
          <a:p>
            <a:pPr marL="285750" indent="-285750">
              <a:buFont typeface="Arial" panose="020B0604020202020204" pitchFamily="34" charset="0"/>
              <a:buChar char="•"/>
            </a:pPr>
            <a:r>
              <a:rPr lang="en-US" dirty="0">
                <a:solidFill>
                  <a:srgbClr val="00395C"/>
                </a:solidFill>
              </a:rPr>
              <a:t>Open chromatin</a:t>
            </a:r>
          </a:p>
          <a:p>
            <a:pPr marL="285750" indent="-285750">
              <a:buFont typeface="Arial" panose="020B0604020202020204" pitchFamily="34" charset="0"/>
              <a:buChar char="•"/>
            </a:pPr>
            <a:r>
              <a:rPr lang="en-US" dirty="0">
                <a:solidFill>
                  <a:srgbClr val="00395C"/>
                </a:solidFill>
              </a:rPr>
              <a:t>Tcf1 binding</a:t>
            </a:r>
          </a:p>
          <a:p>
            <a:pPr marL="285750" indent="-285750">
              <a:buFont typeface="Arial" panose="020B0604020202020204" pitchFamily="34" charset="0"/>
              <a:buChar char="•"/>
            </a:pPr>
            <a:r>
              <a:rPr lang="en-US" dirty="0">
                <a:solidFill>
                  <a:srgbClr val="00395C"/>
                </a:solidFill>
              </a:rPr>
              <a:t>Gene expression</a:t>
            </a:r>
          </a:p>
          <a:p>
            <a:pPr marL="285750" indent="-285750">
              <a:buFont typeface="Arial" panose="020B0604020202020204" pitchFamily="34" charset="0"/>
              <a:buChar char="•"/>
            </a:pPr>
            <a:r>
              <a:rPr lang="en-US" dirty="0">
                <a:solidFill>
                  <a:srgbClr val="00395C"/>
                </a:solidFill>
              </a:rPr>
              <a:t>3D Genome</a:t>
            </a:r>
          </a:p>
        </p:txBody>
      </p:sp>
    </p:spTree>
    <p:extLst>
      <p:ext uri="{BB962C8B-B14F-4D97-AF65-F5344CB8AC3E}">
        <p14:creationId xmlns:p14="http://schemas.microsoft.com/office/powerpoint/2010/main" val="283274356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9067800" y="6377615"/>
            <a:ext cx="2743200" cy="365125"/>
          </a:xfrm>
        </p:spPr>
        <p:txBody>
          <a:bodyPr/>
          <a:lstStyle/>
          <a:p>
            <a:fld id="{05F13240-7A30-43F2-A891-57B4712D9498}" type="slidenum">
              <a:rPr lang="en-US" smtClean="0"/>
              <a:t>82</a:t>
            </a:fld>
            <a:endParaRPr lang="en-US" dirty="0"/>
          </a:p>
        </p:txBody>
      </p:sp>
      <p:sp>
        <p:nvSpPr>
          <p:cNvPr id="9" name="Title 1">
            <a:extLst>
              <a:ext uri="{FF2B5EF4-FFF2-40B4-BE49-F238E27FC236}">
                <a16:creationId xmlns:a16="http://schemas.microsoft.com/office/drawing/2014/main" id="{E07925D7-F457-44D2-B5E0-50160530574F}"/>
              </a:ext>
            </a:extLst>
          </p:cNvPr>
          <p:cNvSpPr>
            <a:spLocks noGrp="1"/>
          </p:cNvSpPr>
          <p:nvPr>
            <p:ph type="title"/>
          </p:nvPr>
        </p:nvSpPr>
        <p:spPr>
          <a:xfrm>
            <a:off x="0" y="0"/>
            <a:ext cx="12192000" cy="662835"/>
          </a:xfrm>
          <a:solidFill>
            <a:schemeClr val="tx1"/>
          </a:solidFill>
        </p:spPr>
        <p:txBody>
          <a:bodyPr>
            <a:normAutofit/>
          </a:bodyPr>
          <a:lstStyle/>
          <a:p>
            <a:pPr marL="0" marR="0" algn="ctr">
              <a:lnSpc>
                <a:spcPct val="100000"/>
              </a:lnSpc>
              <a:spcBef>
                <a:spcPts val="0"/>
              </a:spcBef>
              <a:spcAft>
                <a:spcPts val="600"/>
              </a:spcAft>
            </a:pPr>
            <a:r>
              <a:rPr lang="en-US" sz="3600" b="1" dirty="0">
                <a:solidFill>
                  <a:schemeClr val="bg1"/>
                </a:solidFill>
                <a:effectLst/>
                <a:ea typeface="SimSun" panose="02010600030101010101" pitchFamily="2" charset="-122"/>
                <a:cs typeface="Times New Roman" panose="02020603050405020304" pitchFamily="18" charset="0"/>
              </a:rPr>
              <a:t>Tcf1 and Lef1 function</a:t>
            </a:r>
            <a:r>
              <a:rPr lang="en-US" sz="3600" b="1" dirty="0">
                <a:solidFill>
                  <a:schemeClr val="bg1"/>
                </a:solidFill>
                <a:ea typeface="SimSun" panose="02010600030101010101" pitchFamily="2" charset="-122"/>
                <a:cs typeface="Times New Roman" panose="02020603050405020304" pitchFamily="18" charset="0"/>
              </a:rPr>
              <a:t> as </a:t>
            </a:r>
            <a:r>
              <a:rPr lang="en-US" sz="3600" b="1" dirty="0">
                <a:solidFill>
                  <a:schemeClr val="bg1"/>
                </a:solidFill>
                <a:effectLst/>
                <a:ea typeface="SimSun" panose="02010600030101010101" pitchFamily="2" charset="-122"/>
                <a:cs typeface="Times New Roman" panose="02020603050405020304" pitchFamily="18" charset="0"/>
              </a:rPr>
              <a:t>transcription </a:t>
            </a:r>
            <a:r>
              <a:rPr lang="en-US" sz="3600" b="1" dirty="0">
                <a:solidFill>
                  <a:srgbClr val="00B0F0"/>
                </a:solidFill>
                <a:effectLst/>
                <a:ea typeface="SimSun" panose="02010600030101010101" pitchFamily="2" charset="-122"/>
                <a:cs typeface="Times New Roman" panose="02020603050405020304" pitchFamily="18" charset="0"/>
              </a:rPr>
              <a:t>activators</a:t>
            </a:r>
            <a:endParaRPr lang="en-US" sz="3600" dirty="0">
              <a:solidFill>
                <a:srgbClr val="00B0F0"/>
              </a:solidFill>
              <a:effectLst/>
              <a:ea typeface="SimSun" panose="02010600030101010101" pitchFamily="2" charset="-122"/>
              <a:cs typeface="Times New Roman" panose="02020603050405020304" pitchFamily="18" charset="0"/>
            </a:endParaRPr>
          </a:p>
        </p:txBody>
      </p:sp>
      <p:grpSp>
        <p:nvGrpSpPr>
          <p:cNvPr id="12" name="Group 11">
            <a:extLst>
              <a:ext uri="{FF2B5EF4-FFF2-40B4-BE49-F238E27FC236}">
                <a16:creationId xmlns:a16="http://schemas.microsoft.com/office/drawing/2014/main" id="{D364D7B3-673A-44A5-AF2F-AECDBCEAC4E2}"/>
              </a:ext>
            </a:extLst>
          </p:cNvPr>
          <p:cNvGrpSpPr/>
          <p:nvPr/>
        </p:nvGrpSpPr>
        <p:grpSpPr>
          <a:xfrm>
            <a:off x="8929065" y="1265352"/>
            <a:ext cx="1620957" cy="1412516"/>
            <a:chOff x="8610600" y="3124108"/>
            <a:chExt cx="1620957" cy="1412516"/>
          </a:xfrm>
        </p:grpSpPr>
        <p:sp>
          <p:nvSpPr>
            <p:cNvPr id="13" name="TextBox 12">
              <a:extLst>
                <a:ext uri="{FF2B5EF4-FFF2-40B4-BE49-F238E27FC236}">
                  <a16:creationId xmlns:a16="http://schemas.microsoft.com/office/drawing/2014/main" id="{034FDF98-9DD4-4115-8CE3-FEBAC45C96B6}"/>
                </a:ext>
              </a:extLst>
            </p:cNvPr>
            <p:cNvSpPr txBox="1"/>
            <p:nvPr/>
          </p:nvSpPr>
          <p:spPr>
            <a:xfrm>
              <a:off x="8610600" y="3890293"/>
              <a:ext cx="1620957" cy="646331"/>
            </a:xfrm>
            <a:prstGeom prst="rect">
              <a:avLst/>
            </a:prstGeom>
            <a:noFill/>
          </p:spPr>
          <p:txBody>
            <a:bodyPr wrap="none" rtlCol="0">
              <a:spAutoFit/>
            </a:bodyPr>
            <a:lstStyle/>
            <a:p>
              <a:pPr algn="ctr"/>
              <a:r>
                <a:rPr lang="en-US" dirty="0">
                  <a:latin typeface="Arial" charset="0"/>
                  <a:ea typeface="Arial" charset="0"/>
                  <a:cs typeface="Arial" charset="0"/>
                </a:rPr>
                <a:t>Genome-wide</a:t>
              </a:r>
            </a:p>
            <a:p>
              <a:pPr algn="ctr"/>
              <a:r>
                <a:rPr lang="en-US" dirty="0">
                  <a:latin typeface="Arial" charset="0"/>
                  <a:ea typeface="Arial" charset="0"/>
                  <a:cs typeface="Arial" charset="0"/>
                </a:rPr>
                <a:t>signals</a:t>
              </a:r>
            </a:p>
          </p:txBody>
        </p:sp>
        <p:pic>
          <p:nvPicPr>
            <p:cNvPr id="14" name="Picture 13">
              <a:extLst>
                <a:ext uri="{FF2B5EF4-FFF2-40B4-BE49-F238E27FC236}">
                  <a16:creationId xmlns:a16="http://schemas.microsoft.com/office/drawing/2014/main" id="{43C804F1-5173-4AC5-8A4E-69AB21CF2793}"/>
                </a:ext>
              </a:extLst>
            </p:cNvPr>
            <p:cNvPicPr>
              <a:picLocks noChangeAspect="1"/>
            </p:cNvPicPr>
            <p:nvPr/>
          </p:nvPicPr>
          <p:blipFill>
            <a:blip r:embed="rId3"/>
            <a:stretch>
              <a:fillRect/>
            </a:stretch>
          </p:blipFill>
          <p:spPr>
            <a:xfrm>
              <a:off x="9090547" y="3124108"/>
              <a:ext cx="782453" cy="609784"/>
            </a:xfrm>
            <a:prstGeom prst="rect">
              <a:avLst/>
            </a:prstGeom>
          </p:spPr>
        </p:pic>
      </p:grpSp>
      <p:grpSp>
        <p:nvGrpSpPr>
          <p:cNvPr id="15" name="Group 14">
            <a:extLst>
              <a:ext uri="{FF2B5EF4-FFF2-40B4-BE49-F238E27FC236}">
                <a16:creationId xmlns:a16="http://schemas.microsoft.com/office/drawing/2014/main" id="{B1BA4754-A9E0-4CB5-86D8-7638E5B168DD}"/>
              </a:ext>
            </a:extLst>
          </p:cNvPr>
          <p:cNvGrpSpPr/>
          <p:nvPr/>
        </p:nvGrpSpPr>
        <p:grpSpPr>
          <a:xfrm>
            <a:off x="999504" y="986382"/>
            <a:ext cx="10109631" cy="5756358"/>
            <a:chOff x="122497" y="237913"/>
            <a:chExt cx="10109631" cy="5756358"/>
          </a:xfrm>
        </p:grpSpPr>
        <p:grpSp>
          <p:nvGrpSpPr>
            <p:cNvPr id="16" name="Group 15">
              <a:extLst>
                <a:ext uri="{FF2B5EF4-FFF2-40B4-BE49-F238E27FC236}">
                  <a16:creationId xmlns:a16="http://schemas.microsoft.com/office/drawing/2014/main" id="{BDD3C518-CF88-4D29-931C-083AD222A60B}"/>
                </a:ext>
              </a:extLst>
            </p:cNvPr>
            <p:cNvGrpSpPr/>
            <p:nvPr/>
          </p:nvGrpSpPr>
          <p:grpSpPr>
            <a:xfrm>
              <a:off x="122497" y="237913"/>
              <a:ext cx="7391400" cy="2082083"/>
              <a:chOff x="304800" y="1131743"/>
              <a:chExt cx="7391400" cy="2082083"/>
            </a:xfrm>
          </p:grpSpPr>
          <p:sp>
            <p:nvSpPr>
              <p:cNvPr id="45" name="TextBox 44">
                <a:extLst>
                  <a:ext uri="{FF2B5EF4-FFF2-40B4-BE49-F238E27FC236}">
                    <a16:creationId xmlns:a16="http://schemas.microsoft.com/office/drawing/2014/main" id="{728B5CDA-545C-4FE0-BEA9-95B4082C2210}"/>
                  </a:ext>
                </a:extLst>
              </p:cNvPr>
              <p:cNvSpPr txBox="1"/>
              <p:nvPr/>
            </p:nvSpPr>
            <p:spPr>
              <a:xfrm>
                <a:off x="1173508" y="2844494"/>
                <a:ext cx="4664143" cy="369332"/>
              </a:xfrm>
              <a:prstGeom prst="rect">
                <a:avLst/>
              </a:prstGeom>
              <a:noFill/>
            </p:spPr>
            <p:txBody>
              <a:bodyPr wrap="square">
                <a:spAutoFit/>
              </a:bodyPr>
              <a:lstStyle/>
              <a:p>
                <a:r>
                  <a:rPr lang="en-US" sz="1800" b="0" i="0" u="none" strike="noStrike" baseline="0" dirty="0">
                    <a:solidFill>
                      <a:srgbClr val="000000"/>
                    </a:solidFill>
                    <a:latin typeface="Times New Roman" panose="02020603050405020304" pitchFamily="18" charset="0"/>
                  </a:rPr>
                  <a:t>-1k                              Summit                        +1k</a:t>
                </a:r>
                <a:endParaRPr lang="en-US" dirty="0"/>
              </a:p>
            </p:txBody>
          </p:sp>
          <p:grpSp>
            <p:nvGrpSpPr>
              <p:cNvPr id="46" name="Group 45">
                <a:extLst>
                  <a:ext uri="{FF2B5EF4-FFF2-40B4-BE49-F238E27FC236}">
                    <a16:creationId xmlns:a16="http://schemas.microsoft.com/office/drawing/2014/main" id="{6ADE1B30-1B94-49D7-A50C-967D273371BF}"/>
                  </a:ext>
                </a:extLst>
              </p:cNvPr>
              <p:cNvGrpSpPr/>
              <p:nvPr/>
            </p:nvGrpSpPr>
            <p:grpSpPr>
              <a:xfrm>
                <a:off x="304800" y="1131743"/>
                <a:ext cx="7391400" cy="1714181"/>
                <a:chOff x="304800" y="1131743"/>
                <a:chExt cx="7391400" cy="1714181"/>
              </a:xfrm>
            </p:grpSpPr>
            <p:sp>
              <p:nvSpPr>
                <p:cNvPr id="47" name="Oval 46">
                  <a:extLst>
                    <a:ext uri="{FF2B5EF4-FFF2-40B4-BE49-F238E27FC236}">
                      <a16:creationId xmlns:a16="http://schemas.microsoft.com/office/drawing/2014/main" id="{D2765F16-63C3-4885-BCA9-B576F49D5124}"/>
                    </a:ext>
                  </a:extLst>
                </p:cNvPr>
                <p:cNvSpPr/>
                <p:nvPr/>
              </p:nvSpPr>
              <p:spPr>
                <a:xfrm>
                  <a:off x="2869407" y="1377899"/>
                  <a:ext cx="786211" cy="786211"/>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pic>
              <p:nvPicPr>
                <p:cNvPr id="48" name="Picture 47">
                  <a:extLst>
                    <a:ext uri="{FF2B5EF4-FFF2-40B4-BE49-F238E27FC236}">
                      <a16:creationId xmlns:a16="http://schemas.microsoft.com/office/drawing/2014/main" id="{3015B4A9-2302-4244-9768-90C762DFF919}"/>
                    </a:ext>
                  </a:extLst>
                </p:cNvPr>
                <p:cNvPicPr>
                  <a:picLocks noChangeAspect="1"/>
                </p:cNvPicPr>
                <p:nvPr/>
              </p:nvPicPr>
              <p:blipFill>
                <a:blip r:embed="rId4"/>
                <a:stretch>
                  <a:fillRect/>
                </a:stretch>
              </p:blipFill>
              <p:spPr>
                <a:xfrm>
                  <a:off x="776091" y="1566616"/>
                  <a:ext cx="1038225" cy="1028700"/>
                </a:xfrm>
                <a:prstGeom prst="rect">
                  <a:avLst/>
                </a:prstGeom>
              </p:spPr>
            </p:pic>
            <p:pic>
              <p:nvPicPr>
                <p:cNvPr id="49" name="Picture 48">
                  <a:extLst>
                    <a:ext uri="{FF2B5EF4-FFF2-40B4-BE49-F238E27FC236}">
                      <a16:creationId xmlns:a16="http://schemas.microsoft.com/office/drawing/2014/main" id="{E0E61652-D12D-48B7-A80D-95CF11EF9246}"/>
                    </a:ext>
                  </a:extLst>
                </p:cNvPr>
                <p:cNvPicPr>
                  <a:picLocks noChangeAspect="1"/>
                </p:cNvPicPr>
                <p:nvPr/>
              </p:nvPicPr>
              <p:blipFill>
                <a:blip r:embed="rId4"/>
                <a:stretch>
                  <a:fillRect/>
                </a:stretch>
              </p:blipFill>
              <p:spPr>
                <a:xfrm>
                  <a:off x="1767181" y="1594897"/>
                  <a:ext cx="1038225" cy="1028700"/>
                </a:xfrm>
                <a:prstGeom prst="rect">
                  <a:avLst/>
                </a:prstGeom>
              </p:spPr>
            </p:pic>
            <p:pic>
              <p:nvPicPr>
                <p:cNvPr id="50" name="Picture 49">
                  <a:extLst>
                    <a:ext uri="{FF2B5EF4-FFF2-40B4-BE49-F238E27FC236}">
                      <a16:creationId xmlns:a16="http://schemas.microsoft.com/office/drawing/2014/main" id="{6B52CE52-E402-4600-993C-C951179ECF7B}"/>
                    </a:ext>
                  </a:extLst>
                </p:cNvPr>
                <p:cNvPicPr>
                  <a:picLocks noChangeAspect="1"/>
                </p:cNvPicPr>
                <p:nvPr/>
              </p:nvPicPr>
              <p:blipFill>
                <a:blip r:embed="rId4"/>
                <a:stretch>
                  <a:fillRect/>
                </a:stretch>
              </p:blipFill>
              <p:spPr>
                <a:xfrm>
                  <a:off x="4327449" y="1632605"/>
                  <a:ext cx="1038225" cy="1028700"/>
                </a:xfrm>
                <a:prstGeom prst="rect">
                  <a:avLst/>
                </a:prstGeom>
              </p:spPr>
            </p:pic>
            <p:pic>
              <p:nvPicPr>
                <p:cNvPr id="51" name="Picture 50">
                  <a:extLst>
                    <a:ext uri="{FF2B5EF4-FFF2-40B4-BE49-F238E27FC236}">
                      <a16:creationId xmlns:a16="http://schemas.microsoft.com/office/drawing/2014/main" id="{71C1F64B-0927-4441-A18F-9E0895B529FB}"/>
                    </a:ext>
                  </a:extLst>
                </p:cNvPr>
                <p:cNvPicPr>
                  <a:picLocks noChangeAspect="1"/>
                </p:cNvPicPr>
                <p:nvPr/>
              </p:nvPicPr>
              <p:blipFill>
                <a:blip r:embed="rId4"/>
                <a:stretch>
                  <a:fillRect/>
                </a:stretch>
              </p:blipFill>
              <p:spPr>
                <a:xfrm>
                  <a:off x="5318539" y="1660886"/>
                  <a:ext cx="1038225" cy="1028700"/>
                </a:xfrm>
                <a:prstGeom prst="rect">
                  <a:avLst/>
                </a:prstGeom>
              </p:spPr>
            </p:pic>
            <p:cxnSp>
              <p:nvCxnSpPr>
                <p:cNvPr id="52" name="Straight Connector 51">
                  <a:extLst>
                    <a:ext uri="{FF2B5EF4-FFF2-40B4-BE49-F238E27FC236}">
                      <a16:creationId xmlns:a16="http://schemas.microsoft.com/office/drawing/2014/main" id="{41AA594C-6C5B-4071-94C4-58A2CA2C155C}"/>
                    </a:ext>
                  </a:extLst>
                </p:cNvPr>
                <p:cNvCxnSpPr/>
                <p:nvPr/>
              </p:nvCxnSpPr>
              <p:spPr>
                <a:xfrm>
                  <a:off x="2795979" y="2262432"/>
                  <a:ext cx="1531470"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ectangle: Rounded Corners 52">
                  <a:extLst>
                    <a:ext uri="{FF2B5EF4-FFF2-40B4-BE49-F238E27FC236}">
                      <a16:creationId xmlns:a16="http://schemas.microsoft.com/office/drawing/2014/main" id="{F6D8B824-17FD-459F-84AC-241B2EF24286}"/>
                    </a:ext>
                  </a:extLst>
                </p:cNvPr>
                <p:cNvSpPr/>
                <p:nvPr/>
              </p:nvSpPr>
              <p:spPr>
                <a:xfrm>
                  <a:off x="2785364" y="2128100"/>
                  <a:ext cx="1446365" cy="2909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Tcf1</a:t>
                  </a:r>
                </a:p>
              </p:txBody>
            </p:sp>
            <p:sp>
              <p:nvSpPr>
                <p:cNvPr id="55" name="Cloud 54">
                  <a:extLst>
                    <a:ext uri="{FF2B5EF4-FFF2-40B4-BE49-F238E27FC236}">
                      <a16:creationId xmlns:a16="http://schemas.microsoft.com/office/drawing/2014/main" id="{FD44DE9E-A917-4960-99F1-D2CD859BB196}"/>
                    </a:ext>
                  </a:extLst>
                </p:cNvPr>
                <p:cNvSpPr/>
                <p:nvPr/>
              </p:nvSpPr>
              <p:spPr>
                <a:xfrm>
                  <a:off x="2772412" y="1131743"/>
                  <a:ext cx="1850566" cy="662590"/>
                </a:xfrm>
                <a:prstGeom prst="cloud">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dirty="0"/>
                </a:p>
              </p:txBody>
            </p:sp>
            <p:sp>
              <p:nvSpPr>
                <p:cNvPr id="56" name="Pentagon 55">
                  <a:extLst>
                    <a:ext uri="{FF2B5EF4-FFF2-40B4-BE49-F238E27FC236}">
                      <a16:creationId xmlns:a16="http://schemas.microsoft.com/office/drawing/2014/main" id="{51C3E9B6-03CA-49F2-9FCE-4345CC43C94E}"/>
                    </a:ext>
                  </a:extLst>
                </p:cNvPr>
                <p:cNvSpPr/>
                <p:nvPr/>
              </p:nvSpPr>
              <p:spPr>
                <a:xfrm rot="630431">
                  <a:off x="3421038" y="1566616"/>
                  <a:ext cx="421700" cy="401619"/>
                </a:xfrm>
                <a:prstGeom prst="pentagon">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Isosceles Triangle 56">
                  <a:extLst>
                    <a:ext uri="{FF2B5EF4-FFF2-40B4-BE49-F238E27FC236}">
                      <a16:creationId xmlns:a16="http://schemas.microsoft.com/office/drawing/2014/main" id="{157F703B-03E4-47C8-B899-6480644579E1}"/>
                    </a:ext>
                  </a:extLst>
                </p:cNvPr>
                <p:cNvSpPr/>
                <p:nvPr/>
              </p:nvSpPr>
              <p:spPr>
                <a:xfrm>
                  <a:off x="3655165" y="1566812"/>
                  <a:ext cx="576564" cy="561471"/>
                </a:xfrm>
                <a:prstGeom prst="triangle">
                  <a:avLst/>
                </a:prstGeom>
                <a:solidFill>
                  <a:srgbClr val="F49C7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8" name="Right Brace 57">
                  <a:extLst>
                    <a:ext uri="{FF2B5EF4-FFF2-40B4-BE49-F238E27FC236}">
                      <a16:creationId xmlns:a16="http://schemas.microsoft.com/office/drawing/2014/main" id="{E2CE0A90-1570-4AA7-AECE-BBE59A40BE74}"/>
                    </a:ext>
                  </a:extLst>
                </p:cNvPr>
                <p:cNvSpPr/>
                <p:nvPr/>
              </p:nvSpPr>
              <p:spPr>
                <a:xfrm rot="5400000">
                  <a:off x="3444122" y="665759"/>
                  <a:ext cx="164029" cy="4196301"/>
                </a:xfrm>
                <a:prstGeom prst="rightBrace">
                  <a:avLst/>
                </a:prstGeom>
                <a:ln w="28575"/>
              </p:spPr>
              <p:style>
                <a:lnRef idx="1">
                  <a:schemeClr val="dk1"/>
                </a:lnRef>
                <a:fillRef idx="0">
                  <a:schemeClr val="dk1"/>
                </a:fillRef>
                <a:effectRef idx="0">
                  <a:schemeClr val="dk1"/>
                </a:effectRef>
                <a:fontRef idx="minor">
                  <a:schemeClr val="tx1"/>
                </a:fontRef>
              </p:style>
              <p:txBody>
                <a:bodyPr rtlCol="0" anchor="ctr"/>
                <a:lstStyle/>
                <a:p>
                  <a:pPr algn="ctr"/>
                  <a:endParaRPr lang="en-US"/>
                </a:p>
              </p:txBody>
            </p:sp>
            <p:sp>
              <p:nvSpPr>
                <p:cNvPr id="59" name="TextBox 58">
                  <a:extLst>
                    <a:ext uri="{FF2B5EF4-FFF2-40B4-BE49-F238E27FC236}">
                      <a16:creationId xmlns:a16="http://schemas.microsoft.com/office/drawing/2014/main" id="{0D4B64D8-6AF3-41E3-9266-EDF7997D2BE5}"/>
                    </a:ext>
                  </a:extLst>
                </p:cNvPr>
                <p:cNvSpPr txBox="1"/>
                <p:nvPr/>
              </p:nvSpPr>
              <p:spPr>
                <a:xfrm>
                  <a:off x="2719369" y="2425356"/>
                  <a:ext cx="1628122" cy="338554"/>
                </a:xfrm>
                <a:prstGeom prst="rect">
                  <a:avLst/>
                </a:prstGeom>
                <a:noFill/>
                <a:ln w="28575">
                  <a:solidFill>
                    <a:schemeClr val="tx1"/>
                  </a:solidFill>
                  <a:prstDash val="sysDash"/>
                </a:ln>
              </p:spPr>
              <p:txBody>
                <a:bodyPr wrap="square">
                  <a:spAutoFit/>
                </a:bodyPr>
                <a:lstStyle/>
                <a:p>
                  <a:r>
                    <a:rPr lang="en-US" sz="1600" dirty="0"/>
                    <a:t>Open Chromatin</a:t>
                  </a:r>
                </a:p>
              </p:txBody>
            </p:sp>
            <p:cxnSp>
              <p:nvCxnSpPr>
                <p:cNvPr id="60" name="Straight Connector 59">
                  <a:extLst>
                    <a:ext uri="{FF2B5EF4-FFF2-40B4-BE49-F238E27FC236}">
                      <a16:creationId xmlns:a16="http://schemas.microsoft.com/office/drawing/2014/main" id="{ED759F3A-E8BA-4277-A1FB-AC792F58707B}"/>
                    </a:ext>
                  </a:extLst>
                </p:cNvPr>
                <p:cNvCxnSpPr>
                  <a:cxnSpLocks/>
                </p:cNvCxnSpPr>
                <p:nvPr/>
              </p:nvCxnSpPr>
              <p:spPr>
                <a:xfrm>
                  <a:off x="6336722" y="2327801"/>
                  <a:ext cx="1359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61" name="Rectangle 60">
                  <a:extLst>
                    <a:ext uri="{FF2B5EF4-FFF2-40B4-BE49-F238E27FC236}">
                      <a16:creationId xmlns:a16="http://schemas.microsoft.com/office/drawing/2014/main" id="{EDA9FC63-FCF1-423F-AE6D-8023205E16B3}"/>
                    </a:ext>
                  </a:extLst>
                </p:cNvPr>
                <p:cNvSpPr/>
                <p:nvPr/>
              </p:nvSpPr>
              <p:spPr>
                <a:xfrm>
                  <a:off x="6638488" y="2166860"/>
                  <a:ext cx="838638" cy="301765"/>
                </a:xfrm>
                <a:prstGeom prst="rect">
                  <a:avLst/>
                </a:prstGeom>
                <a:solidFill>
                  <a:srgbClr val="92D05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Gene</a:t>
                  </a:r>
                </a:p>
              </p:txBody>
            </p:sp>
            <p:cxnSp>
              <p:nvCxnSpPr>
                <p:cNvPr id="62" name="Elbow Connector 18">
                  <a:extLst>
                    <a:ext uri="{FF2B5EF4-FFF2-40B4-BE49-F238E27FC236}">
                      <a16:creationId xmlns:a16="http://schemas.microsoft.com/office/drawing/2014/main" id="{DA1721E4-F3E0-4CD3-B757-613FB73C9CC5}"/>
                    </a:ext>
                  </a:extLst>
                </p:cNvPr>
                <p:cNvCxnSpPr/>
                <p:nvPr/>
              </p:nvCxnSpPr>
              <p:spPr>
                <a:xfrm flipV="1">
                  <a:off x="6537899" y="2035675"/>
                  <a:ext cx="663883" cy="301765"/>
                </a:xfrm>
                <a:prstGeom prst="bentConnector3">
                  <a:avLst>
                    <a:gd name="adj1" fmla="val -238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3" name="Callout: Line 62">
                  <a:extLst>
                    <a:ext uri="{FF2B5EF4-FFF2-40B4-BE49-F238E27FC236}">
                      <a16:creationId xmlns:a16="http://schemas.microsoft.com/office/drawing/2014/main" id="{0CE6048A-F25B-4367-81CF-145CB7CBA427}"/>
                    </a:ext>
                  </a:extLst>
                </p:cNvPr>
                <p:cNvSpPr/>
                <p:nvPr/>
              </p:nvSpPr>
              <p:spPr>
                <a:xfrm>
                  <a:off x="1448478" y="1190158"/>
                  <a:ext cx="1103729" cy="305081"/>
                </a:xfrm>
                <a:prstGeom prst="borderCallout1">
                  <a:avLst>
                    <a:gd name="adj1" fmla="val 101761"/>
                    <a:gd name="adj2" fmla="val 49826"/>
                    <a:gd name="adj3" fmla="val 191076"/>
                    <a:gd name="adj4" fmla="val 74242"/>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sp>
              <p:nvSpPr>
                <p:cNvPr id="64" name="Callout: Line 63">
                  <a:extLst>
                    <a:ext uri="{FF2B5EF4-FFF2-40B4-BE49-F238E27FC236}">
                      <a16:creationId xmlns:a16="http://schemas.microsoft.com/office/drawing/2014/main" id="{6EE1D2E4-D5A7-4921-BDA8-F3B99AE028D8}"/>
                    </a:ext>
                  </a:extLst>
                </p:cNvPr>
                <p:cNvSpPr/>
                <p:nvPr/>
              </p:nvSpPr>
              <p:spPr>
                <a:xfrm>
                  <a:off x="4733922" y="1229634"/>
                  <a:ext cx="1103729" cy="305081"/>
                </a:xfrm>
                <a:prstGeom prst="borderCallout1">
                  <a:avLst>
                    <a:gd name="adj1" fmla="val 104883"/>
                    <a:gd name="adj2" fmla="val 47237"/>
                    <a:gd name="adj3" fmla="val 187954"/>
                    <a:gd name="adj4" fmla="val 12970"/>
                  </a:avLst>
                </a:prstGeom>
                <a:solidFill>
                  <a:schemeClr val="accent6">
                    <a:lumMod val="20000"/>
                    <a:lumOff val="80000"/>
                  </a:schemeClr>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H3K27ac</a:t>
                  </a:r>
                </a:p>
              </p:txBody>
            </p:sp>
            <p:cxnSp>
              <p:nvCxnSpPr>
                <p:cNvPr id="65" name="Straight Connector 64">
                  <a:extLst>
                    <a:ext uri="{FF2B5EF4-FFF2-40B4-BE49-F238E27FC236}">
                      <a16:creationId xmlns:a16="http://schemas.microsoft.com/office/drawing/2014/main" id="{50118EAB-26F3-4272-A737-C235FD9D0131}"/>
                    </a:ext>
                  </a:extLst>
                </p:cNvPr>
                <p:cNvCxnSpPr>
                  <a:cxnSpLocks/>
                </p:cNvCxnSpPr>
                <p:nvPr/>
              </p:nvCxnSpPr>
              <p:spPr>
                <a:xfrm>
                  <a:off x="304800" y="2186557"/>
                  <a:ext cx="490341" cy="95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grpSp>
        <p:sp>
          <p:nvSpPr>
            <p:cNvPr id="17" name="Rectangle 16">
              <a:extLst>
                <a:ext uri="{FF2B5EF4-FFF2-40B4-BE49-F238E27FC236}">
                  <a16:creationId xmlns:a16="http://schemas.microsoft.com/office/drawing/2014/main" id="{2AEC135D-A8F8-421E-8582-9A38290BC07F}"/>
                </a:ext>
              </a:extLst>
            </p:cNvPr>
            <p:cNvSpPr/>
            <p:nvPr/>
          </p:nvSpPr>
          <p:spPr>
            <a:xfrm>
              <a:off x="1632013" y="5624939"/>
              <a:ext cx="2551262" cy="369332"/>
            </a:xfrm>
            <a:prstGeom prst="rect">
              <a:avLst/>
            </a:prstGeom>
          </p:spPr>
          <p:txBody>
            <a:bodyPr wrap="square">
              <a:spAutoFit/>
            </a:bodyPr>
            <a:lstStyle/>
            <a:p>
              <a:pPr algn="ctr"/>
              <a:r>
                <a:rPr lang="en-US" u="sng" dirty="0">
                  <a:latin typeface="Arial" panose="020B0604020202020204" pitchFamily="34" charset="0"/>
                  <a:cs typeface="Arial" panose="020B0604020202020204" pitchFamily="34" charset="0"/>
                </a:rPr>
                <a:t>Chromatin accessibility      </a:t>
              </a:r>
            </a:p>
          </p:txBody>
        </p:sp>
        <p:sp>
          <p:nvSpPr>
            <p:cNvPr id="18" name="Rectangle 17">
              <a:extLst>
                <a:ext uri="{FF2B5EF4-FFF2-40B4-BE49-F238E27FC236}">
                  <a16:creationId xmlns:a16="http://schemas.microsoft.com/office/drawing/2014/main" id="{E6A01C64-89AC-4CBB-A01B-7C6E71119656}"/>
                </a:ext>
              </a:extLst>
            </p:cNvPr>
            <p:cNvSpPr/>
            <p:nvPr/>
          </p:nvSpPr>
          <p:spPr>
            <a:xfrm>
              <a:off x="4131695" y="5624483"/>
              <a:ext cx="1415837"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Tcf1 binding</a:t>
              </a:r>
            </a:p>
          </p:txBody>
        </p:sp>
        <p:sp>
          <p:nvSpPr>
            <p:cNvPr id="19" name="TextBox 18">
              <a:extLst>
                <a:ext uri="{FF2B5EF4-FFF2-40B4-BE49-F238E27FC236}">
                  <a16:creationId xmlns:a16="http://schemas.microsoft.com/office/drawing/2014/main" id="{DE4EA793-CEF0-4F85-A5A7-7DF543C7CC92}"/>
                </a:ext>
              </a:extLst>
            </p:cNvPr>
            <p:cNvSpPr txBox="1"/>
            <p:nvPr/>
          </p:nvSpPr>
          <p:spPr>
            <a:xfrm>
              <a:off x="5845070" y="5606571"/>
              <a:ext cx="1710725" cy="369332"/>
            </a:xfrm>
            <a:prstGeom prst="rect">
              <a:avLst/>
            </a:prstGeom>
            <a:noFill/>
          </p:spPr>
          <p:txBody>
            <a:bodyPr wrap="none" rtlCol="0">
              <a:spAutoFit/>
            </a:bodyPr>
            <a:lstStyle/>
            <a:p>
              <a:pPr algn="ctr"/>
              <a:r>
                <a:rPr lang="en-US" u="sng" dirty="0">
                  <a:latin typeface="Arial" panose="020B0604020202020204" pitchFamily="34" charset="0"/>
                  <a:cs typeface="Arial" panose="020B0604020202020204" pitchFamily="34" charset="0"/>
                </a:rPr>
                <a:t>    H3K27ac    </a:t>
              </a:r>
            </a:p>
          </p:txBody>
        </p:sp>
        <p:sp>
          <p:nvSpPr>
            <p:cNvPr id="20" name="Rectangle 19">
              <a:extLst>
                <a:ext uri="{FF2B5EF4-FFF2-40B4-BE49-F238E27FC236}">
                  <a16:creationId xmlns:a16="http://schemas.microsoft.com/office/drawing/2014/main" id="{29843203-0FF7-4416-AB01-D5491B3E4427}"/>
                </a:ext>
              </a:extLst>
            </p:cNvPr>
            <p:cNvSpPr/>
            <p:nvPr/>
          </p:nvSpPr>
          <p:spPr>
            <a:xfrm>
              <a:off x="8211319" y="5623784"/>
              <a:ext cx="1326004" cy="369332"/>
            </a:xfrm>
            <a:prstGeom prst="rect">
              <a:avLst/>
            </a:prstGeom>
          </p:spPr>
          <p:txBody>
            <a:bodyPr wrap="none">
              <a:spAutoFit/>
            </a:bodyPr>
            <a:lstStyle/>
            <a:p>
              <a:pPr algn="ctr"/>
              <a:r>
                <a:rPr lang="en-US" u="sng" dirty="0">
                  <a:latin typeface="Arial" panose="020B0604020202020204" pitchFamily="34" charset="0"/>
                  <a:cs typeface="Arial" panose="020B0604020202020204" pitchFamily="34" charset="0"/>
                </a:rPr>
                <a:t>Expression</a:t>
              </a:r>
            </a:p>
          </p:txBody>
        </p:sp>
        <p:grpSp>
          <p:nvGrpSpPr>
            <p:cNvPr id="21" name="Group 20">
              <a:extLst>
                <a:ext uri="{FF2B5EF4-FFF2-40B4-BE49-F238E27FC236}">
                  <a16:creationId xmlns:a16="http://schemas.microsoft.com/office/drawing/2014/main" id="{8832AC3B-F106-4C13-A8DD-67C8DBA94D08}"/>
                </a:ext>
              </a:extLst>
            </p:cNvPr>
            <p:cNvGrpSpPr/>
            <p:nvPr/>
          </p:nvGrpSpPr>
          <p:grpSpPr>
            <a:xfrm>
              <a:off x="1197379" y="2446445"/>
              <a:ext cx="9034749" cy="2989337"/>
              <a:chOff x="381838" y="770674"/>
              <a:chExt cx="9034749" cy="4759832"/>
            </a:xfrm>
          </p:grpSpPr>
          <p:sp>
            <p:nvSpPr>
              <p:cNvPr id="26" name="TextBox 25">
                <a:extLst>
                  <a:ext uri="{FF2B5EF4-FFF2-40B4-BE49-F238E27FC236}">
                    <a16:creationId xmlns:a16="http://schemas.microsoft.com/office/drawing/2014/main" id="{C5B9CE2C-407A-4A99-BF07-4FA2C455D398}"/>
                  </a:ext>
                </a:extLst>
              </p:cNvPr>
              <p:cNvSpPr txBox="1"/>
              <p:nvPr/>
            </p:nvSpPr>
            <p:spPr>
              <a:xfrm>
                <a:off x="381838" y="1541668"/>
                <a:ext cx="663964"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G1</a:t>
                </a:r>
              </a:p>
              <a:p>
                <a:pPr algn="r"/>
                <a:r>
                  <a:rPr lang="en-US" sz="1600" dirty="0">
                    <a:latin typeface="Arial" panose="020B0604020202020204" pitchFamily="34" charset="0"/>
                    <a:cs typeface="Arial" panose="020B0604020202020204" pitchFamily="34" charset="0"/>
                  </a:rPr>
                  <a:t>(132)</a:t>
                </a:r>
              </a:p>
            </p:txBody>
          </p:sp>
          <p:sp>
            <p:nvSpPr>
              <p:cNvPr id="27" name="TextBox 26">
                <a:extLst>
                  <a:ext uri="{FF2B5EF4-FFF2-40B4-BE49-F238E27FC236}">
                    <a16:creationId xmlns:a16="http://schemas.microsoft.com/office/drawing/2014/main" id="{1BED20FA-B991-4450-BDEC-1F369C6B5F40}"/>
                  </a:ext>
                </a:extLst>
              </p:cNvPr>
              <p:cNvSpPr txBox="1"/>
              <p:nvPr/>
            </p:nvSpPr>
            <p:spPr>
              <a:xfrm>
                <a:off x="495651" y="2919206"/>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G2</a:t>
                </a:r>
              </a:p>
              <a:p>
                <a:pPr algn="r"/>
                <a:r>
                  <a:rPr lang="en-US" sz="1600" dirty="0">
                    <a:latin typeface="Arial" panose="020B0604020202020204" pitchFamily="34" charset="0"/>
                    <a:cs typeface="Arial" panose="020B0604020202020204" pitchFamily="34" charset="0"/>
                  </a:rPr>
                  <a:t>(80)</a:t>
                </a:r>
              </a:p>
            </p:txBody>
          </p:sp>
          <p:sp>
            <p:nvSpPr>
              <p:cNvPr id="28" name="TextBox 27">
                <a:extLst>
                  <a:ext uri="{FF2B5EF4-FFF2-40B4-BE49-F238E27FC236}">
                    <a16:creationId xmlns:a16="http://schemas.microsoft.com/office/drawing/2014/main" id="{CE19319A-A5E1-43C6-AC25-9218B6B396D9}"/>
                  </a:ext>
                </a:extLst>
              </p:cNvPr>
              <p:cNvSpPr txBox="1"/>
              <p:nvPr/>
            </p:nvSpPr>
            <p:spPr>
              <a:xfrm>
                <a:off x="587022" y="3742962"/>
                <a:ext cx="458780" cy="53906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G3</a:t>
                </a:r>
              </a:p>
            </p:txBody>
          </p:sp>
          <p:sp>
            <p:nvSpPr>
              <p:cNvPr id="29" name="TextBox 28">
                <a:extLst>
                  <a:ext uri="{FF2B5EF4-FFF2-40B4-BE49-F238E27FC236}">
                    <a16:creationId xmlns:a16="http://schemas.microsoft.com/office/drawing/2014/main" id="{35215759-5B6D-48A6-AADD-92687054CAE7}"/>
                  </a:ext>
                </a:extLst>
              </p:cNvPr>
              <p:cNvSpPr txBox="1"/>
              <p:nvPr/>
            </p:nvSpPr>
            <p:spPr>
              <a:xfrm>
                <a:off x="495651" y="4415497"/>
                <a:ext cx="550151" cy="931119"/>
              </a:xfrm>
              <a:prstGeom prst="rect">
                <a:avLst/>
              </a:prstGeom>
              <a:noFill/>
            </p:spPr>
            <p:txBody>
              <a:bodyPr wrap="none" rtlCol="0">
                <a:spAutoFit/>
              </a:bodyPr>
              <a:lstStyle/>
              <a:p>
                <a:pPr algn="r"/>
                <a:r>
                  <a:rPr lang="en-US" sz="1600" dirty="0">
                    <a:latin typeface="Arial" panose="020B0604020202020204" pitchFamily="34" charset="0"/>
                    <a:cs typeface="Arial" panose="020B0604020202020204" pitchFamily="34" charset="0"/>
                  </a:rPr>
                  <a:t>G4</a:t>
                </a:r>
              </a:p>
              <a:p>
                <a:pPr algn="r"/>
                <a:r>
                  <a:rPr lang="en-US" sz="1600" dirty="0">
                    <a:latin typeface="Arial" panose="020B0604020202020204" pitchFamily="34" charset="0"/>
                    <a:cs typeface="Arial" panose="020B0604020202020204" pitchFamily="34" charset="0"/>
                  </a:rPr>
                  <a:t>(98)</a:t>
                </a:r>
              </a:p>
            </p:txBody>
          </p:sp>
          <p:pic>
            <p:nvPicPr>
              <p:cNvPr id="30" name="Picture 8">
                <a:extLst>
                  <a:ext uri="{FF2B5EF4-FFF2-40B4-BE49-F238E27FC236}">
                    <a16:creationId xmlns:a16="http://schemas.microsoft.com/office/drawing/2014/main" id="{62D7067D-40A5-4EB3-8992-8C462401112E}"/>
                  </a:ext>
                </a:extLst>
              </p:cNvPr>
              <p:cNvPicPr>
                <a:picLocks noChangeArrowheads="1"/>
              </p:cNvPicPr>
              <p:nvPr/>
            </p:nvPicPr>
            <p:blipFill rotWithShape="1">
              <a:blip r:embed="rId5">
                <a:extLst>
                  <a:ext uri="{28A0092B-C50C-407E-A947-70E740481C1C}">
                    <a14:useLocalDpi xmlns:a14="http://schemas.microsoft.com/office/drawing/2010/main" val="0"/>
                  </a:ext>
                </a:extLst>
              </a:blip>
              <a:srcRect l="22906" t="20108" b="5771"/>
              <a:stretch/>
            </p:blipFill>
            <p:spPr bwMode="auto">
              <a:xfrm>
                <a:off x="1030510" y="811331"/>
                <a:ext cx="2432304" cy="4700016"/>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a:extLst>
                  <a:ext uri="{FF2B5EF4-FFF2-40B4-BE49-F238E27FC236}">
                    <a16:creationId xmlns:a16="http://schemas.microsoft.com/office/drawing/2014/main" id="{ED2B34F0-396A-4818-B7B7-C3F72BEEED42}"/>
                  </a:ext>
                </a:extLst>
              </p:cNvPr>
              <p:cNvPicPr>
                <a:picLocks noChangeArrowheads="1"/>
              </p:cNvPicPr>
              <p:nvPr/>
            </p:nvPicPr>
            <p:blipFill rotWithShape="1">
              <a:blip r:embed="rId6">
                <a:extLst>
                  <a:ext uri="{28A0092B-C50C-407E-A947-70E740481C1C}">
                    <a14:useLocalDpi xmlns:a14="http://schemas.microsoft.com/office/drawing/2010/main" val="0"/>
                  </a:ext>
                </a:extLst>
              </a:blip>
              <a:srcRect l="23292" t="20235" r="38443" b="5482"/>
              <a:stretch/>
            </p:blipFill>
            <p:spPr bwMode="auto">
              <a:xfrm>
                <a:off x="3468468" y="821346"/>
                <a:ext cx="1172278" cy="4709160"/>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2">
                <a:extLst>
                  <a:ext uri="{FF2B5EF4-FFF2-40B4-BE49-F238E27FC236}">
                    <a16:creationId xmlns:a16="http://schemas.microsoft.com/office/drawing/2014/main" id="{4BCC1C8A-CCC4-4D75-BE88-05E0D9C6098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23129" t="20032" b="5674"/>
              <a:stretch/>
            </p:blipFill>
            <p:spPr bwMode="auto">
              <a:xfrm>
                <a:off x="4802265" y="800241"/>
                <a:ext cx="2428871" cy="4718912"/>
              </a:xfrm>
              <a:prstGeom prst="rect">
                <a:avLst/>
              </a:prstGeom>
              <a:noFill/>
              <a:extLst>
                <a:ext uri="{909E8E84-426E-40DD-AFC4-6F175D3DCCD1}">
                  <a14:hiddenFill xmlns:a14="http://schemas.microsoft.com/office/drawing/2010/main">
                    <a:solidFill>
                      <a:srgbClr val="FFFFFF"/>
                    </a:solidFill>
                  </a14:hiddenFill>
                </a:ext>
              </a:extLst>
            </p:spPr>
          </p:pic>
          <p:cxnSp>
            <p:nvCxnSpPr>
              <p:cNvPr id="33" name="Straight Connector 33">
                <a:extLst>
                  <a:ext uri="{FF2B5EF4-FFF2-40B4-BE49-F238E27FC236}">
                    <a16:creationId xmlns:a16="http://schemas.microsoft.com/office/drawing/2014/main" id="{9093C927-13A9-4F97-9C5A-4EE5221475C7}"/>
                  </a:ext>
                </a:extLst>
              </p:cNvPr>
              <p:cNvCxnSpPr>
                <a:cxnSpLocks/>
              </p:cNvCxnSpPr>
              <p:nvPr/>
            </p:nvCxnSpPr>
            <p:spPr>
              <a:xfrm flipV="1">
                <a:off x="8893841" y="4002319"/>
                <a:ext cx="0" cy="1481328"/>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4" name="TextBox 33">
                <a:extLst>
                  <a:ext uri="{FF2B5EF4-FFF2-40B4-BE49-F238E27FC236}">
                    <a16:creationId xmlns:a16="http://schemas.microsoft.com/office/drawing/2014/main" id="{7F55A3EE-6FF4-4190-8256-BE90951783AE}"/>
                  </a:ext>
                </a:extLst>
              </p:cNvPr>
              <p:cNvSpPr txBox="1"/>
              <p:nvPr/>
            </p:nvSpPr>
            <p:spPr>
              <a:xfrm rot="16200000">
                <a:off x="8071626" y="2120005"/>
                <a:ext cx="1998945" cy="338554"/>
              </a:xfrm>
              <a:prstGeom prst="rect">
                <a:avLst/>
              </a:prstGeom>
              <a:noFill/>
            </p:spPr>
            <p:txBody>
              <a:bodyPr wrap="none" rtlCol="0">
                <a:spAutoFit/>
              </a:bodyPr>
              <a:lstStyle/>
              <a:p>
                <a:r>
                  <a:rPr lang="en-US" sz="1600" dirty="0">
                    <a:latin typeface="Arial" panose="020B0604020202020204" pitchFamily="34" charset="0"/>
                    <a:cs typeface="Arial" panose="020B0604020202020204" pitchFamily="34" charset="0"/>
                  </a:rPr>
                  <a:t>Tcf1/Lef1-repressed</a:t>
                </a:r>
              </a:p>
            </p:txBody>
          </p:sp>
          <p:cxnSp>
            <p:nvCxnSpPr>
              <p:cNvPr id="35" name="Straight Connector 33">
                <a:extLst>
                  <a:ext uri="{FF2B5EF4-FFF2-40B4-BE49-F238E27FC236}">
                    <a16:creationId xmlns:a16="http://schemas.microsoft.com/office/drawing/2014/main" id="{1F5592A4-6E8C-478E-A79E-FAD4B796C457}"/>
                  </a:ext>
                </a:extLst>
              </p:cNvPr>
              <p:cNvCxnSpPr>
                <a:cxnSpLocks/>
              </p:cNvCxnSpPr>
              <p:nvPr/>
            </p:nvCxnSpPr>
            <p:spPr>
              <a:xfrm flipV="1">
                <a:off x="8893841" y="840681"/>
                <a:ext cx="0" cy="3108960"/>
              </a:xfrm>
              <a:prstGeom prst="line">
                <a:avLst/>
              </a:prstGeom>
              <a:ln w="19050" cmpd="sng">
                <a:solidFill>
                  <a:srgbClr val="000000"/>
                </a:solidFill>
                <a:headEnd type="none" w="med" len="med"/>
                <a:tailEnd type="none" w="med" len="med"/>
              </a:ln>
              <a:effectLst/>
            </p:spPr>
            <p:style>
              <a:lnRef idx="2">
                <a:schemeClr val="accent1"/>
              </a:lnRef>
              <a:fillRef idx="0">
                <a:schemeClr val="accent1"/>
              </a:fillRef>
              <a:effectRef idx="1">
                <a:schemeClr val="accent1"/>
              </a:effectRef>
              <a:fontRef idx="minor">
                <a:schemeClr val="tx1"/>
              </a:fontRef>
            </p:style>
          </p:cxnSp>
          <p:sp>
            <p:nvSpPr>
              <p:cNvPr id="36" name="TextBox 35">
                <a:extLst>
                  <a:ext uri="{FF2B5EF4-FFF2-40B4-BE49-F238E27FC236}">
                    <a16:creationId xmlns:a16="http://schemas.microsoft.com/office/drawing/2014/main" id="{CD6F1FE4-7AF8-4EFB-98BC-29A138C3F5B9}"/>
                  </a:ext>
                </a:extLst>
              </p:cNvPr>
              <p:cNvSpPr txBox="1"/>
              <p:nvPr/>
            </p:nvSpPr>
            <p:spPr>
              <a:xfrm rot="16200000">
                <a:off x="8580782" y="4272597"/>
                <a:ext cx="1086836" cy="584775"/>
              </a:xfrm>
              <a:prstGeom prst="rect">
                <a:avLst/>
              </a:prstGeom>
              <a:noFill/>
            </p:spPr>
            <p:txBody>
              <a:bodyPr wrap="none" rtlCol="0">
                <a:spAutoFit/>
              </a:bodyPr>
              <a:lstStyle/>
              <a:p>
                <a:pPr algn="ctr"/>
                <a:r>
                  <a:rPr lang="en-US" sz="1600" dirty="0">
                    <a:latin typeface="Arial" panose="020B0604020202020204" pitchFamily="34" charset="0"/>
                    <a:cs typeface="Arial" panose="020B0604020202020204" pitchFamily="34" charset="0"/>
                  </a:rPr>
                  <a:t>Tcf1/Lef1-</a:t>
                </a:r>
              </a:p>
              <a:p>
                <a:pPr algn="ctr"/>
                <a:r>
                  <a:rPr lang="en-US" sz="1600" dirty="0">
                    <a:latin typeface="Arial" panose="020B0604020202020204" pitchFamily="34" charset="0"/>
                    <a:cs typeface="Arial" panose="020B0604020202020204" pitchFamily="34" charset="0"/>
                  </a:rPr>
                  <a:t>activated</a:t>
                </a:r>
              </a:p>
            </p:txBody>
          </p:sp>
          <p:pic>
            <p:nvPicPr>
              <p:cNvPr id="37" name="Picture 2">
                <a:extLst>
                  <a:ext uri="{FF2B5EF4-FFF2-40B4-BE49-F238E27FC236}">
                    <a16:creationId xmlns:a16="http://schemas.microsoft.com/office/drawing/2014/main" id="{E915BBF7-DDC4-451F-931B-3685C868435C}"/>
                  </a:ext>
                </a:extLst>
              </p:cNvPr>
              <p:cNvPicPr>
                <a:picLocks noChangeArrowheads="1"/>
              </p:cNvPicPr>
              <p:nvPr/>
            </p:nvPicPr>
            <p:blipFill rotWithShape="1">
              <a:blip r:embed="rId8">
                <a:extLst>
                  <a:ext uri="{28A0092B-C50C-407E-A947-70E740481C1C}">
                    <a14:useLocalDpi xmlns:a14="http://schemas.microsoft.com/office/drawing/2010/main" val="0"/>
                  </a:ext>
                </a:extLst>
              </a:blip>
              <a:srcRect l="21656" t="19380" b="5114"/>
              <a:stretch/>
            </p:blipFill>
            <p:spPr bwMode="auto">
              <a:xfrm>
                <a:off x="7339361" y="770674"/>
                <a:ext cx="1554480" cy="475488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22" name="Straight Arrow Connector 21">
              <a:extLst>
                <a:ext uri="{FF2B5EF4-FFF2-40B4-BE49-F238E27FC236}">
                  <a16:creationId xmlns:a16="http://schemas.microsoft.com/office/drawing/2014/main" id="{E3840E55-1080-4F67-9566-287884143612}"/>
                </a:ext>
              </a:extLst>
            </p:cNvPr>
            <p:cNvCxnSpPr>
              <a:cxnSpLocks/>
            </p:cNvCxnSpPr>
            <p:nvPr/>
          </p:nvCxnSpPr>
          <p:spPr>
            <a:xfrm>
              <a:off x="1311191" y="1893547"/>
              <a:ext cx="623462" cy="585572"/>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D2E2E523-0AB0-48E5-90FA-0584E86C19F7}"/>
                </a:ext>
              </a:extLst>
            </p:cNvPr>
            <p:cNvCxnSpPr>
              <a:cxnSpLocks/>
              <a:endCxn id="30" idx="0"/>
            </p:cNvCxnSpPr>
            <p:nvPr/>
          </p:nvCxnSpPr>
          <p:spPr>
            <a:xfrm flipH="1">
              <a:off x="3062203" y="1910955"/>
              <a:ext cx="2364398" cy="561024"/>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48EB826-2C87-4969-8648-E17034FC2AF7}"/>
                </a:ext>
              </a:extLst>
            </p:cNvPr>
            <p:cNvCxnSpPr>
              <a:cxnSpLocks/>
              <a:stCxn id="30" idx="0"/>
              <a:endCxn id="30" idx="2"/>
            </p:cNvCxnSpPr>
            <p:nvPr/>
          </p:nvCxnSpPr>
          <p:spPr>
            <a:xfrm>
              <a:off x="3062203" y="2471979"/>
              <a:ext cx="0" cy="2951772"/>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2103FDB-5A39-40E3-89FD-60C8206B19F6}"/>
                </a:ext>
              </a:extLst>
            </p:cNvPr>
            <p:cNvCxnSpPr>
              <a:cxnSpLocks/>
              <a:endCxn id="32" idx="2"/>
            </p:cNvCxnSpPr>
            <p:nvPr/>
          </p:nvCxnSpPr>
          <p:spPr>
            <a:xfrm>
              <a:off x="6832241" y="2132889"/>
              <a:ext cx="1" cy="3295764"/>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 name="Cloud 2">
            <a:extLst>
              <a:ext uri="{FF2B5EF4-FFF2-40B4-BE49-F238E27FC236}">
                <a16:creationId xmlns:a16="http://schemas.microsoft.com/office/drawing/2014/main" id="{8947C7A4-0647-4BDA-8598-486A6C0C5C56}"/>
              </a:ext>
            </a:extLst>
          </p:cNvPr>
          <p:cNvSpPr/>
          <p:nvPr/>
        </p:nvSpPr>
        <p:spPr>
          <a:xfrm>
            <a:off x="8647341" y="872039"/>
            <a:ext cx="2527293" cy="2024705"/>
          </a:xfrm>
          <a:prstGeom prst="cloud">
            <a:avLst/>
          </a:prstGeom>
          <a:noFill/>
          <a:ln w="76200">
            <a:solidFill>
              <a:srgbClr val="FFC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8" name="Straight Arrow Connector 67">
            <a:extLst>
              <a:ext uri="{FF2B5EF4-FFF2-40B4-BE49-F238E27FC236}">
                <a16:creationId xmlns:a16="http://schemas.microsoft.com/office/drawing/2014/main" id="{92EF064A-AFA3-4B85-AD0C-94316FDA3FFC}"/>
              </a:ext>
            </a:extLst>
          </p:cNvPr>
          <p:cNvCxnSpPr>
            <a:cxnSpLocks/>
            <a:stCxn id="61" idx="2"/>
            <a:endCxn id="37" idx="0"/>
          </p:cNvCxnSpPr>
          <p:nvPr/>
        </p:nvCxnSpPr>
        <p:spPr>
          <a:xfrm>
            <a:off x="7752511" y="2323264"/>
            <a:ext cx="2056638" cy="871650"/>
          </a:xfrm>
          <a:prstGeom prst="straightConnector1">
            <a:avLst/>
          </a:prstGeom>
          <a:ln w="38100">
            <a:solidFill>
              <a:schemeClr val="tx1"/>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0" name="Rectangle 69">
            <a:extLst>
              <a:ext uri="{FF2B5EF4-FFF2-40B4-BE49-F238E27FC236}">
                <a16:creationId xmlns:a16="http://schemas.microsoft.com/office/drawing/2014/main" id="{C9327F0E-E14B-41D1-A71B-1FEAE6055E5E}"/>
              </a:ext>
            </a:extLst>
          </p:cNvPr>
          <p:cNvSpPr/>
          <p:nvPr/>
        </p:nvSpPr>
        <p:spPr>
          <a:xfrm>
            <a:off x="2695045" y="5213212"/>
            <a:ext cx="5036199" cy="988951"/>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67" name="Group 66">
            <a:extLst>
              <a:ext uri="{FF2B5EF4-FFF2-40B4-BE49-F238E27FC236}">
                <a16:creationId xmlns:a16="http://schemas.microsoft.com/office/drawing/2014/main" id="{85A04FDD-9B5F-49B8-B44C-4F7617DFD0B6}"/>
              </a:ext>
            </a:extLst>
          </p:cNvPr>
          <p:cNvGrpSpPr/>
          <p:nvPr/>
        </p:nvGrpSpPr>
        <p:grpSpPr>
          <a:xfrm>
            <a:off x="-53236" y="3266712"/>
            <a:ext cx="2265869" cy="1639774"/>
            <a:chOff x="175063" y="3532184"/>
            <a:chExt cx="2265869" cy="1639774"/>
          </a:xfrm>
        </p:grpSpPr>
        <p:grpSp>
          <p:nvGrpSpPr>
            <p:cNvPr id="69" name="Group 68">
              <a:extLst>
                <a:ext uri="{FF2B5EF4-FFF2-40B4-BE49-F238E27FC236}">
                  <a16:creationId xmlns:a16="http://schemas.microsoft.com/office/drawing/2014/main" id="{8D90EEAD-65B5-4C25-940A-6B7C5CF7A0E2}"/>
                </a:ext>
              </a:extLst>
            </p:cNvPr>
            <p:cNvGrpSpPr/>
            <p:nvPr/>
          </p:nvGrpSpPr>
          <p:grpSpPr>
            <a:xfrm>
              <a:off x="175063" y="3532184"/>
              <a:ext cx="2265869" cy="1639774"/>
              <a:chOff x="748711" y="1840681"/>
              <a:chExt cx="1497422" cy="1083661"/>
            </a:xfrm>
          </p:grpSpPr>
          <p:cxnSp>
            <p:nvCxnSpPr>
              <p:cNvPr id="73" name="Straight Connector 72">
                <a:extLst>
                  <a:ext uri="{FF2B5EF4-FFF2-40B4-BE49-F238E27FC236}">
                    <a16:creationId xmlns:a16="http://schemas.microsoft.com/office/drawing/2014/main" id="{4D785B99-CF63-40D4-9CFA-2636DDC02D45}"/>
                  </a:ext>
                </a:extLst>
              </p:cNvPr>
              <p:cNvCxnSpPr/>
              <p:nvPr/>
            </p:nvCxnSpPr>
            <p:spPr>
              <a:xfrm>
                <a:off x="873489" y="2538042"/>
                <a:ext cx="1228299" cy="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1C76C51-67E0-4CED-BEA3-1D4557FB734F}"/>
                  </a:ext>
                </a:extLst>
              </p:cNvPr>
              <p:cNvSpPr txBox="1"/>
              <p:nvPr/>
            </p:nvSpPr>
            <p:spPr>
              <a:xfrm>
                <a:off x="748711" y="2616268"/>
                <a:ext cx="1497422" cy="223737"/>
              </a:xfrm>
              <a:prstGeom prst="rect">
                <a:avLst/>
              </a:prstGeom>
              <a:noFill/>
            </p:spPr>
            <p:txBody>
              <a:bodyPr wrap="square" rtlCol="0">
                <a:spAutoFit/>
              </a:bodyPr>
              <a:lstStyle/>
              <a:p>
                <a:r>
                  <a:rPr lang="en-US" sz="1600" dirty="0"/>
                  <a:t>  -1k         Summit        1k</a:t>
                </a:r>
              </a:p>
            </p:txBody>
          </p:sp>
          <p:sp>
            <p:nvSpPr>
              <p:cNvPr id="75" name="Freeform: Shape 74">
                <a:extLst>
                  <a:ext uri="{FF2B5EF4-FFF2-40B4-BE49-F238E27FC236}">
                    <a16:creationId xmlns:a16="http://schemas.microsoft.com/office/drawing/2014/main" id="{1E4E740F-E7E0-4E4C-BFEC-2BE8A6D9F410}"/>
                  </a:ext>
                </a:extLst>
              </p:cNvPr>
              <p:cNvSpPr/>
              <p:nvPr/>
            </p:nvSpPr>
            <p:spPr>
              <a:xfrm>
                <a:off x="1477792" y="2509397"/>
                <a:ext cx="0" cy="0"/>
              </a:xfrm>
              <a:custGeom>
                <a:avLst/>
                <a:gdLst>
                  <a:gd name="connsiteX0" fmla="*/ 0 w 0"/>
                  <a:gd name="connsiteY0" fmla="*/ 0 h 0"/>
                  <a:gd name="connsiteX1" fmla="*/ 0 w 0"/>
                  <a:gd name="connsiteY1" fmla="*/ 0 h 0"/>
                </a:gdLst>
                <a:ahLst/>
                <a:cxnLst>
                  <a:cxn ang="0">
                    <a:pos x="connsiteX0" y="connsiteY0"/>
                  </a:cxn>
                  <a:cxn ang="0">
                    <a:pos x="connsiteX1" y="connsiteY1"/>
                  </a:cxn>
                </a:cxnLst>
                <a:rect l="l" t="t" r="r" b="b"/>
                <a:pathLst>
                  <a:path>
                    <a:moveTo>
                      <a:pt x="0" y="0"/>
                    </a:moveTo>
                    <a:lnTo>
                      <a:pt x="0" y="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6" name="Straight Connector 75">
                <a:extLst>
                  <a:ext uri="{FF2B5EF4-FFF2-40B4-BE49-F238E27FC236}">
                    <a16:creationId xmlns:a16="http://schemas.microsoft.com/office/drawing/2014/main" id="{F3481C9C-A0DF-4DE8-A378-E7F86D77712C}"/>
                  </a:ext>
                </a:extLst>
              </p:cNvPr>
              <p:cNvCxnSpPr>
                <a:cxnSpLocks/>
              </p:cNvCxnSpPr>
              <p:nvPr/>
            </p:nvCxnSpPr>
            <p:spPr>
              <a:xfrm>
                <a:off x="1497422" y="2467712"/>
                <a:ext cx="0" cy="7033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77" name="Rectangle: Rounded Corners 76">
                <a:extLst>
                  <a:ext uri="{FF2B5EF4-FFF2-40B4-BE49-F238E27FC236}">
                    <a16:creationId xmlns:a16="http://schemas.microsoft.com/office/drawing/2014/main" id="{5F361739-8ECD-41AA-BDB6-5247833C095A}"/>
                  </a:ext>
                </a:extLst>
              </p:cNvPr>
              <p:cNvSpPr/>
              <p:nvPr/>
            </p:nvSpPr>
            <p:spPr>
              <a:xfrm>
                <a:off x="829098" y="1840681"/>
                <a:ext cx="1313416" cy="108366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1" name="Freeform: Shape 70">
              <a:extLst>
                <a:ext uri="{FF2B5EF4-FFF2-40B4-BE49-F238E27FC236}">
                  <a16:creationId xmlns:a16="http://schemas.microsoft.com/office/drawing/2014/main" id="{30FAB979-7C30-4E44-8957-BB561104A797}"/>
                </a:ext>
              </a:extLst>
            </p:cNvPr>
            <p:cNvSpPr/>
            <p:nvPr/>
          </p:nvSpPr>
          <p:spPr>
            <a:xfrm>
              <a:off x="450850" y="3625850"/>
              <a:ext cx="831850" cy="876690"/>
            </a:xfrm>
            <a:custGeom>
              <a:avLst/>
              <a:gdLst>
                <a:gd name="connsiteX0" fmla="*/ 831850 w 831850"/>
                <a:gd name="connsiteY0" fmla="*/ 0 h 876690"/>
                <a:gd name="connsiteX1" fmla="*/ 825500 w 831850"/>
                <a:gd name="connsiteY1" fmla="*/ 450850 h 876690"/>
                <a:gd name="connsiteX2" fmla="*/ 819150 w 831850"/>
                <a:gd name="connsiteY2" fmla="*/ 476250 h 876690"/>
                <a:gd name="connsiteX3" fmla="*/ 806450 w 831850"/>
                <a:gd name="connsiteY3" fmla="*/ 533400 h 876690"/>
                <a:gd name="connsiteX4" fmla="*/ 793750 w 831850"/>
                <a:gd name="connsiteY4" fmla="*/ 552450 h 876690"/>
                <a:gd name="connsiteX5" fmla="*/ 787400 w 831850"/>
                <a:gd name="connsiteY5" fmla="*/ 571500 h 876690"/>
                <a:gd name="connsiteX6" fmla="*/ 774700 w 831850"/>
                <a:gd name="connsiteY6" fmla="*/ 590550 h 876690"/>
                <a:gd name="connsiteX7" fmla="*/ 762000 w 831850"/>
                <a:gd name="connsiteY7" fmla="*/ 628650 h 876690"/>
                <a:gd name="connsiteX8" fmla="*/ 742950 w 831850"/>
                <a:gd name="connsiteY8" fmla="*/ 647700 h 876690"/>
                <a:gd name="connsiteX9" fmla="*/ 730250 w 831850"/>
                <a:gd name="connsiteY9" fmla="*/ 666750 h 876690"/>
                <a:gd name="connsiteX10" fmla="*/ 711200 w 831850"/>
                <a:gd name="connsiteY10" fmla="*/ 679450 h 876690"/>
                <a:gd name="connsiteX11" fmla="*/ 673100 w 831850"/>
                <a:gd name="connsiteY11" fmla="*/ 717550 h 876690"/>
                <a:gd name="connsiteX12" fmla="*/ 635000 w 831850"/>
                <a:gd name="connsiteY12" fmla="*/ 742950 h 876690"/>
                <a:gd name="connsiteX13" fmla="*/ 615950 w 831850"/>
                <a:gd name="connsiteY13" fmla="*/ 755650 h 876690"/>
                <a:gd name="connsiteX14" fmla="*/ 571500 w 831850"/>
                <a:gd name="connsiteY14" fmla="*/ 768350 h 876690"/>
                <a:gd name="connsiteX15" fmla="*/ 552450 w 831850"/>
                <a:gd name="connsiteY15" fmla="*/ 781050 h 876690"/>
                <a:gd name="connsiteX16" fmla="*/ 508000 w 831850"/>
                <a:gd name="connsiteY16" fmla="*/ 793750 h 876690"/>
                <a:gd name="connsiteX17" fmla="*/ 488950 w 831850"/>
                <a:gd name="connsiteY17" fmla="*/ 806450 h 876690"/>
                <a:gd name="connsiteX18" fmla="*/ 444500 w 831850"/>
                <a:gd name="connsiteY18" fmla="*/ 812800 h 876690"/>
                <a:gd name="connsiteX19" fmla="*/ 406400 w 831850"/>
                <a:gd name="connsiteY19" fmla="*/ 819150 h 876690"/>
                <a:gd name="connsiteX20" fmla="*/ 368300 w 831850"/>
                <a:gd name="connsiteY20" fmla="*/ 831850 h 876690"/>
                <a:gd name="connsiteX21" fmla="*/ 228600 w 831850"/>
                <a:gd name="connsiteY21" fmla="*/ 850900 h 876690"/>
                <a:gd name="connsiteX22" fmla="*/ 196850 w 831850"/>
                <a:gd name="connsiteY22" fmla="*/ 857250 h 876690"/>
                <a:gd name="connsiteX23" fmla="*/ 133350 w 831850"/>
                <a:gd name="connsiteY23" fmla="*/ 863600 h 876690"/>
                <a:gd name="connsiteX24" fmla="*/ 76200 w 831850"/>
                <a:gd name="connsiteY24" fmla="*/ 869950 h 876690"/>
                <a:gd name="connsiteX25" fmla="*/ 31750 w 831850"/>
                <a:gd name="connsiteY25" fmla="*/ 876300 h 876690"/>
                <a:gd name="connsiteX26" fmla="*/ 0 w 831850"/>
                <a:gd name="connsiteY26" fmla="*/ 876300 h 876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31850" h="876690">
                  <a:moveTo>
                    <a:pt x="831850" y="0"/>
                  </a:moveTo>
                  <a:cubicBezTo>
                    <a:pt x="829733" y="150283"/>
                    <a:pt x="829507" y="300605"/>
                    <a:pt x="825500" y="450850"/>
                  </a:cubicBezTo>
                  <a:cubicBezTo>
                    <a:pt x="825267" y="459574"/>
                    <a:pt x="821043" y="467731"/>
                    <a:pt x="819150" y="476250"/>
                  </a:cubicBezTo>
                  <a:cubicBezTo>
                    <a:pt x="817759" y="482509"/>
                    <a:pt x="810024" y="525061"/>
                    <a:pt x="806450" y="533400"/>
                  </a:cubicBezTo>
                  <a:cubicBezTo>
                    <a:pt x="803444" y="540415"/>
                    <a:pt x="797163" y="545624"/>
                    <a:pt x="793750" y="552450"/>
                  </a:cubicBezTo>
                  <a:cubicBezTo>
                    <a:pt x="790757" y="558437"/>
                    <a:pt x="790393" y="565513"/>
                    <a:pt x="787400" y="571500"/>
                  </a:cubicBezTo>
                  <a:cubicBezTo>
                    <a:pt x="783987" y="578326"/>
                    <a:pt x="777800" y="583576"/>
                    <a:pt x="774700" y="590550"/>
                  </a:cubicBezTo>
                  <a:cubicBezTo>
                    <a:pt x="769263" y="602783"/>
                    <a:pt x="771466" y="619184"/>
                    <a:pt x="762000" y="628650"/>
                  </a:cubicBezTo>
                  <a:cubicBezTo>
                    <a:pt x="755650" y="635000"/>
                    <a:pt x="748699" y="640801"/>
                    <a:pt x="742950" y="647700"/>
                  </a:cubicBezTo>
                  <a:cubicBezTo>
                    <a:pt x="738064" y="653563"/>
                    <a:pt x="735646" y="661354"/>
                    <a:pt x="730250" y="666750"/>
                  </a:cubicBezTo>
                  <a:cubicBezTo>
                    <a:pt x="724854" y="672146"/>
                    <a:pt x="716904" y="674380"/>
                    <a:pt x="711200" y="679450"/>
                  </a:cubicBezTo>
                  <a:cubicBezTo>
                    <a:pt x="697776" y="691382"/>
                    <a:pt x="688044" y="707587"/>
                    <a:pt x="673100" y="717550"/>
                  </a:cubicBezTo>
                  <a:lnTo>
                    <a:pt x="635000" y="742950"/>
                  </a:lnTo>
                  <a:cubicBezTo>
                    <a:pt x="628650" y="747183"/>
                    <a:pt x="623190" y="753237"/>
                    <a:pt x="615950" y="755650"/>
                  </a:cubicBezTo>
                  <a:cubicBezTo>
                    <a:pt x="588621" y="764760"/>
                    <a:pt x="603394" y="760377"/>
                    <a:pt x="571500" y="768350"/>
                  </a:cubicBezTo>
                  <a:cubicBezTo>
                    <a:pt x="565150" y="772583"/>
                    <a:pt x="559276" y="777637"/>
                    <a:pt x="552450" y="781050"/>
                  </a:cubicBezTo>
                  <a:cubicBezTo>
                    <a:pt x="543340" y="785605"/>
                    <a:pt x="516138" y="791715"/>
                    <a:pt x="508000" y="793750"/>
                  </a:cubicBezTo>
                  <a:cubicBezTo>
                    <a:pt x="501650" y="797983"/>
                    <a:pt x="496260" y="804257"/>
                    <a:pt x="488950" y="806450"/>
                  </a:cubicBezTo>
                  <a:cubicBezTo>
                    <a:pt x="474614" y="810751"/>
                    <a:pt x="459293" y="810524"/>
                    <a:pt x="444500" y="812800"/>
                  </a:cubicBezTo>
                  <a:cubicBezTo>
                    <a:pt x="431775" y="814758"/>
                    <a:pt x="418891" y="816027"/>
                    <a:pt x="406400" y="819150"/>
                  </a:cubicBezTo>
                  <a:cubicBezTo>
                    <a:pt x="393413" y="822397"/>
                    <a:pt x="381505" y="829649"/>
                    <a:pt x="368300" y="831850"/>
                  </a:cubicBezTo>
                  <a:cubicBezTo>
                    <a:pt x="163233" y="866028"/>
                    <a:pt x="406845" y="827134"/>
                    <a:pt x="228600" y="850900"/>
                  </a:cubicBezTo>
                  <a:cubicBezTo>
                    <a:pt x="217902" y="852326"/>
                    <a:pt x="207548" y="855824"/>
                    <a:pt x="196850" y="857250"/>
                  </a:cubicBezTo>
                  <a:cubicBezTo>
                    <a:pt x="175764" y="860061"/>
                    <a:pt x="154505" y="861373"/>
                    <a:pt x="133350" y="863600"/>
                  </a:cubicBezTo>
                  <a:lnTo>
                    <a:pt x="76200" y="869950"/>
                  </a:lnTo>
                  <a:cubicBezTo>
                    <a:pt x="61348" y="871806"/>
                    <a:pt x="46665" y="875057"/>
                    <a:pt x="31750" y="876300"/>
                  </a:cubicBezTo>
                  <a:cubicBezTo>
                    <a:pt x="21203" y="877179"/>
                    <a:pt x="10583" y="876300"/>
                    <a:pt x="0" y="8763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Freeform: Shape 71">
              <a:extLst>
                <a:ext uri="{FF2B5EF4-FFF2-40B4-BE49-F238E27FC236}">
                  <a16:creationId xmlns:a16="http://schemas.microsoft.com/office/drawing/2014/main" id="{66F4BE5C-A224-4489-96AD-5150172E63FE}"/>
                </a:ext>
              </a:extLst>
            </p:cNvPr>
            <p:cNvSpPr/>
            <p:nvPr/>
          </p:nvSpPr>
          <p:spPr>
            <a:xfrm>
              <a:off x="1282700" y="3560979"/>
              <a:ext cx="876300" cy="941484"/>
            </a:xfrm>
            <a:custGeom>
              <a:avLst/>
              <a:gdLst>
                <a:gd name="connsiteX0" fmla="*/ 0 w 876300"/>
                <a:gd name="connsiteY0" fmla="*/ 134721 h 941484"/>
                <a:gd name="connsiteX1" fmla="*/ 12700 w 876300"/>
                <a:gd name="connsiteY1" fmla="*/ 102971 h 941484"/>
                <a:gd name="connsiteX2" fmla="*/ 19050 w 876300"/>
                <a:gd name="connsiteY2" fmla="*/ 83921 h 941484"/>
                <a:gd name="connsiteX3" fmla="*/ 31750 w 876300"/>
                <a:gd name="connsiteY3" fmla="*/ 52171 h 941484"/>
                <a:gd name="connsiteX4" fmla="*/ 38100 w 876300"/>
                <a:gd name="connsiteY4" fmla="*/ 1371 h 941484"/>
                <a:gd name="connsiteX5" fmla="*/ 50800 w 876300"/>
                <a:gd name="connsiteY5" fmla="*/ 20421 h 941484"/>
                <a:gd name="connsiteX6" fmla="*/ 63500 w 876300"/>
                <a:gd name="connsiteY6" fmla="*/ 58521 h 941484"/>
                <a:gd name="connsiteX7" fmla="*/ 76200 w 876300"/>
                <a:gd name="connsiteY7" fmla="*/ 115671 h 941484"/>
                <a:gd name="connsiteX8" fmla="*/ 82550 w 876300"/>
                <a:gd name="connsiteY8" fmla="*/ 166471 h 941484"/>
                <a:gd name="connsiteX9" fmla="*/ 88900 w 876300"/>
                <a:gd name="connsiteY9" fmla="*/ 401421 h 941484"/>
                <a:gd name="connsiteX10" fmla="*/ 95250 w 876300"/>
                <a:gd name="connsiteY10" fmla="*/ 433171 h 941484"/>
                <a:gd name="connsiteX11" fmla="*/ 101600 w 876300"/>
                <a:gd name="connsiteY11" fmla="*/ 477621 h 941484"/>
                <a:gd name="connsiteX12" fmla="*/ 114300 w 876300"/>
                <a:gd name="connsiteY12" fmla="*/ 674471 h 941484"/>
                <a:gd name="connsiteX13" fmla="*/ 133350 w 876300"/>
                <a:gd name="connsiteY13" fmla="*/ 744321 h 941484"/>
                <a:gd name="connsiteX14" fmla="*/ 158750 w 876300"/>
                <a:gd name="connsiteY14" fmla="*/ 782421 h 941484"/>
                <a:gd name="connsiteX15" fmla="*/ 165100 w 876300"/>
                <a:gd name="connsiteY15" fmla="*/ 801471 h 941484"/>
                <a:gd name="connsiteX16" fmla="*/ 184150 w 876300"/>
                <a:gd name="connsiteY16" fmla="*/ 807821 h 941484"/>
                <a:gd name="connsiteX17" fmla="*/ 222250 w 876300"/>
                <a:gd name="connsiteY17" fmla="*/ 833221 h 941484"/>
                <a:gd name="connsiteX18" fmla="*/ 279400 w 876300"/>
                <a:gd name="connsiteY18" fmla="*/ 858621 h 941484"/>
                <a:gd name="connsiteX19" fmla="*/ 330200 w 876300"/>
                <a:gd name="connsiteY19" fmla="*/ 864971 h 941484"/>
                <a:gd name="connsiteX20" fmla="*/ 419100 w 876300"/>
                <a:gd name="connsiteY20" fmla="*/ 890371 h 941484"/>
                <a:gd name="connsiteX21" fmla="*/ 444500 w 876300"/>
                <a:gd name="connsiteY21" fmla="*/ 896721 h 941484"/>
                <a:gd name="connsiteX22" fmla="*/ 482600 w 876300"/>
                <a:gd name="connsiteY22" fmla="*/ 903071 h 941484"/>
                <a:gd name="connsiteX23" fmla="*/ 508000 w 876300"/>
                <a:gd name="connsiteY23" fmla="*/ 909421 h 941484"/>
                <a:gd name="connsiteX24" fmla="*/ 558800 w 876300"/>
                <a:gd name="connsiteY24" fmla="*/ 915771 h 941484"/>
                <a:gd name="connsiteX25" fmla="*/ 584200 w 876300"/>
                <a:gd name="connsiteY25" fmla="*/ 922121 h 941484"/>
                <a:gd name="connsiteX26" fmla="*/ 825500 w 876300"/>
                <a:gd name="connsiteY26" fmla="*/ 941171 h 941484"/>
                <a:gd name="connsiteX27" fmla="*/ 876300 w 876300"/>
                <a:gd name="connsiteY27" fmla="*/ 941171 h 9414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876300" h="941484">
                  <a:moveTo>
                    <a:pt x="0" y="134721"/>
                  </a:moveTo>
                  <a:cubicBezTo>
                    <a:pt x="4233" y="124138"/>
                    <a:pt x="8698" y="113644"/>
                    <a:pt x="12700" y="102971"/>
                  </a:cubicBezTo>
                  <a:cubicBezTo>
                    <a:pt x="15050" y="96704"/>
                    <a:pt x="16700" y="90188"/>
                    <a:pt x="19050" y="83921"/>
                  </a:cubicBezTo>
                  <a:cubicBezTo>
                    <a:pt x="23052" y="73248"/>
                    <a:pt x="27517" y="62754"/>
                    <a:pt x="31750" y="52171"/>
                  </a:cubicBezTo>
                  <a:cubicBezTo>
                    <a:pt x="33867" y="35238"/>
                    <a:pt x="29320" y="16004"/>
                    <a:pt x="38100" y="1371"/>
                  </a:cubicBezTo>
                  <a:cubicBezTo>
                    <a:pt x="42027" y="-5173"/>
                    <a:pt x="47700" y="13447"/>
                    <a:pt x="50800" y="20421"/>
                  </a:cubicBezTo>
                  <a:cubicBezTo>
                    <a:pt x="56237" y="32654"/>
                    <a:pt x="60253" y="45534"/>
                    <a:pt x="63500" y="58521"/>
                  </a:cubicBezTo>
                  <a:cubicBezTo>
                    <a:pt x="68556" y="78747"/>
                    <a:pt x="72975" y="94711"/>
                    <a:pt x="76200" y="115671"/>
                  </a:cubicBezTo>
                  <a:cubicBezTo>
                    <a:pt x="78795" y="132538"/>
                    <a:pt x="80433" y="149538"/>
                    <a:pt x="82550" y="166471"/>
                  </a:cubicBezTo>
                  <a:cubicBezTo>
                    <a:pt x="84667" y="244788"/>
                    <a:pt x="85173" y="323164"/>
                    <a:pt x="88900" y="401421"/>
                  </a:cubicBezTo>
                  <a:cubicBezTo>
                    <a:pt x="89413" y="412202"/>
                    <a:pt x="93476" y="422525"/>
                    <a:pt x="95250" y="433171"/>
                  </a:cubicBezTo>
                  <a:cubicBezTo>
                    <a:pt x="97711" y="447934"/>
                    <a:pt x="99483" y="462804"/>
                    <a:pt x="101600" y="477621"/>
                  </a:cubicBezTo>
                  <a:cubicBezTo>
                    <a:pt x="105833" y="543238"/>
                    <a:pt x="108840" y="608945"/>
                    <a:pt x="114300" y="674471"/>
                  </a:cubicBezTo>
                  <a:cubicBezTo>
                    <a:pt x="115694" y="691194"/>
                    <a:pt x="126641" y="730903"/>
                    <a:pt x="133350" y="744321"/>
                  </a:cubicBezTo>
                  <a:cubicBezTo>
                    <a:pt x="140176" y="757973"/>
                    <a:pt x="153923" y="767941"/>
                    <a:pt x="158750" y="782421"/>
                  </a:cubicBezTo>
                  <a:cubicBezTo>
                    <a:pt x="160867" y="788771"/>
                    <a:pt x="160367" y="796738"/>
                    <a:pt x="165100" y="801471"/>
                  </a:cubicBezTo>
                  <a:cubicBezTo>
                    <a:pt x="169833" y="806204"/>
                    <a:pt x="178299" y="804570"/>
                    <a:pt x="184150" y="807821"/>
                  </a:cubicBezTo>
                  <a:cubicBezTo>
                    <a:pt x="197493" y="815234"/>
                    <a:pt x="208598" y="826395"/>
                    <a:pt x="222250" y="833221"/>
                  </a:cubicBezTo>
                  <a:cubicBezTo>
                    <a:pt x="236684" y="840438"/>
                    <a:pt x="264343" y="855146"/>
                    <a:pt x="279400" y="858621"/>
                  </a:cubicBezTo>
                  <a:cubicBezTo>
                    <a:pt x="296028" y="862458"/>
                    <a:pt x="313267" y="862854"/>
                    <a:pt x="330200" y="864971"/>
                  </a:cubicBezTo>
                  <a:cubicBezTo>
                    <a:pt x="384859" y="883191"/>
                    <a:pt x="355313" y="874424"/>
                    <a:pt x="419100" y="890371"/>
                  </a:cubicBezTo>
                  <a:cubicBezTo>
                    <a:pt x="427567" y="892488"/>
                    <a:pt x="435892" y="895286"/>
                    <a:pt x="444500" y="896721"/>
                  </a:cubicBezTo>
                  <a:cubicBezTo>
                    <a:pt x="457200" y="898838"/>
                    <a:pt x="469975" y="900546"/>
                    <a:pt x="482600" y="903071"/>
                  </a:cubicBezTo>
                  <a:cubicBezTo>
                    <a:pt x="491158" y="904783"/>
                    <a:pt x="499392" y="907986"/>
                    <a:pt x="508000" y="909421"/>
                  </a:cubicBezTo>
                  <a:cubicBezTo>
                    <a:pt x="524833" y="912226"/>
                    <a:pt x="541967" y="912966"/>
                    <a:pt x="558800" y="915771"/>
                  </a:cubicBezTo>
                  <a:cubicBezTo>
                    <a:pt x="567408" y="917206"/>
                    <a:pt x="575530" y="921121"/>
                    <a:pt x="584200" y="922121"/>
                  </a:cubicBezTo>
                  <a:cubicBezTo>
                    <a:pt x="642351" y="928831"/>
                    <a:pt x="760936" y="938481"/>
                    <a:pt x="825500" y="941171"/>
                  </a:cubicBezTo>
                  <a:cubicBezTo>
                    <a:pt x="842419" y="941876"/>
                    <a:pt x="859367" y="941171"/>
                    <a:pt x="876300" y="941171"/>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8" name="Arrow: Right 7">
            <a:extLst>
              <a:ext uri="{FF2B5EF4-FFF2-40B4-BE49-F238E27FC236}">
                <a16:creationId xmlns:a16="http://schemas.microsoft.com/office/drawing/2014/main" id="{9C9E0378-AD07-493E-8EAC-672D0A679956}"/>
              </a:ext>
            </a:extLst>
          </p:cNvPr>
          <p:cNvSpPr/>
          <p:nvPr/>
        </p:nvSpPr>
        <p:spPr>
          <a:xfrm rot="9385238">
            <a:off x="1971449" y="2962018"/>
            <a:ext cx="475667" cy="390117"/>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4" name="Picture 83">
            <a:extLst>
              <a:ext uri="{FF2B5EF4-FFF2-40B4-BE49-F238E27FC236}">
                <a16:creationId xmlns:a16="http://schemas.microsoft.com/office/drawing/2014/main" id="{1DB61BF8-4224-4381-8DF5-C13BB2C1133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118129" y="6107836"/>
            <a:ext cx="510588" cy="510588"/>
          </a:xfrm>
          <a:prstGeom prst="rect">
            <a:avLst/>
          </a:prstGeom>
        </p:spPr>
      </p:pic>
      <p:pic>
        <p:nvPicPr>
          <p:cNvPr id="85" name="Picture 84">
            <a:extLst>
              <a:ext uri="{FF2B5EF4-FFF2-40B4-BE49-F238E27FC236}">
                <a16:creationId xmlns:a16="http://schemas.microsoft.com/office/drawing/2014/main" id="{EB9B9AE5-7DB7-4671-93E8-764E039DFFD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61121" y="6098468"/>
            <a:ext cx="510588" cy="510588"/>
          </a:xfrm>
          <a:prstGeom prst="rect">
            <a:avLst/>
          </a:prstGeom>
        </p:spPr>
      </p:pic>
      <p:pic>
        <p:nvPicPr>
          <p:cNvPr id="86" name="Picture 85">
            <a:extLst>
              <a:ext uri="{FF2B5EF4-FFF2-40B4-BE49-F238E27FC236}">
                <a16:creationId xmlns:a16="http://schemas.microsoft.com/office/drawing/2014/main" id="{CAD428BD-94A0-4012-A6BB-378D6708FC2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850488" y="6077369"/>
            <a:ext cx="510588" cy="510588"/>
          </a:xfrm>
          <a:prstGeom prst="rect">
            <a:avLst/>
          </a:prstGeom>
        </p:spPr>
      </p:pic>
      <p:pic>
        <p:nvPicPr>
          <p:cNvPr id="87" name="Picture 86">
            <a:extLst>
              <a:ext uri="{FF2B5EF4-FFF2-40B4-BE49-F238E27FC236}">
                <a16:creationId xmlns:a16="http://schemas.microsoft.com/office/drawing/2014/main" id="{9D315808-C33D-46DF-95B9-A66BD5AD795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199520" y="6077912"/>
            <a:ext cx="510588" cy="510588"/>
          </a:xfrm>
          <a:prstGeom prst="rect">
            <a:avLst/>
          </a:prstGeom>
        </p:spPr>
      </p:pic>
      <p:pic>
        <p:nvPicPr>
          <p:cNvPr id="88" name="Picture 87" descr="Icon&#10;&#10;Description automatically generated">
            <a:extLst>
              <a:ext uri="{FF2B5EF4-FFF2-40B4-BE49-F238E27FC236}">
                <a16:creationId xmlns:a16="http://schemas.microsoft.com/office/drawing/2014/main" id="{EEF6D733-1E73-4C90-903F-162CE41A7F6B}"/>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4223775" y="6098468"/>
            <a:ext cx="510588" cy="416341"/>
          </a:xfrm>
          <a:prstGeom prst="rect">
            <a:avLst/>
          </a:prstGeom>
        </p:spPr>
      </p:pic>
      <p:pic>
        <p:nvPicPr>
          <p:cNvPr id="89" name="Picture 88">
            <a:extLst>
              <a:ext uri="{FF2B5EF4-FFF2-40B4-BE49-F238E27FC236}">
                <a16:creationId xmlns:a16="http://schemas.microsoft.com/office/drawing/2014/main" id="{93DA0EFA-4D8D-4B88-A431-B973A341F548}"/>
              </a:ext>
            </a:extLst>
          </p:cNvPr>
          <p:cNvPicPr>
            <a:picLocks noChangeAspect="1"/>
          </p:cNvPicPr>
          <p:nvPr/>
        </p:nvPicPr>
        <p:blipFill>
          <a:blip r:embed="rId11"/>
          <a:stretch>
            <a:fillRect/>
          </a:stretch>
        </p:blipFill>
        <p:spPr>
          <a:xfrm>
            <a:off x="4423271" y="6286241"/>
            <a:ext cx="111595" cy="110106"/>
          </a:xfrm>
          <a:prstGeom prst="rect">
            <a:avLst/>
          </a:prstGeom>
        </p:spPr>
      </p:pic>
      <p:pic>
        <p:nvPicPr>
          <p:cNvPr id="90" name="Picture 89" descr="Icon&#10;&#10;Description automatically generated">
            <a:extLst>
              <a:ext uri="{FF2B5EF4-FFF2-40B4-BE49-F238E27FC236}">
                <a16:creationId xmlns:a16="http://schemas.microsoft.com/office/drawing/2014/main" id="{0B130245-7D0A-4868-B34D-7363D6BCD4C8}"/>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8051501" y="6087078"/>
            <a:ext cx="510588" cy="416341"/>
          </a:xfrm>
          <a:prstGeom prst="rect">
            <a:avLst/>
          </a:prstGeom>
        </p:spPr>
      </p:pic>
      <p:pic>
        <p:nvPicPr>
          <p:cNvPr id="91" name="Picture 90">
            <a:extLst>
              <a:ext uri="{FF2B5EF4-FFF2-40B4-BE49-F238E27FC236}">
                <a16:creationId xmlns:a16="http://schemas.microsoft.com/office/drawing/2014/main" id="{0F847F9F-0CEF-4E84-8DD0-CEEA2EE035BE}"/>
              </a:ext>
            </a:extLst>
          </p:cNvPr>
          <p:cNvPicPr>
            <a:picLocks noChangeAspect="1"/>
          </p:cNvPicPr>
          <p:nvPr/>
        </p:nvPicPr>
        <p:blipFill>
          <a:blip r:embed="rId11"/>
          <a:stretch>
            <a:fillRect/>
          </a:stretch>
        </p:blipFill>
        <p:spPr>
          <a:xfrm>
            <a:off x="8250997" y="6274851"/>
            <a:ext cx="111595" cy="110106"/>
          </a:xfrm>
          <a:prstGeom prst="rect">
            <a:avLst/>
          </a:prstGeom>
        </p:spPr>
      </p:pic>
      <p:pic>
        <p:nvPicPr>
          <p:cNvPr id="92" name="Picture 91" descr="Icon&#10;&#10;Description automatically generated">
            <a:extLst>
              <a:ext uri="{FF2B5EF4-FFF2-40B4-BE49-F238E27FC236}">
                <a16:creationId xmlns:a16="http://schemas.microsoft.com/office/drawing/2014/main" id="{9C141561-ED1D-4117-882E-BDE3FDA993C3}"/>
              </a:ext>
            </a:extLst>
          </p:cNvPr>
          <p:cNvPicPr>
            <a:picLocks noChangeAspect="1"/>
          </p:cNvPicPr>
          <p:nvPr/>
        </p:nvPicPr>
        <p:blipFill rotWithShape="1">
          <a:blip r:embed="rId10">
            <a:clrChange>
              <a:clrFrom>
                <a:srgbClr val="FFFFFF"/>
              </a:clrFrom>
              <a:clrTo>
                <a:srgbClr val="FFFFFF">
                  <a:alpha val="0"/>
                </a:srgbClr>
              </a:clrTo>
            </a:clrChange>
            <a:extLst>
              <a:ext uri="{28A0092B-C50C-407E-A947-70E740481C1C}">
                <a14:useLocalDpi xmlns:a14="http://schemas.microsoft.com/office/drawing/2010/main" val="0"/>
              </a:ext>
            </a:extLst>
          </a:blip>
          <a:srcRect b="18458"/>
          <a:stretch/>
        </p:blipFill>
        <p:spPr>
          <a:xfrm>
            <a:off x="9938623" y="6073219"/>
            <a:ext cx="510588" cy="416341"/>
          </a:xfrm>
          <a:prstGeom prst="rect">
            <a:avLst/>
          </a:prstGeom>
        </p:spPr>
      </p:pic>
      <p:pic>
        <p:nvPicPr>
          <p:cNvPr id="93" name="Picture 92">
            <a:extLst>
              <a:ext uri="{FF2B5EF4-FFF2-40B4-BE49-F238E27FC236}">
                <a16:creationId xmlns:a16="http://schemas.microsoft.com/office/drawing/2014/main" id="{3B621013-4C47-47CF-87EC-869C20AB67AA}"/>
              </a:ext>
            </a:extLst>
          </p:cNvPr>
          <p:cNvPicPr>
            <a:picLocks noChangeAspect="1"/>
          </p:cNvPicPr>
          <p:nvPr/>
        </p:nvPicPr>
        <p:blipFill>
          <a:blip r:embed="rId11"/>
          <a:stretch>
            <a:fillRect/>
          </a:stretch>
        </p:blipFill>
        <p:spPr>
          <a:xfrm>
            <a:off x="10138119" y="6260992"/>
            <a:ext cx="111595" cy="110106"/>
          </a:xfrm>
          <a:prstGeom prst="rect">
            <a:avLst/>
          </a:prstGeom>
        </p:spPr>
      </p:pic>
    </p:spTree>
    <p:extLst>
      <p:ext uri="{BB962C8B-B14F-4D97-AF65-F5344CB8AC3E}">
        <p14:creationId xmlns:p14="http://schemas.microsoft.com/office/powerpoint/2010/main" val="146705369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D96022A9-085E-4BF5-BC4D-AD6003509467}"/>
              </a:ext>
            </a:extLst>
          </p:cNvPr>
          <p:cNvSpPr>
            <a:spLocks noGrp="1"/>
          </p:cNvSpPr>
          <p:nvPr>
            <p:ph type="title"/>
          </p:nvPr>
        </p:nvSpPr>
        <p:spPr>
          <a:xfrm>
            <a:off x="0" y="0"/>
            <a:ext cx="12192000" cy="625641"/>
          </a:xfrm>
          <a:solidFill>
            <a:schemeClr val="tx1"/>
          </a:solidFill>
        </p:spPr>
        <p:txBody>
          <a:bodyPr>
            <a:noAutofit/>
          </a:bodyPr>
          <a:lstStyle/>
          <a:p>
            <a:pPr algn="ctr"/>
            <a:r>
              <a:rPr lang="en-US" sz="3600" dirty="0">
                <a:solidFill>
                  <a:schemeClr val="bg1"/>
                </a:solidFill>
              </a:rPr>
              <a:t>Architecture in </a:t>
            </a:r>
            <a:r>
              <a:rPr lang="en-US" sz="3600" dirty="0">
                <a:solidFill>
                  <a:srgbClr val="00B0F0"/>
                </a:solidFill>
              </a:rPr>
              <a:t>Transcription Regulation</a:t>
            </a:r>
          </a:p>
        </p:txBody>
      </p:sp>
      <p:sp>
        <p:nvSpPr>
          <p:cNvPr id="7" name="Slide Number Placeholder 6">
            <a:extLst>
              <a:ext uri="{FF2B5EF4-FFF2-40B4-BE49-F238E27FC236}">
                <a16:creationId xmlns:a16="http://schemas.microsoft.com/office/drawing/2014/main" id="{21C62ABC-B6E4-4ABA-86A2-744D12359473}"/>
              </a:ext>
            </a:extLst>
          </p:cNvPr>
          <p:cNvSpPr>
            <a:spLocks noGrp="1"/>
          </p:cNvSpPr>
          <p:nvPr>
            <p:ph type="sldNum" sz="quarter" idx="12"/>
          </p:nvPr>
        </p:nvSpPr>
        <p:spPr>
          <a:xfrm>
            <a:off x="8610600" y="6356349"/>
            <a:ext cx="2743200" cy="365125"/>
          </a:xfrm>
        </p:spPr>
        <p:txBody>
          <a:bodyPr/>
          <a:lstStyle/>
          <a:p>
            <a:fld id="{05F13240-7A30-43F2-A891-57B4712D9498}" type="slidenum">
              <a:rPr lang="en-US" smtClean="0"/>
              <a:t>83</a:t>
            </a:fld>
            <a:endParaRPr lang="en-US"/>
          </a:p>
        </p:txBody>
      </p:sp>
      <p:grpSp>
        <p:nvGrpSpPr>
          <p:cNvPr id="8" name="Group 7">
            <a:extLst>
              <a:ext uri="{FF2B5EF4-FFF2-40B4-BE49-F238E27FC236}">
                <a16:creationId xmlns:a16="http://schemas.microsoft.com/office/drawing/2014/main" id="{7C3FEC1E-0DFF-483E-9F64-C1EA5826D7F3}"/>
              </a:ext>
            </a:extLst>
          </p:cNvPr>
          <p:cNvGrpSpPr/>
          <p:nvPr/>
        </p:nvGrpSpPr>
        <p:grpSpPr>
          <a:xfrm>
            <a:off x="3089960" y="1591525"/>
            <a:ext cx="5336659" cy="1837475"/>
            <a:chOff x="4233030" y="3018831"/>
            <a:chExt cx="4107402" cy="1414226"/>
          </a:xfrm>
        </p:grpSpPr>
        <p:sp>
          <p:nvSpPr>
            <p:cNvPr id="9" name="Diamond 8">
              <a:extLst>
                <a:ext uri="{FF2B5EF4-FFF2-40B4-BE49-F238E27FC236}">
                  <a16:creationId xmlns:a16="http://schemas.microsoft.com/office/drawing/2014/main" id="{0FF39E9B-D56B-4951-9BAE-4A155842B4DB}"/>
                </a:ext>
              </a:extLst>
            </p:cNvPr>
            <p:cNvSpPr/>
            <p:nvPr/>
          </p:nvSpPr>
          <p:spPr>
            <a:xfrm>
              <a:off x="6817811" y="3435763"/>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10" name="Diamond 9">
              <a:extLst>
                <a:ext uri="{FF2B5EF4-FFF2-40B4-BE49-F238E27FC236}">
                  <a16:creationId xmlns:a16="http://schemas.microsoft.com/office/drawing/2014/main" id="{A9EA3F8B-A995-4CBB-95F8-8328FD8DF3FF}"/>
                </a:ext>
              </a:extLst>
            </p:cNvPr>
            <p:cNvSpPr/>
            <p:nvPr/>
          </p:nvSpPr>
          <p:spPr>
            <a:xfrm>
              <a:off x="6303837" y="3438206"/>
              <a:ext cx="237566" cy="237566"/>
            </a:xfrm>
            <a:prstGeom prst="diamond">
              <a:avLst/>
            </a:prstGeom>
            <a:ln>
              <a:solidFill>
                <a:srgbClr val="0432FF"/>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C9220420-6F53-45C0-80AD-B0E6FFDC8E48}"/>
                </a:ext>
              </a:extLst>
            </p:cNvPr>
            <p:cNvGrpSpPr/>
            <p:nvPr/>
          </p:nvGrpSpPr>
          <p:grpSpPr>
            <a:xfrm>
              <a:off x="4233030" y="3018831"/>
              <a:ext cx="4107402" cy="1414226"/>
              <a:chOff x="94335" y="714677"/>
              <a:chExt cx="4107402" cy="1414226"/>
            </a:xfrm>
          </p:grpSpPr>
          <p:grpSp>
            <p:nvGrpSpPr>
              <p:cNvPr id="12" name="Group 11">
                <a:extLst>
                  <a:ext uri="{FF2B5EF4-FFF2-40B4-BE49-F238E27FC236}">
                    <a16:creationId xmlns:a16="http://schemas.microsoft.com/office/drawing/2014/main" id="{FFBAE6C2-84E4-4C59-8390-F385CAE35197}"/>
                  </a:ext>
                </a:extLst>
              </p:cNvPr>
              <p:cNvGrpSpPr/>
              <p:nvPr/>
            </p:nvGrpSpPr>
            <p:grpSpPr>
              <a:xfrm>
                <a:off x="94335" y="714677"/>
                <a:ext cx="4107402" cy="1414226"/>
                <a:chOff x="589635" y="2403890"/>
                <a:chExt cx="4107402" cy="1414226"/>
              </a:xfrm>
            </p:grpSpPr>
            <p:sp>
              <p:nvSpPr>
                <p:cNvPr id="19" name="Freeform: Shape 18">
                  <a:extLst>
                    <a:ext uri="{FF2B5EF4-FFF2-40B4-BE49-F238E27FC236}">
                      <a16:creationId xmlns:a16="http://schemas.microsoft.com/office/drawing/2014/main" id="{ED7A054C-2380-4476-8AED-BC9EBAAD9547}"/>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ln w="19050"/>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a:p>
              </p:txBody>
            </p:sp>
            <p:sp>
              <p:nvSpPr>
                <p:cNvPr id="20" name="TextBox 19">
                  <a:extLst>
                    <a:ext uri="{FF2B5EF4-FFF2-40B4-BE49-F238E27FC236}">
                      <a16:creationId xmlns:a16="http://schemas.microsoft.com/office/drawing/2014/main" id="{39FB734B-8BC5-404C-A50C-4D67CDBC80D2}"/>
                    </a:ext>
                  </a:extLst>
                </p:cNvPr>
                <p:cNvSpPr txBox="1"/>
                <p:nvPr/>
              </p:nvSpPr>
              <p:spPr>
                <a:xfrm>
                  <a:off x="2539553" y="2403890"/>
                  <a:ext cx="1076324" cy="355324"/>
                </a:xfrm>
                <a:prstGeom prst="rect">
                  <a:avLst/>
                </a:prstGeom>
                <a:noFill/>
              </p:spPr>
              <p:txBody>
                <a:bodyPr wrap="square" rtlCol="0">
                  <a:spAutoFit/>
                </a:bodyPr>
                <a:lstStyle/>
                <a:p>
                  <a:r>
                    <a:rPr lang="en-US" sz="2400" dirty="0"/>
                    <a:t>Enhancer</a:t>
                  </a:r>
                  <a:endParaRPr lang="en-US" sz="1600" dirty="0"/>
                </a:p>
              </p:txBody>
            </p:sp>
            <p:cxnSp>
              <p:nvCxnSpPr>
                <p:cNvPr id="21" name="Straight Connector 20">
                  <a:extLst>
                    <a:ext uri="{FF2B5EF4-FFF2-40B4-BE49-F238E27FC236}">
                      <a16:creationId xmlns:a16="http://schemas.microsoft.com/office/drawing/2014/main" id="{67463BE5-435C-49C5-B782-3C312FEC6047}"/>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22" name="Straight Connector 21">
                  <a:extLst>
                    <a:ext uri="{FF2B5EF4-FFF2-40B4-BE49-F238E27FC236}">
                      <a16:creationId xmlns:a16="http://schemas.microsoft.com/office/drawing/2014/main" id="{48ADE67B-A89E-4843-9ACF-B9C942A029A2}"/>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23" name="TextBox 22">
                  <a:extLst>
                    <a:ext uri="{FF2B5EF4-FFF2-40B4-BE49-F238E27FC236}">
                      <a16:creationId xmlns:a16="http://schemas.microsoft.com/office/drawing/2014/main" id="{8B063A51-D689-42C3-A1DE-1A41AE0533EB}"/>
                    </a:ext>
                  </a:extLst>
                </p:cNvPr>
                <p:cNvSpPr txBox="1"/>
                <p:nvPr/>
              </p:nvSpPr>
              <p:spPr>
                <a:xfrm>
                  <a:off x="2679115" y="3462792"/>
                  <a:ext cx="1076324" cy="355324"/>
                </a:xfrm>
                <a:prstGeom prst="rect">
                  <a:avLst/>
                </a:prstGeom>
                <a:noFill/>
              </p:spPr>
              <p:txBody>
                <a:bodyPr wrap="square" rtlCol="0">
                  <a:spAutoFit/>
                </a:bodyPr>
                <a:lstStyle/>
                <a:p>
                  <a:r>
                    <a:rPr lang="en-US" sz="2400" dirty="0"/>
                    <a:t>Promoter</a:t>
                  </a:r>
                  <a:endParaRPr lang="en-US" sz="1600" dirty="0"/>
                </a:p>
              </p:txBody>
            </p:sp>
            <p:sp>
              <p:nvSpPr>
                <p:cNvPr id="24" name="Rectangle 23">
                  <a:extLst>
                    <a:ext uri="{FF2B5EF4-FFF2-40B4-BE49-F238E27FC236}">
                      <a16:creationId xmlns:a16="http://schemas.microsoft.com/office/drawing/2014/main" id="{16E47594-10AF-4ECC-AA76-9AF4320CDFD4}"/>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DFC44085-C657-4E4F-A41A-C1F2A07EA12B}"/>
                    </a:ext>
                  </a:extLst>
                </p:cNvPr>
                <p:cNvSpPr txBox="1"/>
                <p:nvPr/>
              </p:nvSpPr>
              <p:spPr>
                <a:xfrm>
                  <a:off x="3706437" y="3319249"/>
                  <a:ext cx="990600" cy="355324"/>
                </a:xfrm>
                <a:prstGeom prst="rect">
                  <a:avLst/>
                </a:prstGeom>
                <a:noFill/>
              </p:spPr>
              <p:txBody>
                <a:bodyPr wrap="square" rtlCol="0">
                  <a:spAutoFit/>
                </a:bodyPr>
                <a:lstStyle/>
                <a:p>
                  <a:r>
                    <a:rPr lang="en-US" sz="2400" dirty="0"/>
                    <a:t>Gene</a:t>
                  </a:r>
                  <a:endParaRPr lang="en-US" sz="1600" dirty="0"/>
                </a:p>
              </p:txBody>
            </p:sp>
          </p:grpSp>
          <p:sp>
            <p:nvSpPr>
              <p:cNvPr id="17" name="Isosceles Triangle 16">
                <a:extLst>
                  <a:ext uri="{FF2B5EF4-FFF2-40B4-BE49-F238E27FC236}">
                    <a16:creationId xmlns:a16="http://schemas.microsoft.com/office/drawing/2014/main" id="{E6AC0D6D-1231-4966-A807-459591752890}"/>
                  </a:ext>
                </a:extLst>
              </p:cNvPr>
              <p:cNvSpPr/>
              <p:nvPr/>
            </p:nvSpPr>
            <p:spPr>
              <a:xfrm>
                <a:off x="2448958" y="1169938"/>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6B79DFA3-1462-4FAF-8E94-06D16418910F}"/>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7" name="Group 26">
            <a:extLst>
              <a:ext uri="{FF2B5EF4-FFF2-40B4-BE49-F238E27FC236}">
                <a16:creationId xmlns:a16="http://schemas.microsoft.com/office/drawing/2014/main" id="{D6E82BB3-B6E4-4D29-96A9-532B5BB0F58D}"/>
              </a:ext>
            </a:extLst>
          </p:cNvPr>
          <p:cNvGrpSpPr/>
          <p:nvPr/>
        </p:nvGrpSpPr>
        <p:grpSpPr>
          <a:xfrm>
            <a:off x="3064843" y="3772929"/>
            <a:ext cx="5339967" cy="1629051"/>
            <a:chOff x="304342" y="3121495"/>
            <a:chExt cx="3963315" cy="1209079"/>
          </a:xfrm>
        </p:grpSpPr>
        <p:grpSp>
          <p:nvGrpSpPr>
            <p:cNvPr id="28" name="Group 27">
              <a:extLst>
                <a:ext uri="{FF2B5EF4-FFF2-40B4-BE49-F238E27FC236}">
                  <a16:creationId xmlns:a16="http://schemas.microsoft.com/office/drawing/2014/main" id="{DF34FE34-FEC6-496E-8306-1B9CA8C32738}"/>
                </a:ext>
              </a:extLst>
            </p:cNvPr>
            <p:cNvGrpSpPr/>
            <p:nvPr/>
          </p:nvGrpSpPr>
          <p:grpSpPr>
            <a:xfrm>
              <a:off x="304342" y="3151070"/>
              <a:ext cx="3963315" cy="1179504"/>
              <a:chOff x="94335" y="894235"/>
              <a:chExt cx="3963315" cy="1179504"/>
            </a:xfrm>
          </p:grpSpPr>
          <p:grpSp>
            <p:nvGrpSpPr>
              <p:cNvPr id="31" name="Group 30">
                <a:extLst>
                  <a:ext uri="{FF2B5EF4-FFF2-40B4-BE49-F238E27FC236}">
                    <a16:creationId xmlns:a16="http://schemas.microsoft.com/office/drawing/2014/main" id="{67660D22-2B29-4E31-A9E6-8631B65FF68B}"/>
                  </a:ext>
                </a:extLst>
              </p:cNvPr>
              <p:cNvGrpSpPr/>
              <p:nvPr/>
            </p:nvGrpSpPr>
            <p:grpSpPr>
              <a:xfrm>
                <a:off x="94335" y="894235"/>
                <a:ext cx="3963315" cy="1179504"/>
                <a:chOff x="589635" y="2583448"/>
                <a:chExt cx="3963315" cy="1179504"/>
              </a:xfrm>
            </p:grpSpPr>
            <p:sp>
              <p:nvSpPr>
                <p:cNvPr id="35" name="Freeform: Shape 34">
                  <a:extLst>
                    <a:ext uri="{FF2B5EF4-FFF2-40B4-BE49-F238E27FC236}">
                      <a16:creationId xmlns:a16="http://schemas.microsoft.com/office/drawing/2014/main" id="{AC12D18B-ECF6-4918-9E37-15AE5C299756}"/>
                    </a:ext>
                  </a:extLst>
                </p:cNvPr>
                <p:cNvSpPr/>
                <p:nvPr/>
              </p:nvSpPr>
              <p:spPr>
                <a:xfrm>
                  <a:off x="589635" y="2752725"/>
                  <a:ext cx="3239415" cy="590550"/>
                </a:xfrm>
                <a:custGeom>
                  <a:avLst/>
                  <a:gdLst>
                    <a:gd name="connsiteX0" fmla="*/ 3220365 w 3239415"/>
                    <a:gd name="connsiteY0" fmla="*/ 0 h 590550"/>
                    <a:gd name="connsiteX1" fmla="*/ 2648865 w 3239415"/>
                    <a:gd name="connsiteY1" fmla="*/ 228600 h 590550"/>
                    <a:gd name="connsiteX2" fmla="*/ 410490 w 3239415"/>
                    <a:gd name="connsiteY2" fmla="*/ 123825 h 590550"/>
                    <a:gd name="connsiteX3" fmla="*/ 10440 w 3239415"/>
                    <a:gd name="connsiteY3" fmla="*/ 276225 h 590550"/>
                    <a:gd name="connsiteX4" fmla="*/ 562890 w 3239415"/>
                    <a:gd name="connsiteY4" fmla="*/ 514350 h 590550"/>
                    <a:gd name="connsiteX5" fmla="*/ 2801265 w 3239415"/>
                    <a:gd name="connsiteY5" fmla="*/ 533400 h 590550"/>
                    <a:gd name="connsiteX6" fmla="*/ 3239415 w 3239415"/>
                    <a:gd name="connsiteY6" fmla="*/ 590550 h 590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239415" h="590550">
                      <a:moveTo>
                        <a:pt x="3220365" y="0"/>
                      </a:moveTo>
                      <a:cubicBezTo>
                        <a:pt x="3168771" y="103981"/>
                        <a:pt x="3117177" y="207963"/>
                        <a:pt x="2648865" y="228600"/>
                      </a:cubicBezTo>
                      <a:cubicBezTo>
                        <a:pt x="2180553" y="249237"/>
                        <a:pt x="850227" y="115888"/>
                        <a:pt x="410490" y="123825"/>
                      </a:cubicBezTo>
                      <a:cubicBezTo>
                        <a:pt x="-29248" y="131763"/>
                        <a:pt x="-14960" y="211138"/>
                        <a:pt x="10440" y="276225"/>
                      </a:cubicBezTo>
                      <a:cubicBezTo>
                        <a:pt x="35840" y="341313"/>
                        <a:pt x="97753" y="471488"/>
                        <a:pt x="562890" y="514350"/>
                      </a:cubicBezTo>
                      <a:cubicBezTo>
                        <a:pt x="1028027" y="557212"/>
                        <a:pt x="2355178" y="520700"/>
                        <a:pt x="2801265" y="533400"/>
                      </a:cubicBezTo>
                      <a:cubicBezTo>
                        <a:pt x="3247352" y="546100"/>
                        <a:pt x="3158453" y="569913"/>
                        <a:pt x="3239415" y="590550"/>
                      </a:cubicBezTo>
                    </a:path>
                  </a:pathLst>
                </a:custGeom>
                <a:noFill/>
                <a:ln w="19050">
                  <a:solidFill>
                    <a:srgbClr val="0070C0"/>
                  </a:solidFill>
                </a:ln>
              </p:spPr>
              <p:style>
                <a:lnRef idx="2">
                  <a:schemeClr val="accent6"/>
                </a:lnRef>
                <a:fillRef idx="0">
                  <a:schemeClr val="accent6"/>
                </a:fillRef>
                <a:effectRef idx="1">
                  <a:schemeClr val="accent6"/>
                </a:effectRef>
                <a:fontRef idx="minor">
                  <a:schemeClr val="tx1"/>
                </a:fontRef>
              </p:style>
              <p:txBody>
                <a:bodyPr rtlCol="0" anchor="ctr"/>
                <a:lstStyle/>
                <a:p>
                  <a:pPr algn="ctr"/>
                  <a:endParaRPr lang="en-US" dirty="0"/>
                </a:p>
              </p:txBody>
            </p:sp>
            <p:sp>
              <p:nvSpPr>
                <p:cNvPr id="36" name="TextBox 35">
                  <a:extLst>
                    <a:ext uri="{FF2B5EF4-FFF2-40B4-BE49-F238E27FC236}">
                      <a16:creationId xmlns:a16="http://schemas.microsoft.com/office/drawing/2014/main" id="{A1EEBE2B-6FBE-41C9-81DC-F192979D7890}"/>
                    </a:ext>
                  </a:extLst>
                </p:cNvPr>
                <p:cNvSpPr txBox="1"/>
                <p:nvPr/>
              </p:nvSpPr>
              <p:spPr>
                <a:xfrm>
                  <a:off x="2495549" y="2583448"/>
                  <a:ext cx="1076324" cy="342647"/>
                </a:xfrm>
                <a:prstGeom prst="rect">
                  <a:avLst/>
                </a:prstGeom>
                <a:noFill/>
              </p:spPr>
              <p:txBody>
                <a:bodyPr wrap="square" rtlCol="0">
                  <a:spAutoFit/>
                </a:bodyPr>
                <a:lstStyle/>
                <a:p>
                  <a:r>
                    <a:rPr lang="en-US" sz="2400" dirty="0"/>
                    <a:t>Enhancer</a:t>
                  </a:r>
                  <a:endParaRPr lang="en-US" sz="1600" dirty="0"/>
                </a:p>
              </p:txBody>
            </p:sp>
            <p:cxnSp>
              <p:nvCxnSpPr>
                <p:cNvPr id="37" name="Straight Connector 36">
                  <a:extLst>
                    <a:ext uri="{FF2B5EF4-FFF2-40B4-BE49-F238E27FC236}">
                      <a16:creationId xmlns:a16="http://schemas.microsoft.com/office/drawing/2014/main" id="{8D60231D-60BC-43E2-895A-61AB75DA4F54}"/>
                    </a:ext>
                  </a:extLst>
                </p:cNvPr>
                <p:cNvCxnSpPr/>
                <p:nvPr/>
              </p:nvCxnSpPr>
              <p:spPr>
                <a:xfrm flipH="1">
                  <a:off x="1114425"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cxnSp>
              <p:nvCxnSpPr>
                <p:cNvPr id="38" name="Straight Connector 37">
                  <a:extLst>
                    <a:ext uri="{FF2B5EF4-FFF2-40B4-BE49-F238E27FC236}">
                      <a16:creationId xmlns:a16="http://schemas.microsoft.com/office/drawing/2014/main" id="{F70D4950-C641-4C88-8218-6DD64281C911}"/>
                    </a:ext>
                  </a:extLst>
                </p:cNvPr>
                <p:cNvCxnSpPr/>
                <p:nvPr/>
              </p:nvCxnSpPr>
              <p:spPr>
                <a:xfrm flipH="1">
                  <a:off x="1203706" y="3152775"/>
                  <a:ext cx="104774" cy="190500"/>
                </a:xfrm>
                <a:prstGeom prst="line">
                  <a:avLst/>
                </a:prstGeom>
                <a:ln w="19050"/>
              </p:spPr>
              <p:style>
                <a:lnRef idx="1">
                  <a:schemeClr val="accent6"/>
                </a:lnRef>
                <a:fillRef idx="0">
                  <a:schemeClr val="accent6"/>
                </a:fillRef>
                <a:effectRef idx="0">
                  <a:schemeClr val="accent6"/>
                </a:effectRef>
                <a:fontRef idx="minor">
                  <a:schemeClr val="tx1"/>
                </a:fontRef>
              </p:style>
            </p:cxnSp>
            <p:sp>
              <p:nvSpPr>
                <p:cNvPr id="39" name="TextBox 38">
                  <a:extLst>
                    <a:ext uri="{FF2B5EF4-FFF2-40B4-BE49-F238E27FC236}">
                      <a16:creationId xmlns:a16="http://schemas.microsoft.com/office/drawing/2014/main" id="{9996C515-9872-4339-8F0B-7B5136730C4D}"/>
                    </a:ext>
                  </a:extLst>
                </p:cNvPr>
                <p:cNvSpPr txBox="1"/>
                <p:nvPr/>
              </p:nvSpPr>
              <p:spPr>
                <a:xfrm>
                  <a:off x="2495549" y="3420305"/>
                  <a:ext cx="1066510" cy="342647"/>
                </a:xfrm>
                <a:prstGeom prst="rect">
                  <a:avLst/>
                </a:prstGeom>
                <a:noFill/>
              </p:spPr>
              <p:txBody>
                <a:bodyPr wrap="square" rtlCol="0">
                  <a:spAutoFit/>
                </a:bodyPr>
                <a:lstStyle/>
                <a:p>
                  <a:r>
                    <a:rPr lang="en-US" sz="2400" dirty="0"/>
                    <a:t>Promoter</a:t>
                  </a:r>
                  <a:endParaRPr lang="en-US" dirty="0"/>
                </a:p>
              </p:txBody>
            </p:sp>
            <p:sp>
              <p:nvSpPr>
                <p:cNvPr id="40" name="Rectangle 39">
                  <a:extLst>
                    <a:ext uri="{FF2B5EF4-FFF2-40B4-BE49-F238E27FC236}">
                      <a16:creationId xmlns:a16="http://schemas.microsoft.com/office/drawing/2014/main" id="{A4C5BF51-74B1-4702-AB20-44AE572170EE}"/>
                    </a:ext>
                  </a:extLst>
                </p:cNvPr>
                <p:cNvSpPr/>
                <p:nvPr/>
              </p:nvSpPr>
              <p:spPr>
                <a:xfrm>
                  <a:off x="3427794" y="3248025"/>
                  <a:ext cx="1076324" cy="133350"/>
                </a:xfrm>
                <a:prstGeom prst="rect">
                  <a:avLst/>
                </a:prstGeom>
                <a:solidFill>
                  <a:srgbClr val="00B0F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TextBox 40">
                  <a:extLst>
                    <a:ext uri="{FF2B5EF4-FFF2-40B4-BE49-F238E27FC236}">
                      <a16:creationId xmlns:a16="http://schemas.microsoft.com/office/drawing/2014/main" id="{1E3CABC0-C7AA-4AE8-9E2F-11AB8657ED38}"/>
                    </a:ext>
                  </a:extLst>
                </p:cNvPr>
                <p:cNvSpPr txBox="1"/>
                <p:nvPr/>
              </p:nvSpPr>
              <p:spPr>
                <a:xfrm>
                  <a:off x="3562350" y="3334957"/>
                  <a:ext cx="990600" cy="342647"/>
                </a:xfrm>
                <a:prstGeom prst="rect">
                  <a:avLst/>
                </a:prstGeom>
                <a:noFill/>
              </p:spPr>
              <p:txBody>
                <a:bodyPr wrap="square" rtlCol="0">
                  <a:spAutoFit/>
                </a:bodyPr>
                <a:lstStyle/>
                <a:p>
                  <a:r>
                    <a:rPr lang="en-US" sz="2400" dirty="0"/>
                    <a:t>Gene</a:t>
                  </a:r>
                  <a:endParaRPr lang="en-US" sz="1600" dirty="0"/>
                </a:p>
              </p:txBody>
            </p:sp>
          </p:grpSp>
          <p:sp>
            <p:nvSpPr>
              <p:cNvPr id="33" name="Isosceles Triangle 32">
                <a:extLst>
                  <a:ext uri="{FF2B5EF4-FFF2-40B4-BE49-F238E27FC236}">
                    <a16:creationId xmlns:a16="http://schemas.microsoft.com/office/drawing/2014/main" id="{4713B4D3-1245-47CF-A120-29D941A314E4}"/>
                  </a:ext>
                </a:extLst>
              </p:cNvPr>
              <p:cNvSpPr/>
              <p:nvPr/>
            </p:nvSpPr>
            <p:spPr>
              <a:xfrm>
                <a:off x="2386222" y="1160025"/>
                <a:ext cx="194817" cy="167946"/>
              </a:xfrm>
              <a:prstGeom prst="triangle">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A69FC5E4-E3CA-41C6-9518-8AC4B3F19C33}"/>
                  </a:ext>
                </a:extLst>
              </p:cNvPr>
              <p:cNvSpPr/>
              <p:nvPr/>
            </p:nvSpPr>
            <p:spPr>
              <a:xfrm>
                <a:off x="2363956" y="1409692"/>
                <a:ext cx="389328" cy="389328"/>
              </a:xfrm>
              <a:prstGeom prst="ellipse">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9" name="Circle: Hollow 28">
              <a:extLst>
                <a:ext uri="{FF2B5EF4-FFF2-40B4-BE49-F238E27FC236}">
                  <a16:creationId xmlns:a16="http://schemas.microsoft.com/office/drawing/2014/main" id="{F76D5AB0-FA52-4B43-A6D7-F8F7012E7F3E}"/>
                </a:ext>
              </a:extLst>
            </p:cNvPr>
            <p:cNvSpPr/>
            <p:nvPr/>
          </p:nvSpPr>
          <p:spPr>
            <a:xfrm>
              <a:off x="1141033" y="3121495"/>
              <a:ext cx="260862" cy="1090063"/>
            </a:xfrm>
            <a:prstGeom prst="donu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0" name="TextBox 29">
              <a:extLst>
                <a:ext uri="{FF2B5EF4-FFF2-40B4-BE49-F238E27FC236}">
                  <a16:creationId xmlns:a16="http://schemas.microsoft.com/office/drawing/2014/main" id="{D7CC1984-4401-4E0C-B39A-EC57203BB5B5}"/>
                </a:ext>
              </a:extLst>
            </p:cNvPr>
            <p:cNvSpPr txBox="1"/>
            <p:nvPr/>
          </p:nvSpPr>
          <p:spPr>
            <a:xfrm>
              <a:off x="419846" y="3149331"/>
              <a:ext cx="990600" cy="296961"/>
            </a:xfrm>
            <a:prstGeom prst="rect">
              <a:avLst/>
            </a:prstGeom>
            <a:noFill/>
          </p:spPr>
          <p:txBody>
            <a:bodyPr wrap="square" rtlCol="0">
              <a:spAutoFit/>
            </a:bodyPr>
            <a:lstStyle/>
            <a:p>
              <a:r>
                <a:rPr lang="en-US" sz="2000" dirty="0" err="1"/>
                <a:t>Cohensin</a:t>
              </a:r>
              <a:endParaRPr lang="en-US" sz="1600" dirty="0"/>
            </a:p>
          </p:txBody>
        </p:sp>
      </p:grpSp>
      <p:sp>
        <p:nvSpPr>
          <p:cNvPr id="4" name="Arrow: Down 3">
            <a:extLst>
              <a:ext uri="{FF2B5EF4-FFF2-40B4-BE49-F238E27FC236}">
                <a16:creationId xmlns:a16="http://schemas.microsoft.com/office/drawing/2014/main" id="{CDEDD2E2-6637-43B1-9DB0-7A19DDEACBE1}"/>
              </a:ext>
            </a:extLst>
          </p:cNvPr>
          <p:cNvSpPr/>
          <p:nvPr/>
        </p:nvSpPr>
        <p:spPr>
          <a:xfrm>
            <a:off x="5227021" y="3170649"/>
            <a:ext cx="541176" cy="52189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2" name="Picture 41">
            <a:extLst>
              <a:ext uri="{FF2B5EF4-FFF2-40B4-BE49-F238E27FC236}">
                <a16:creationId xmlns:a16="http://schemas.microsoft.com/office/drawing/2014/main" id="{18CA2DE6-95F7-4601-8448-93A301D7A0BE}"/>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272169" y="2378654"/>
            <a:ext cx="963841" cy="345837"/>
          </a:xfrm>
          <a:prstGeom prst="rect">
            <a:avLst/>
          </a:prstGeom>
        </p:spPr>
      </p:pic>
      <p:pic>
        <p:nvPicPr>
          <p:cNvPr id="43" name="Picture 42">
            <a:extLst>
              <a:ext uri="{FF2B5EF4-FFF2-40B4-BE49-F238E27FC236}">
                <a16:creationId xmlns:a16="http://schemas.microsoft.com/office/drawing/2014/main" id="{BBC1203A-4A35-4EDE-BB4B-41B79BB844A7}"/>
              </a:ext>
            </a:extLst>
          </p:cNvPr>
          <p:cNvPicPr>
            <a:picLocks noChangeAspect="1"/>
          </p:cNvPicPr>
          <p:nvPr/>
        </p:nvPicPr>
        <p:blipFill rotWithShape="1">
          <a:blip r:embed="rId3">
            <a:clrChange>
              <a:clrFrom>
                <a:srgbClr val="FFFFFF"/>
              </a:clrFrom>
              <a:clrTo>
                <a:srgbClr val="FFFFFF">
                  <a:alpha val="0"/>
                </a:srgbClr>
              </a:clrTo>
            </a:clrChange>
          </a:blip>
          <a:srcRect b="4087"/>
          <a:stretch/>
        </p:blipFill>
        <p:spPr>
          <a:xfrm>
            <a:off x="5389554" y="4382312"/>
            <a:ext cx="963841" cy="345837"/>
          </a:xfrm>
          <a:prstGeom prst="rect">
            <a:avLst/>
          </a:prstGeom>
        </p:spPr>
      </p:pic>
    </p:spTree>
    <p:extLst>
      <p:ext uri="{BB962C8B-B14F-4D97-AF65-F5344CB8AC3E}">
        <p14:creationId xmlns:p14="http://schemas.microsoft.com/office/powerpoint/2010/main" val="289804974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1FD92A12-DAD1-4DB1-9819-AC0430A57428}"/>
              </a:ext>
            </a:extLst>
          </p:cNvPr>
          <p:cNvSpPr>
            <a:spLocks noGrp="1"/>
          </p:cNvSpPr>
          <p:nvPr>
            <p:ph type="sldNum" sz="quarter" idx="12"/>
          </p:nvPr>
        </p:nvSpPr>
        <p:spPr/>
        <p:txBody>
          <a:bodyPr/>
          <a:lstStyle/>
          <a:p>
            <a:fld id="{DBA6DB61-4362-44D1-BB09-4F1914041657}" type="slidenum">
              <a:rPr lang="en-US" smtClean="0"/>
              <a:t>84</a:t>
            </a:fld>
            <a:endParaRPr lang="en-US"/>
          </a:p>
        </p:txBody>
      </p:sp>
      <p:sp>
        <p:nvSpPr>
          <p:cNvPr id="6" name="Title 1">
            <a:extLst>
              <a:ext uri="{FF2B5EF4-FFF2-40B4-BE49-F238E27FC236}">
                <a16:creationId xmlns:a16="http://schemas.microsoft.com/office/drawing/2014/main" id="{D3FCCEF9-2AF4-4B55-BD2D-46B618FCD4DF}"/>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Genome-wide Tcf1 binding</a:t>
            </a:r>
          </a:p>
        </p:txBody>
      </p:sp>
      <p:pic>
        <p:nvPicPr>
          <p:cNvPr id="10" name="Picture 9">
            <a:extLst>
              <a:ext uri="{FF2B5EF4-FFF2-40B4-BE49-F238E27FC236}">
                <a16:creationId xmlns:a16="http://schemas.microsoft.com/office/drawing/2014/main" id="{86CDBD3C-C5E8-4D92-8155-1C0F2AB00413}"/>
              </a:ext>
            </a:extLst>
          </p:cNvPr>
          <p:cNvPicPr>
            <a:picLocks noChangeAspect="1"/>
          </p:cNvPicPr>
          <p:nvPr/>
        </p:nvPicPr>
        <p:blipFill>
          <a:blip r:embed="rId3"/>
          <a:stretch>
            <a:fillRect/>
          </a:stretch>
        </p:blipFill>
        <p:spPr>
          <a:xfrm>
            <a:off x="1349559" y="1459491"/>
            <a:ext cx="9492881" cy="3939017"/>
          </a:xfrm>
          <a:prstGeom prst="rect">
            <a:avLst/>
          </a:prstGeom>
        </p:spPr>
      </p:pic>
    </p:spTree>
    <p:extLst>
      <p:ext uri="{BB962C8B-B14F-4D97-AF65-F5344CB8AC3E}">
        <p14:creationId xmlns:p14="http://schemas.microsoft.com/office/powerpoint/2010/main" val="193662124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D042DFD-1DE7-43EE-9809-0A62687103DA}"/>
              </a:ext>
            </a:extLst>
          </p:cNvPr>
          <p:cNvSpPr>
            <a:spLocks noGrp="1"/>
          </p:cNvSpPr>
          <p:nvPr>
            <p:ph idx="1"/>
          </p:nvPr>
        </p:nvSpPr>
        <p:spPr>
          <a:xfrm>
            <a:off x="838200" y="925289"/>
            <a:ext cx="10515600" cy="4351338"/>
          </a:xfrm>
        </p:spPr>
        <p:txBody>
          <a:bodyPr/>
          <a:lstStyle/>
          <a:p>
            <a:r>
              <a:rPr lang="en-US" dirty="0"/>
              <a:t>Prepare extra slides for Q&amp;A</a:t>
            </a:r>
          </a:p>
          <a:p>
            <a:r>
              <a:rPr lang="en-US" dirty="0"/>
              <a:t>Tcf1 is enriched on Hubs, diff chromatin accessibility sites and Super enhancer.</a:t>
            </a:r>
          </a:p>
        </p:txBody>
      </p:sp>
      <p:sp>
        <p:nvSpPr>
          <p:cNvPr id="5" name="Slide Number Placeholder 4">
            <a:extLst>
              <a:ext uri="{FF2B5EF4-FFF2-40B4-BE49-F238E27FC236}">
                <a16:creationId xmlns:a16="http://schemas.microsoft.com/office/drawing/2014/main" id="{7E130286-A0C7-43EC-97CC-3E6F96141B4C}"/>
              </a:ext>
            </a:extLst>
          </p:cNvPr>
          <p:cNvSpPr>
            <a:spLocks noGrp="1"/>
          </p:cNvSpPr>
          <p:nvPr>
            <p:ph type="sldNum" sz="quarter" idx="12"/>
          </p:nvPr>
        </p:nvSpPr>
        <p:spPr/>
        <p:txBody>
          <a:bodyPr/>
          <a:lstStyle/>
          <a:p>
            <a:fld id="{DBA6DB61-4362-44D1-BB09-4F1914041657}" type="slidenum">
              <a:rPr lang="en-US" smtClean="0"/>
              <a:t>85</a:t>
            </a:fld>
            <a:endParaRPr lang="en-US"/>
          </a:p>
        </p:txBody>
      </p:sp>
      <p:sp>
        <p:nvSpPr>
          <p:cNvPr id="6" name="Title 1">
            <a:extLst>
              <a:ext uri="{FF2B5EF4-FFF2-40B4-BE49-F238E27FC236}">
                <a16:creationId xmlns:a16="http://schemas.microsoft.com/office/drawing/2014/main" id="{FB92E8A9-CD4F-4B48-8688-6FD0AA0D1068}"/>
              </a:ext>
            </a:extLst>
          </p:cNvPr>
          <p:cNvSpPr txBox="1">
            <a:spLocks/>
          </p:cNvSpPr>
          <p:nvPr/>
        </p:nvSpPr>
        <p:spPr>
          <a:xfrm>
            <a:off x="0" y="0"/>
            <a:ext cx="12192000" cy="625641"/>
          </a:xfrm>
          <a:prstGeom prst="rect">
            <a:avLst/>
          </a:prstGeom>
          <a:solidFill>
            <a:schemeClr val="tx1"/>
          </a:solidFill>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00B0F0"/>
                </a:solidFill>
              </a:rPr>
              <a:t>Enrichment</a:t>
            </a:r>
            <a:r>
              <a:rPr lang="en-US" dirty="0">
                <a:solidFill>
                  <a:schemeClr val="bg1"/>
                </a:solidFill>
              </a:rPr>
              <a:t> of Tcf1</a:t>
            </a:r>
          </a:p>
        </p:txBody>
      </p:sp>
      <p:pic>
        <p:nvPicPr>
          <p:cNvPr id="10" name="Picture 9">
            <a:extLst>
              <a:ext uri="{FF2B5EF4-FFF2-40B4-BE49-F238E27FC236}">
                <a16:creationId xmlns:a16="http://schemas.microsoft.com/office/drawing/2014/main" id="{36AD7294-2B94-4217-9F45-77FF2E49ACBC}"/>
              </a:ext>
            </a:extLst>
          </p:cNvPr>
          <p:cNvPicPr>
            <a:picLocks noChangeAspect="1"/>
          </p:cNvPicPr>
          <p:nvPr/>
        </p:nvPicPr>
        <p:blipFill>
          <a:blip r:embed="rId2"/>
          <a:stretch>
            <a:fillRect/>
          </a:stretch>
        </p:blipFill>
        <p:spPr>
          <a:xfrm>
            <a:off x="838200" y="3009014"/>
            <a:ext cx="3244702" cy="2310713"/>
          </a:xfrm>
          <a:prstGeom prst="rect">
            <a:avLst/>
          </a:prstGeom>
        </p:spPr>
      </p:pic>
      <p:pic>
        <p:nvPicPr>
          <p:cNvPr id="12" name="Picture 11">
            <a:extLst>
              <a:ext uri="{FF2B5EF4-FFF2-40B4-BE49-F238E27FC236}">
                <a16:creationId xmlns:a16="http://schemas.microsoft.com/office/drawing/2014/main" id="{17088829-C19A-49D2-9AD8-0201761B4E13}"/>
              </a:ext>
            </a:extLst>
          </p:cNvPr>
          <p:cNvPicPr>
            <a:picLocks noChangeAspect="1"/>
          </p:cNvPicPr>
          <p:nvPr/>
        </p:nvPicPr>
        <p:blipFill>
          <a:blip r:embed="rId3"/>
          <a:stretch>
            <a:fillRect/>
          </a:stretch>
        </p:blipFill>
        <p:spPr>
          <a:xfrm>
            <a:off x="4065978" y="3100958"/>
            <a:ext cx="4043122" cy="1992516"/>
          </a:xfrm>
          <a:prstGeom prst="rect">
            <a:avLst/>
          </a:prstGeom>
        </p:spPr>
      </p:pic>
      <p:pic>
        <p:nvPicPr>
          <p:cNvPr id="14" name="Picture 13">
            <a:extLst>
              <a:ext uri="{FF2B5EF4-FFF2-40B4-BE49-F238E27FC236}">
                <a16:creationId xmlns:a16="http://schemas.microsoft.com/office/drawing/2014/main" id="{2D352C96-2445-4EC5-87E0-A58BBD1FDEB8}"/>
              </a:ext>
            </a:extLst>
          </p:cNvPr>
          <p:cNvPicPr>
            <a:picLocks noChangeAspect="1"/>
          </p:cNvPicPr>
          <p:nvPr/>
        </p:nvPicPr>
        <p:blipFill>
          <a:blip r:embed="rId4"/>
          <a:stretch>
            <a:fillRect/>
          </a:stretch>
        </p:blipFill>
        <p:spPr>
          <a:xfrm>
            <a:off x="8092176" y="3100958"/>
            <a:ext cx="3244702" cy="2250466"/>
          </a:xfrm>
          <a:prstGeom prst="rect">
            <a:avLst/>
          </a:prstGeom>
        </p:spPr>
      </p:pic>
    </p:spTree>
    <p:extLst>
      <p:ext uri="{BB962C8B-B14F-4D97-AF65-F5344CB8AC3E}">
        <p14:creationId xmlns:p14="http://schemas.microsoft.com/office/powerpoint/2010/main" val="26594735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F4A48-AD59-498D-BFAF-BE2FD55B99FB}"/>
              </a:ext>
            </a:extLst>
          </p:cNvPr>
          <p:cNvSpPr>
            <a:spLocks noGrp="1"/>
          </p:cNvSpPr>
          <p:nvPr>
            <p:ph type="title"/>
          </p:nvPr>
        </p:nvSpPr>
        <p:spPr/>
        <p:txBody>
          <a:bodyPr/>
          <a:lstStyle/>
          <a:p>
            <a:r>
              <a:rPr lang="en-US" dirty="0" err="1"/>
              <a:t>Cohesin</a:t>
            </a:r>
            <a:endParaRPr lang="en-US" dirty="0"/>
          </a:p>
        </p:txBody>
      </p:sp>
      <p:sp>
        <p:nvSpPr>
          <p:cNvPr id="5" name="Slide Number Placeholder 4">
            <a:extLst>
              <a:ext uri="{FF2B5EF4-FFF2-40B4-BE49-F238E27FC236}">
                <a16:creationId xmlns:a16="http://schemas.microsoft.com/office/drawing/2014/main" id="{B82FF332-F6CA-4888-9AEF-434D0087E44C}"/>
              </a:ext>
            </a:extLst>
          </p:cNvPr>
          <p:cNvSpPr>
            <a:spLocks noGrp="1"/>
          </p:cNvSpPr>
          <p:nvPr>
            <p:ph type="sldNum" sz="quarter" idx="12"/>
          </p:nvPr>
        </p:nvSpPr>
        <p:spPr/>
        <p:txBody>
          <a:bodyPr/>
          <a:lstStyle/>
          <a:p>
            <a:fld id="{DBA6DB61-4362-44D1-BB09-4F1914041657}" type="slidenum">
              <a:rPr lang="en-US" smtClean="0"/>
              <a:t>86</a:t>
            </a:fld>
            <a:endParaRPr lang="en-US"/>
          </a:p>
        </p:txBody>
      </p:sp>
      <p:pic>
        <p:nvPicPr>
          <p:cNvPr id="6" name="Content Placeholder 5">
            <a:extLst>
              <a:ext uri="{FF2B5EF4-FFF2-40B4-BE49-F238E27FC236}">
                <a16:creationId xmlns:a16="http://schemas.microsoft.com/office/drawing/2014/main" id="{B4C20FCF-D0D8-442E-8811-7AECD2D57C21}"/>
              </a:ext>
            </a:extLst>
          </p:cNvPr>
          <p:cNvPicPr>
            <a:picLocks noGrp="1" noChangeAspect="1"/>
          </p:cNvPicPr>
          <p:nvPr>
            <p:ph idx="1"/>
          </p:nvPr>
        </p:nvPicPr>
        <p:blipFill>
          <a:blip r:embed="rId2"/>
          <a:stretch>
            <a:fillRect/>
          </a:stretch>
        </p:blipFill>
        <p:spPr>
          <a:xfrm>
            <a:off x="2331109" y="1498161"/>
            <a:ext cx="1950427" cy="4400963"/>
          </a:xfrm>
          <a:prstGeom prst="rect">
            <a:avLst/>
          </a:prstGeom>
        </p:spPr>
      </p:pic>
      <p:sp>
        <p:nvSpPr>
          <p:cNvPr id="8" name="TextBox 7">
            <a:extLst>
              <a:ext uri="{FF2B5EF4-FFF2-40B4-BE49-F238E27FC236}">
                <a16:creationId xmlns:a16="http://schemas.microsoft.com/office/drawing/2014/main" id="{D2F66026-9701-4B22-B6C5-2973063E9A62}"/>
              </a:ext>
            </a:extLst>
          </p:cNvPr>
          <p:cNvSpPr txBox="1"/>
          <p:nvPr/>
        </p:nvSpPr>
        <p:spPr>
          <a:xfrm>
            <a:off x="0" y="6256933"/>
            <a:ext cx="11047536" cy="646331"/>
          </a:xfrm>
          <a:prstGeom prst="rect">
            <a:avLst/>
          </a:prstGeom>
          <a:noFill/>
        </p:spPr>
        <p:txBody>
          <a:bodyPr wrap="square">
            <a:spAutoFit/>
          </a:bodyPr>
          <a:lstStyle/>
          <a:p>
            <a:pPr marL="304800" indent="-304800"/>
            <a:r>
              <a:rPr lang="en-US" altLang="zh-CN" sz="1800" dirty="0"/>
              <a:t>Ref: </a:t>
            </a:r>
            <a:r>
              <a:rPr lang="en-US" sz="1800" b="0" i="0" dirty="0" err="1">
                <a:solidFill>
                  <a:srgbClr val="222222"/>
                </a:solidFill>
                <a:effectLst/>
              </a:rPr>
              <a:t>Grubert</a:t>
            </a:r>
            <a:r>
              <a:rPr lang="en-US" sz="1800" b="0" i="0" dirty="0">
                <a:solidFill>
                  <a:srgbClr val="222222"/>
                </a:solidFill>
                <a:effectLst/>
              </a:rPr>
              <a:t>, F., </a:t>
            </a:r>
            <a:r>
              <a:rPr lang="en-US" sz="1800" b="0" i="0" dirty="0" err="1">
                <a:solidFill>
                  <a:srgbClr val="222222"/>
                </a:solidFill>
                <a:effectLst/>
              </a:rPr>
              <a:t>Srivas</a:t>
            </a:r>
            <a:r>
              <a:rPr lang="en-US" sz="1800" b="0" i="0" dirty="0">
                <a:solidFill>
                  <a:srgbClr val="222222"/>
                </a:solidFill>
                <a:effectLst/>
              </a:rPr>
              <a:t>, R., </a:t>
            </a:r>
            <a:r>
              <a:rPr lang="en-US" sz="1800" b="0" i="0" dirty="0" err="1">
                <a:solidFill>
                  <a:srgbClr val="222222"/>
                </a:solidFill>
                <a:effectLst/>
              </a:rPr>
              <a:t>Spacek</a:t>
            </a:r>
            <a:r>
              <a:rPr lang="en-US" sz="1800" b="0" i="0" dirty="0">
                <a:solidFill>
                  <a:srgbClr val="222222"/>
                </a:solidFill>
                <a:effectLst/>
              </a:rPr>
              <a:t>, D. </a:t>
            </a:r>
            <a:r>
              <a:rPr lang="en-US" sz="1800" b="0" i="1" dirty="0">
                <a:solidFill>
                  <a:srgbClr val="222222"/>
                </a:solidFill>
                <a:effectLst/>
              </a:rPr>
              <a:t>et al.</a:t>
            </a:r>
            <a:r>
              <a:rPr lang="en-US" sz="1800" b="0" i="0" dirty="0">
                <a:solidFill>
                  <a:srgbClr val="222222"/>
                </a:solidFill>
                <a:effectLst/>
              </a:rPr>
              <a:t> Landscape of </a:t>
            </a:r>
            <a:r>
              <a:rPr lang="en-US" sz="1800" b="0" i="0" dirty="0" err="1">
                <a:solidFill>
                  <a:srgbClr val="222222"/>
                </a:solidFill>
                <a:effectLst/>
              </a:rPr>
              <a:t>cohesin</a:t>
            </a:r>
            <a:r>
              <a:rPr lang="en-US" sz="1800" b="0" i="0" dirty="0">
                <a:solidFill>
                  <a:srgbClr val="222222"/>
                </a:solidFill>
                <a:effectLst/>
              </a:rPr>
              <a:t>-mediated chromatin loops in the human genome. </a:t>
            </a:r>
            <a:r>
              <a:rPr lang="en-US" sz="1800" b="0" i="1" dirty="0">
                <a:solidFill>
                  <a:srgbClr val="222222"/>
                </a:solidFill>
                <a:effectLst/>
              </a:rPr>
              <a:t>Nature</a:t>
            </a:r>
            <a:r>
              <a:rPr lang="en-US" sz="1800" b="0" i="0" dirty="0">
                <a:solidFill>
                  <a:srgbClr val="222222"/>
                </a:solidFill>
                <a:effectLst/>
              </a:rPr>
              <a:t> </a:t>
            </a:r>
            <a:r>
              <a:rPr lang="en-US" sz="1800" b="1" i="0" dirty="0">
                <a:solidFill>
                  <a:srgbClr val="222222"/>
                </a:solidFill>
                <a:effectLst/>
              </a:rPr>
              <a:t>583, </a:t>
            </a:r>
            <a:r>
              <a:rPr lang="en-US" sz="1800" b="0" i="0" dirty="0">
                <a:solidFill>
                  <a:srgbClr val="222222"/>
                </a:solidFill>
                <a:effectLst/>
              </a:rPr>
              <a:t>737–743 (2020). https://doi.org/10.1038/s41586-020-2151-x</a:t>
            </a:r>
            <a:endParaRPr lang="en-US" sz="1800" dirty="0">
              <a:effectLst/>
            </a:endParaRPr>
          </a:p>
        </p:txBody>
      </p:sp>
      <p:sp>
        <p:nvSpPr>
          <p:cNvPr id="9" name="TextBox 8">
            <a:extLst>
              <a:ext uri="{FF2B5EF4-FFF2-40B4-BE49-F238E27FC236}">
                <a16:creationId xmlns:a16="http://schemas.microsoft.com/office/drawing/2014/main" id="{4132454C-28B5-49D5-821F-E91C35060923}"/>
              </a:ext>
            </a:extLst>
          </p:cNvPr>
          <p:cNvSpPr txBox="1"/>
          <p:nvPr/>
        </p:nvSpPr>
        <p:spPr>
          <a:xfrm>
            <a:off x="4451303" y="4429818"/>
            <a:ext cx="5239820" cy="369332"/>
          </a:xfrm>
          <a:prstGeom prst="rect">
            <a:avLst/>
          </a:prstGeom>
          <a:noFill/>
        </p:spPr>
        <p:txBody>
          <a:bodyPr wrap="square">
            <a:spAutoFit/>
          </a:bodyPr>
          <a:lstStyle/>
          <a:p>
            <a:pPr algn="l"/>
            <a:r>
              <a:rPr lang="en-US" sz="1800" b="0" i="0" u="none" strike="noStrike" baseline="0" dirty="0">
                <a:latin typeface="HardingText-Regular2"/>
              </a:rPr>
              <a:t>Choose RAD21, the subunit of the </a:t>
            </a:r>
            <a:r>
              <a:rPr lang="en-US" sz="1800" b="0" i="0" u="none" strike="noStrike" baseline="0" dirty="0" err="1">
                <a:latin typeface="HardingText-Regular2"/>
              </a:rPr>
              <a:t>cohesin</a:t>
            </a:r>
            <a:r>
              <a:rPr lang="en-US" sz="1800" b="0" i="0" u="none" strike="noStrike" baseline="0" dirty="0">
                <a:latin typeface="HardingText-Regular2"/>
              </a:rPr>
              <a:t> complex.</a:t>
            </a:r>
            <a:endParaRPr lang="en-US" dirty="0"/>
          </a:p>
        </p:txBody>
      </p:sp>
      <p:pic>
        <p:nvPicPr>
          <p:cNvPr id="10" name="Picture 9">
            <a:extLst>
              <a:ext uri="{FF2B5EF4-FFF2-40B4-BE49-F238E27FC236}">
                <a16:creationId xmlns:a16="http://schemas.microsoft.com/office/drawing/2014/main" id="{93273A17-A9A6-4FC6-82FB-129CBA635E1D}"/>
              </a:ext>
            </a:extLst>
          </p:cNvPr>
          <p:cNvPicPr>
            <a:picLocks noChangeAspect="1"/>
          </p:cNvPicPr>
          <p:nvPr/>
        </p:nvPicPr>
        <p:blipFill rotWithShape="1">
          <a:blip r:embed="rId3"/>
          <a:srcRect l="1753"/>
          <a:stretch/>
        </p:blipFill>
        <p:spPr>
          <a:xfrm>
            <a:off x="5516124" y="1983000"/>
            <a:ext cx="1965199" cy="2562225"/>
          </a:xfrm>
          <a:prstGeom prst="rect">
            <a:avLst/>
          </a:prstGeom>
        </p:spPr>
      </p:pic>
      <p:pic>
        <p:nvPicPr>
          <p:cNvPr id="11" name="Picture 10">
            <a:extLst>
              <a:ext uri="{FF2B5EF4-FFF2-40B4-BE49-F238E27FC236}">
                <a16:creationId xmlns:a16="http://schemas.microsoft.com/office/drawing/2014/main" id="{E84083D1-AD11-4170-AC03-CDA347AF669E}"/>
              </a:ext>
            </a:extLst>
          </p:cNvPr>
          <p:cNvPicPr>
            <a:picLocks noChangeAspect="1"/>
          </p:cNvPicPr>
          <p:nvPr/>
        </p:nvPicPr>
        <p:blipFill>
          <a:blip r:embed="rId4"/>
          <a:stretch>
            <a:fillRect/>
          </a:stretch>
        </p:blipFill>
        <p:spPr>
          <a:xfrm>
            <a:off x="5259561" y="4799150"/>
            <a:ext cx="2478324" cy="1200328"/>
          </a:xfrm>
          <a:prstGeom prst="rect">
            <a:avLst/>
          </a:prstGeom>
        </p:spPr>
      </p:pic>
    </p:spTree>
    <p:extLst>
      <p:ext uri="{BB962C8B-B14F-4D97-AF65-F5344CB8AC3E}">
        <p14:creationId xmlns:p14="http://schemas.microsoft.com/office/powerpoint/2010/main" val="227124266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13021" y="2577516"/>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524000" y="387145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Sep.15.2021</a:t>
            </a:r>
          </a:p>
        </p:txBody>
      </p:sp>
      <p:sp>
        <p:nvSpPr>
          <p:cNvPr id="5" name="Slide Number Placeholder 4">
            <a:extLst>
              <a:ext uri="{FF2B5EF4-FFF2-40B4-BE49-F238E27FC236}">
                <a16:creationId xmlns:a16="http://schemas.microsoft.com/office/drawing/2014/main" id="{824FECF8-7CEC-4E86-BAE4-A293F4E812AD}"/>
              </a:ext>
            </a:extLst>
          </p:cNvPr>
          <p:cNvSpPr>
            <a:spLocks noGrp="1"/>
          </p:cNvSpPr>
          <p:nvPr>
            <p:ph type="sldNum" sz="quarter" idx="12"/>
          </p:nvPr>
        </p:nvSpPr>
        <p:spPr/>
        <p:txBody>
          <a:bodyPr/>
          <a:lstStyle/>
          <a:p>
            <a:fld id="{05F13240-7A30-43F2-A891-57B4712D9498}" type="slidenum">
              <a:rPr lang="en-US" smtClean="0"/>
              <a:t>87</a:t>
            </a:fld>
            <a:endParaRPr lang="en-US" dirty="0"/>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Xiaoyu Chen">
            <a:extLst>
              <a:ext uri="{FF2B5EF4-FFF2-40B4-BE49-F238E27FC236}">
                <a16:creationId xmlns:a16="http://schemas.microsoft.com/office/drawing/2014/main" id="{D9AFFC2D-3BA4-2E47-BC60-6DF9234251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2653" y="5155835"/>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EFF3F3C-8FCD-42B3-9FBF-CCD4A2219A0B}"/>
              </a:ext>
            </a:extLst>
          </p:cNvPr>
          <p:cNvSpPr txBox="1"/>
          <p:nvPr/>
        </p:nvSpPr>
        <p:spPr>
          <a:xfrm>
            <a:off x="838199" y="6172088"/>
            <a:ext cx="10108131" cy="369332"/>
          </a:xfrm>
          <a:prstGeom prst="rect">
            <a:avLst/>
          </a:prstGeom>
          <a:noFill/>
        </p:spPr>
        <p:txBody>
          <a:bodyPr wrap="square">
            <a:spAutoFit/>
          </a:bodyPr>
          <a:lstStyle/>
          <a:p>
            <a:r>
              <a:rPr lang="en-US" b="0" i="0" dirty="0">
                <a:solidFill>
                  <a:srgbClr val="00395C"/>
                </a:solidFill>
                <a:effectLst/>
              </a:rPr>
              <a:t>  </a:t>
            </a:r>
            <a:r>
              <a:rPr lang="en-US" b="0" i="0" dirty="0" err="1">
                <a:solidFill>
                  <a:srgbClr val="00395C"/>
                </a:solidFill>
                <a:effectLst/>
              </a:rPr>
              <a:t>Mimmi</a:t>
            </a:r>
            <a:r>
              <a:rPr lang="en-US" b="0" i="0" dirty="0">
                <a:solidFill>
                  <a:srgbClr val="00395C"/>
                </a:solidFill>
                <a:effectLst/>
              </a:rPr>
              <a:t>                 Saurabh                      Alex                   </a:t>
            </a:r>
            <a:r>
              <a:rPr lang="en-US" b="0" i="0" dirty="0" err="1">
                <a:solidFill>
                  <a:srgbClr val="00395C"/>
                </a:solidFill>
                <a:effectLst/>
              </a:rPr>
              <a:t>Xiaoyu</a:t>
            </a:r>
            <a:r>
              <a:rPr lang="en-US" b="0" i="0" dirty="0">
                <a:solidFill>
                  <a:srgbClr val="00395C"/>
                </a:solidFill>
                <a:effectLst/>
              </a:rPr>
              <a:t>                Andrew          </a:t>
            </a:r>
            <a:r>
              <a:rPr lang="en-US" b="0" i="0" dirty="0" err="1">
                <a:solidFill>
                  <a:srgbClr val="00395C"/>
                </a:solidFill>
                <a:effectLst/>
              </a:rPr>
              <a:t>Chamith</a:t>
            </a:r>
            <a:r>
              <a:rPr lang="en-US" b="0" i="0" dirty="0">
                <a:solidFill>
                  <a:srgbClr val="00395C"/>
                </a:solidFill>
                <a:effectLst/>
              </a:rPr>
              <a:t>                David</a:t>
            </a:r>
            <a:endParaRPr lang="en-US" dirty="0">
              <a:solidFill>
                <a:srgbClr val="00395C"/>
              </a:solidFill>
            </a:endParaRPr>
          </a:p>
        </p:txBody>
      </p:sp>
      <p:pic>
        <p:nvPicPr>
          <p:cNvPr id="6" name="Picture 4" descr="Mimmi Ballard">
            <a:extLst>
              <a:ext uri="{FF2B5EF4-FFF2-40B4-BE49-F238E27FC236}">
                <a16:creationId xmlns:a16="http://schemas.microsoft.com/office/drawing/2014/main" id="{C72D5915-BBC4-48BE-8FF6-DA7D70C2CF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6524" y="5140993"/>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Saurabh Paliwal">
            <a:extLst>
              <a:ext uri="{FF2B5EF4-FFF2-40B4-BE49-F238E27FC236}">
                <a16:creationId xmlns:a16="http://schemas.microsoft.com/office/drawing/2014/main" id="{661D57AB-782E-4C76-ABBF-AA660A2D25CE}"/>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8053" y="515399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lex Adai">
            <a:extLst>
              <a:ext uri="{FF2B5EF4-FFF2-40B4-BE49-F238E27FC236}">
                <a16:creationId xmlns:a16="http://schemas.microsoft.com/office/drawing/2014/main" id="{6366FC54-937A-4F11-817E-7B3B036FA90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34122" y="516265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Andrew Birnberg">
            <a:extLst>
              <a:ext uri="{FF2B5EF4-FFF2-40B4-BE49-F238E27FC236}">
                <a16:creationId xmlns:a16="http://schemas.microsoft.com/office/drawing/2014/main" id="{91CA0034-2B61-4337-93B0-5C76F80C935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11184" y="5155835"/>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Chamith Fonseka">
            <a:extLst>
              <a:ext uri="{FF2B5EF4-FFF2-40B4-BE49-F238E27FC236}">
                <a16:creationId xmlns:a16="http://schemas.microsoft.com/office/drawing/2014/main" id="{89DD1998-A143-4E2B-9A5F-A7F0311DFBF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566446" y="5153317"/>
            <a:ext cx="952500" cy="9525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David Kuo">
            <a:extLst>
              <a:ext uri="{FF2B5EF4-FFF2-40B4-BE49-F238E27FC236}">
                <a16:creationId xmlns:a16="http://schemas.microsoft.com/office/drawing/2014/main" id="{BF7A9393-8791-4439-960C-F6C1B5101AC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993831" y="5153317"/>
            <a:ext cx="952500" cy="95250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A92C3FF-0D4A-4051-AFCD-BE1415D44292}"/>
              </a:ext>
            </a:extLst>
          </p:cNvPr>
          <p:cNvSpPr txBox="1"/>
          <p:nvPr/>
        </p:nvSpPr>
        <p:spPr>
          <a:xfrm>
            <a:off x="848832" y="6419575"/>
            <a:ext cx="10240927" cy="369332"/>
          </a:xfrm>
          <a:prstGeom prst="rect">
            <a:avLst/>
          </a:prstGeom>
          <a:noFill/>
        </p:spPr>
        <p:txBody>
          <a:bodyPr wrap="square">
            <a:spAutoFit/>
          </a:bodyPr>
          <a:lstStyle/>
          <a:p>
            <a:r>
              <a:rPr lang="en-US" b="0" i="0" dirty="0">
                <a:solidFill>
                  <a:srgbClr val="00395C"/>
                </a:solidFill>
                <a:effectLst/>
              </a:rPr>
              <a:t>  Ballard                  </a:t>
            </a:r>
            <a:r>
              <a:rPr lang="en-US" b="0" i="0" dirty="0" err="1">
                <a:solidFill>
                  <a:srgbClr val="00395C"/>
                </a:solidFill>
                <a:effectLst/>
              </a:rPr>
              <a:t>Paliwal</a:t>
            </a:r>
            <a:r>
              <a:rPr lang="en-US" b="0" i="0" dirty="0">
                <a:solidFill>
                  <a:srgbClr val="00395C"/>
                </a:solidFill>
                <a:effectLst/>
              </a:rPr>
              <a:t>                       Adai                    Chen                 </a:t>
            </a:r>
            <a:r>
              <a:rPr lang="en-US" b="0" i="0" dirty="0" err="1">
                <a:solidFill>
                  <a:srgbClr val="00395C"/>
                </a:solidFill>
                <a:effectLst/>
              </a:rPr>
              <a:t>Birnberg</a:t>
            </a:r>
            <a:r>
              <a:rPr lang="en-US" b="0" i="0" dirty="0">
                <a:solidFill>
                  <a:srgbClr val="00395C"/>
                </a:solidFill>
                <a:effectLst/>
              </a:rPr>
              <a:t>          Fonseka                 </a:t>
            </a:r>
            <a:r>
              <a:rPr lang="en-US" b="0" i="0" dirty="0" err="1">
                <a:solidFill>
                  <a:srgbClr val="00395C"/>
                </a:solidFill>
                <a:effectLst/>
              </a:rPr>
              <a:t>Kuo</a:t>
            </a:r>
            <a:endParaRPr lang="en-US" dirty="0">
              <a:solidFill>
                <a:srgbClr val="00395C"/>
              </a:solidFill>
            </a:endParaRPr>
          </a:p>
        </p:txBody>
      </p:sp>
      <p:pic>
        <p:nvPicPr>
          <p:cNvPr id="1040" name="Picture 16" descr="Home - Sana Biotechnology">
            <a:extLst>
              <a:ext uri="{FF2B5EF4-FFF2-40B4-BE49-F238E27FC236}">
                <a16:creationId xmlns:a16="http://schemas.microsoft.com/office/drawing/2014/main" id="{952D0E57-7D87-4DA8-A9BE-811A5D77E361}"/>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r="31082"/>
          <a:stretch/>
        </p:blipFill>
        <p:spPr bwMode="auto">
          <a:xfrm>
            <a:off x="1903832" y="3915311"/>
            <a:ext cx="2092847" cy="1387882"/>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16" descr="Home - Sana Biotechnology">
            <a:extLst>
              <a:ext uri="{FF2B5EF4-FFF2-40B4-BE49-F238E27FC236}">
                <a16:creationId xmlns:a16="http://schemas.microsoft.com/office/drawing/2014/main" id="{C853933E-1362-4BA9-81EF-80D950720AD7}"/>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68634"/>
          <a:stretch/>
        </p:blipFill>
        <p:spPr bwMode="auto">
          <a:xfrm>
            <a:off x="8699715" y="3739103"/>
            <a:ext cx="1194362" cy="17402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881051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BBBB604-AC95-824A-80F7-2F3011EDCAB7}"/>
              </a:ext>
            </a:extLst>
          </p:cNvPr>
          <p:cNvSpPr>
            <a:spLocks noGrp="1"/>
          </p:cNvSpPr>
          <p:nvPr>
            <p:ph type="sldNum" sz="quarter" idx="12"/>
          </p:nvPr>
        </p:nvSpPr>
        <p:spPr/>
        <p:txBody>
          <a:bodyPr/>
          <a:lstStyle/>
          <a:p>
            <a:fld id="{DBA6DB61-4362-44D1-BB09-4F1914041657}" type="slidenum">
              <a:rPr lang="en-US" smtClean="0"/>
              <a:t>88</a:t>
            </a:fld>
            <a:endParaRPr lang="en-US"/>
          </a:p>
        </p:txBody>
      </p:sp>
      <p:sp>
        <p:nvSpPr>
          <p:cNvPr id="5" name="Rectangle 4">
            <a:extLst>
              <a:ext uri="{FF2B5EF4-FFF2-40B4-BE49-F238E27FC236}">
                <a16:creationId xmlns:a16="http://schemas.microsoft.com/office/drawing/2014/main" id="{4F977375-55FE-3845-80B6-D10A8AFE9F6C}"/>
              </a:ext>
            </a:extLst>
          </p:cNvPr>
          <p:cNvSpPr/>
          <p:nvPr/>
        </p:nvSpPr>
        <p:spPr>
          <a:xfrm>
            <a:off x="914400" y="715000"/>
            <a:ext cx="10439400" cy="3693319"/>
          </a:xfrm>
          <a:prstGeom prst="rect">
            <a:avLst/>
          </a:prstGeom>
        </p:spPr>
        <p:txBody>
          <a:bodyPr wrap="square">
            <a:spAutoFit/>
          </a:bodyPr>
          <a:lstStyle/>
          <a:p>
            <a:r>
              <a:rPr lang="en-US" dirty="0" err="1">
                <a:solidFill>
                  <a:srgbClr val="00395C"/>
                </a:solidFill>
                <a:latin typeface="Roboto" panose="02000000000000000000" pitchFamily="2" charset="0"/>
              </a:rPr>
              <a:t>Indu</a:t>
            </a:r>
            <a:r>
              <a:rPr lang="en-US" dirty="0">
                <a:solidFill>
                  <a:srgbClr val="00395C"/>
                </a:solidFill>
                <a:latin typeface="Roboto" panose="02000000000000000000" pitchFamily="2" charset="0"/>
              </a:rPr>
              <a:t> Ramachandran – Director, Head of Translational Development </a:t>
            </a:r>
          </a:p>
          <a:p>
            <a:r>
              <a:rPr lang="en-US" dirty="0">
                <a:solidFill>
                  <a:srgbClr val="00395C"/>
                </a:solidFill>
                <a:latin typeface="Roboto" panose="02000000000000000000" pitchFamily="2" charset="0"/>
              </a:rPr>
              <a:t>Gloria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 Sr. Scientist, Molecular Biomarker Assays </a:t>
            </a:r>
            <a:r>
              <a:rPr lang="en-US" dirty="0">
                <a:solidFill>
                  <a:srgbClr val="00395C"/>
                </a:solidFill>
                <a:latin typeface="Roboto" panose="02000000000000000000" pitchFamily="2" charset="0"/>
                <a:hlinkClick r:id="rId2"/>
              </a:rPr>
              <a:t>https://irm.med.upenn.edu/wp-content/uploads/sites/33/2021/03/IRM-2021-Heme-Symposium-Booklet_x.pdf</a:t>
            </a:r>
            <a:endParaRPr lang="en-US" dirty="0">
              <a:solidFill>
                <a:srgbClr val="00395C"/>
              </a:solidFill>
              <a:latin typeface="Roboto" panose="02000000000000000000" pitchFamily="2" charset="0"/>
            </a:endParaRPr>
          </a:p>
          <a:p>
            <a:endParaRPr lang="en-US" dirty="0">
              <a:solidFill>
                <a:srgbClr val="00395C"/>
              </a:solidFill>
              <a:latin typeface="Roboto" panose="02000000000000000000" pitchFamily="2" charset="0"/>
            </a:endParaRPr>
          </a:p>
          <a:p>
            <a:r>
              <a:rPr lang="en-US" dirty="0" err="1">
                <a:solidFill>
                  <a:srgbClr val="00395C"/>
                </a:solidFill>
                <a:latin typeface="Roboto" panose="02000000000000000000" pitchFamily="2" charset="0"/>
              </a:rPr>
              <a:t>Amarin</a:t>
            </a:r>
            <a:r>
              <a:rPr lang="en-US" dirty="0">
                <a:solidFill>
                  <a:srgbClr val="00395C"/>
                </a:solidFill>
                <a:latin typeface="Roboto" panose="02000000000000000000" pitchFamily="2" charset="0"/>
              </a:rPr>
              <a:t> Cogburn – Scientist, Analytical Development </a:t>
            </a:r>
          </a:p>
          <a:p>
            <a:r>
              <a:rPr lang="en-US" dirty="0">
                <a:solidFill>
                  <a:srgbClr val="00395C"/>
                </a:solidFill>
                <a:latin typeface="Roboto" panose="02000000000000000000" pitchFamily="2" charset="0"/>
              </a:rPr>
              <a:t>Liam Chung – Scientist, Analytical Development </a:t>
            </a:r>
          </a:p>
          <a:p>
            <a:r>
              <a:rPr lang="en-US" dirty="0">
                <a:solidFill>
                  <a:srgbClr val="00395C"/>
                </a:solidFill>
                <a:latin typeface="Roboto" panose="02000000000000000000" pitchFamily="2" charset="0"/>
              </a:rPr>
              <a:t>Scott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 Associate Director, People Team </a:t>
            </a:r>
          </a:p>
          <a:p>
            <a:r>
              <a:rPr lang="en-US" dirty="0">
                <a:solidFill>
                  <a:srgbClr val="00395C"/>
                </a:solidFill>
                <a:latin typeface="Roboto" panose="02000000000000000000" pitchFamily="2" charset="0"/>
              </a:rPr>
              <a:t>Rupesh Amin - Lead, Cancer and Synthetic Biology</a:t>
            </a:r>
          </a:p>
          <a:p>
            <a:r>
              <a:rPr lang="en-US" dirty="0">
                <a:solidFill>
                  <a:srgbClr val="00395C"/>
                </a:solidFill>
                <a:latin typeface="Roboto" panose="02000000000000000000" pitchFamily="2" charset="0"/>
              </a:rPr>
              <a:t>Ashwini Balakrishnan - Senior Scientist, Cancer Biology</a:t>
            </a:r>
          </a:p>
          <a:p>
            <a:r>
              <a:rPr lang="en-US" dirty="0">
                <a:solidFill>
                  <a:srgbClr val="00395C"/>
                </a:solidFill>
                <a:latin typeface="Roboto" panose="02000000000000000000" pitchFamily="2" charset="0"/>
              </a:rPr>
              <a:t>Evan Thomas - Scientist, Cancer Biology</a:t>
            </a:r>
          </a:p>
          <a:p>
            <a:r>
              <a:rPr lang="en-US" dirty="0">
                <a:solidFill>
                  <a:srgbClr val="00395C"/>
                </a:solidFill>
                <a:latin typeface="Roboto" panose="02000000000000000000" pitchFamily="2" charset="0"/>
              </a:rPr>
              <a:t>Lucas Thompson – Principal Scientist </a:t>
            </a:r>
          </a:p>
          <a:p>
            <a:r>
              <a:rPr lang="en-US" dirty="0" err="1">
                <a:solidFill>
                  <a:srgbClr val="00395C"/>
                </a:solidFill>
                <a:latin typeface="Roboto" panose="02000000000000000000" pitchFamily="2" charset="0"/>
              </a:rPr>
              <a:t>Ohad</a:t>
            </a:r>
            <a:r>
              <a:rPr lang="en-US" dirty="0">
                <a:solidFill>
                  <a:srgbClr val="00395C"/>
                </a:solidFill>
                <a:latin typeface="Roboto" panose="02000000000000000000" pitchFamily="2" charset="0"/>
              </a:rPr>
              <a:t> Manor – Lead, Computational Biology</a:t>
            </a:r>
            <a:endParaRPr lang="en-US" dirty="0">
              <a:solidFill>
                <a:srgbClr val="00395C"/>
              </a:solidFill>
            </a:endParaRPr>
          </a:p>
          <a:p>
            <a:endParaRPr lang="en-US" dirty="0">
              <a:solidFill>
                <a:srgbClr val="00395C"/>
              </a:solidFill>
              <a:latin typeface="Roboto" panose="02000000000000000000" pitchFamily="2" charset="0"/>
            </a:endParaRPr>
          </a:p>
        </p:txBody>
      </p:sp>
    </p:spTree>
    <p:extLst>
      <p:ext uri="{BB962C8B-B14F-4D97-AF65-F5344CB8AC3E}">
        <p14:creationId xmlns:p14="http://schemas.microsoft.com/office/powerpoint/2010/main" val="259275209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6D18AD-52E8-4D1A-AB57-82B0F7C8F16A}"/>
              </a:ext>
            </a:extLst>
          </p:cNvPr>
          <p:cNvSpPr>
            <a:spLocks noGrp="1"/>
          </p:cNvSpPr>
          <p:nvPr>
            <p:ph type="ctrTitle"/>
          </p:nvPr>
        </p:nvSpPr>
        <p:spPr>
          <a:xfrm>
            <a:off x="502191" y="2173704"/>
            <a:ext cx="11374179" cy="961914"/>
          </a:xfrm>
        </p:spPr>
        <p:txBody>
          <a:bodyPr>
            <a:noAutofit/>
          </a:bodyPr>
          <a:lstStyle/>
          <a:p>
            <a:r>
              <a:rPr lang="en-US" sz="4400" b="1" kern="1200" dirty="0">
                <a:solidFill>
                  <a:srgbClr val="00395C"/>
                </a:solidFill>
                <a:effectLst/>
                <a:ea typeface="SimSun" panose="02010600030101010101" pitchFamily="2" charset="-122"/>
              </a:rPr>
              <a:t>Study of Transcriptional and Post-transcriptional Regulation in Immune Systems </a:t>
            </a:r>
            <a:endParaRPr lang="en-US" sz="13800" b="1" dirty="0">
              <a:solidFill>
                <a:srgbClr val="00395C"/>
              </a:solidFill>
            </a:endParaRPr>
          </a:p>
        </p:txBody>
      </p:sp>
      <p:sp>
        <p:nvSpPr>
          <p:cNvPr id="3" name="Subtitle 2">
            <a:extLst>
              <a:ext uri="{FF2B5EF4-FFF2-40B4-BE49-F238E27FC236}">
                <a16:creationId xmlns:a16="http://schemas.microsoft.com/office/drawing/2014/main" id="{908DA63F-7EE6-420D-9490-7039B3DF1FA9}"/>
              </a:ext>
            </a:extLst>
          </p:cNvPr>
          <p:cNvSpPr>
            <a:spLocks noGrp="1"/>
          </p:cNvSpPr>
          <p:nvPr>
            <p:ph type="subTitle" idx="1"/>
          </p:nvPr>
        </p:nvSpPr>
        <p:spPr>
          <a:xfrm>
            <a:off x="1474770" y="3318963"/>
            <a:ext cx="9144000" cy="1655762"/>
          </a:xfrm>
        </p:spPr>
        <p:txBody>
          <a:bodyPr>
            <a:normAutofit/>
          </a:bodyPr>
          <a:lstStyle/>
          <a:p>
            <a:r>
              <a:rPr lang="en-US" dirty="0">
                <a:solidFill>
                  <a:srgbClr val="00395C"/>
                </a:solidFill>
              </a:rPr>
              <a:t>Xiang Li</a:t>
            </a:r>
          </a:p>
          <a:p>
            <a:r>
              <a:rPr lang="en-US" sz="1800" dirty="0">
                <a:solidFill>
                  <a:srgbClr val="00395C"/>
                </a:solidFill>
              </a:rPr>
              <a:t>Peng Lab, GWU</a:t>
            </a:r>
            <a:endParaRPr lang="en-US" sz="2000" dirty="0">
              <a:solidFill>
                <a:srgbClr val="00395C"/>
              </a:solidFill>
            </a:endParaRPr>
          </a:p>
          <a:p>
            <a:r>
              <a:rPr lang="en-US" sz="1800" dirty="0">
                <a:solidFill>
                  <a:srgbClr val="00395C"/>
                </a:solidFill>
              </a:rPr>
              <a:t>Sep.22.2021</a:t>
            </a:r>
          </a:p>
        </p:txBody>
      </p:sp>
      <p:grpSp>
        <p:nvGrpSpPr>
          <p:cNvPr id="17" name="Group 16">
            <a:extLst>
              <a:ext uri="{FF2B5EF4-FFF2-40B4-BE49-F238E27FC236}">
                <a16:creationId xmlns:a16="http://schemas.microsoft.com/office/drawing/2014/main" id="{54DFF60C-4BCF-43CA-A49A-3A99C0F6A64E}"/>
              </a:ext>
            </a:extLst>
          </p:cNvPr>
          <p:cNvGrpSpPr/>
          <p:nvPr/>
        </p:nvGrpSpPr>
        <p:grpSpPr>
          <a:xfrm>
            <a:off x="6096000" y="82441"/>
            <a:ext cx="6096000" cy="1522305"/>
            <a:chOff x="2209800" y="42266"/>
            <a:chExt cx="7859233" cy="1962622"/>
          </a:xfrm>
        </p:grpSpPr>
        <p:pic>
          <p:nvPicPr>
            <p:cNvPr id="7" name="Picture 6">
              <a:extLst>
                <a:ext uri="{FF2B5EF4-FFF2-40B4-BE49-F238E27FC236}">
                  <a16:creationId xmlns:a16="http://schemas.microsoft.com/office/drawing/2014/main" id="{E5D19D83-358F-4EAF-AEED-317115BA5314}"/>
                </a:ext>
              </a:extLst>
            </p:cNvPr>
            <p:cNvPicPr>
              <a:picLocks noChangeAspect="1"/>
            </p:cNvPicPr>
            <p:nvPr/>
          </p:nvPicPr>
          <p:blipFill>
            <a:blip r:embed="rId3"/>
            <a:stretch>
              <a:fillRect/>
            </a:stretch>
          </p:blipFill>
          <p:spPr>
            <a:xfrm>
              <a:off x="2209800" y="42266"/>
              <a:ext cx="7859233" cy="1769581"/>
            </a:xfrm>
            <a:prstGeom prst="rect">
              <a:avLst/>
            </a:prstGeom>
          </p:spPr>
        </p:pic>
        <p:sp>
          <p:nvSpPr>
            <p:cNvPr id="16" name="Rectangle: Rounded Corners 15">
              <a:extLst>
                <a:ext uri="{FF2B5EF4-FFF2-40B4-BE49-F238E27FC236}">
                  <a16:creationId xmlns:a16="http://schemas.microsoft.com/office/drawing/2014/main" id="{6E874ADF-4D98-4F77-B0C9-A9437D4AA90F}"/>
                </a:ext>
              </a:extLst>
            </p:cNvPr>
            <p:cNvSpPr/>
            <p:nvPr/>
          </p:nvSpPr>
          <p:spPr>
            <a:xfrm>
              <a:off x="5195859" y="83974"/>
              <a:ext cx="2062716" cy="1920914"/>
            </a:xfrm>
            <a:prstGeom prst="roundRect">
              <a:avLst/>
            </a:prstGeom>
            <a:noFill/>
            <a:ln w="57150">
              <a:solidFill>
                <a:srgbClr val="AA9767"/>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0000"/>
                </a:solidFill>
              </a:endParaRPr>
            </a:p>
          </p:txBody>
        </p:sp>
      </p:grpSp>
      <p:pic>
        <p:nvPicPr>
          <p:cNvPr id="1028" name="Picture 4" descr="GW Department of Physics; Columbian College of Arts and Sciences">
            <a:extLst>
              <a:ext uri="{FF2B5EF4-FFF2-40B4-BE49-F238E27FC236}">
                <a16:creationId xmlns:a16="http://schemas.microsoft.com/office/drawing/2014/main" id="{7AB44356-6B61-4DE4-BCC1-159997A5AB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7035" y="82441"/>
            <a:ext cx="5571073" cy="1002793"/>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AE557486-7461-CC49-9FD4-0F425E9DBEB9}"/>
              </a:ext>
            </a:extLst>
          </p:cNvPr>
          <p:cNvSpPr/>
          <p:nvPr/>
        </p:nvSpPr>
        <p:spPr>
          <a:xfrm>
            <a:off x="502191" y="6178296"/>
            <a:ext cx="11423497" cy="400110"/>
          </a:xfrm>
          <a:prstGeom prst="rect">
            <a:avLst/>
          </a:prstGeom>
        </p:spPr>
        <p:txBody>
          <a:bodyPr wrap="square">
            <a:spAutoFit/>
          </a:bodyPr>
          <a:lstStyle/>
          <a:p>
            <a:r>
              <a:rPr lang="en-US" sz="2000" dirty="0" err="1">
                <a:solidFill>
                  <a:srgbClr val="00395C"/>
                </a:solidFill>
              </a:rPr>
              <a:t>Indu</a:t>
            </a:r>
            <a:r>
              <a:rPr lang="en-US" sz="2000" dirty="0">
                <a:solidFill>
                  <a:srgbClr val="00395C"/>
                </a:solidFill>
              </a:rPr>
              <a:t>            Gloria         </a:t>
            </a:r>
            <a:r>
              <a:rPr lang="en-US" sz="2000" dirty="0" err="1">
                <a:solidFill>
                  <a:srgbClr val="00395C"/>
                </a:solidFill>
              </a:rPr>
              <a:t>Amarin</a:t>
            </a:r>
            <a:r>
              <a:rPr lang="en-US" sz="2000" dirty="0">
                <a:solidFill>
                  <a:srgbClr val="00395C"/>
                </a:solidFill>
              </a:rPr>
              <a:t>      Liam         Scott           Rupesh     Ashwini           Evan            Lucas            </a:t>
            </a:r>
            <a:r>
              <a:rPr lang="en-US" sz="2000" dirty="0" err="1">
                <a:solidFill>
                  <a:srgbClr val="00395C"/>
                </a:solidFill>
              </a:rPr>
              <a:t>Ohad</a:t>
            </a:r>
            <a:endParaRPr lang="en-US" sz="2000" dirty="0">
              <a:solidFill>
                <a:srgbClr val="00395C"/>
              </a:solidFill>
            </a:endParaRPr>
          </a:p>
        </p:txBody>
      </p:sp>
      <p:pic>
        <p:nvPicPr>
          <p:cNvPr id="23" name="Picture 4" descr="Indu’s profile picture">
            <a:extLst>
              <a:ext uri="{FF2B5EF4-FFF2-40B4-BE49-F238E27FC236}">
                <a16:creationId xmlns:a16="http://schemas.microsoft.com/office/drawing/2014/main" id="{9376B130-0E4E-4C44-AD90-970913CEF3E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3970" y="511265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Gloria Jih">
            <a:extLst>
              <a:ext uri="{FF2B5EF4-FFF2-40B4-BE49-F238E27FC236}">
                <a16:creationId xmlns:a16="http://schemas.microsoft.com/office/drawing/2014/main" id="{453BA306-BACB-9F4A-96E6-66A77F9EDF5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747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Amarin’s profile picture">
            <a:extLst>
              <a:ext uri="{FF2B5EF4-FFF2-40B4-BE49-F238E27FC236}">
                <a16:creationId xmlns:a16="http://schemas.microsoft.com/office/drawing/2014/main" id="{A4A4B048-09A7-7946-AFBD-925C0ABE9C4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55570" y="5105906"/>
            <a:ext cx="1112220"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Liam Chung">
            <a:extLst>
              <a:ext uri="{FF2B5EF4-FFF2-40B4-BE49-F238E27FC236}">
                <a16:creationId xmlns:a16="http://schemas.microsoft.com/office/drawing/2014/main" id="{F36EEA4C-0D01-FC41-A101-686CAF8E112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822851" y="5085989"/>
            <a:ext cx="738584" cy="1112220"/>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cott Canavera">
            <a:extLst>
              <a:ext uri="{FF2B5EF4-FFF2-40B4-BE49-F238E27FC236}">
                <a16:creationId xmlns:a16="http://schemas.microsoft.com/office/drawing/2014/main" id="{F95D8DB2-3621-3843-B579-1DDACD6501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664345" y="5081099"/>
            <a:ext cx="1143777" cy="1143777"/>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Rupesh Amin">
            <a:extLst>
              <a:ext uri="{FF2B5EF4-FFF2-40B4-BE49-F238E27FC236}">
                <a16:creationId xmlns:a16="http://schemas.microsoft.com/office/drawing/2014/main" id="{A857E208-BAFF-404A-AFDA-EEB5989A0D7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32737"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Ashwini Balakrishnan">
            <a:extLst>
              <a:ext uri="{FF2B5EF4-FFF2-40B4-BE49-F238E27FC236}">
                <a16:creationId xmlns:a16="http://schemas.microsoft.com/office/drawing/2014/main" id="{8FA61FE5-9B9D-C248-B3B3-E0470341815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59461" y="507156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Evan Thomas">
            <a:extLst>
              <a:ext uri="{FF2B5EF4-FFF2-40B4-BE49-F238E27FC236}">
                <a16:creationId xmlns:a16="http://schemas.microsoft.com/office/drawing/2014/main" id="{BEB0A594-33F9-4047-AC4F-AE1AFEB50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274339" y="5086805"/>
            <a:ext cx="1143776" cy="1143776"/>
          </a:xfrm>
          <a:prstGeom prst="rect">
            <a:avLst/>
          </a:prstGeom>
          <a:noFill/>
          <a:extLst>
            <a:ext uri="{909E8E84-426E-40DD-AFC4-6F175D3DCCD1}">
              <a14:hiddenFill xmlns:a14="http://schemas.microsoft.com/office/drawing/2010/main">
                <a:solidFill>
                  <a:srgbClr val="FFFFFF"/>
                </a:solidFill>
              </a14:hiddenFill>
            </a:ext>
          </a:extLst>
        </p:spPr>
      </p:pic>
      <p:pic>
        <p:nvPicPr>
          <p:cNvPr id="1044" name="Picture 20" descr="Lucas Thompson">
            <a:extLst>
              <a:ext uri="{FF2B5EF4-FFF2-40B4-BE49-F238E27FC236}">
                <a16:creationId xmlns:a16="http://schemas.microsoft.com/office/drawing/2014/main" id="{6370E094-568E-6949-88E9-C1C9033BFC02}"/>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532226" y="5090905"/>
            <a:ext cx="1135575" cy="1135575"/>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Ohad Manor, PhD">
            <a:extLst>
              <a:ext uri="{FF2B5EF4-FFF2-40B4-BE49-F238E27FC236}">
                <a16:creationId xmlns:a16="http://schemas.microsoft.com/office/drawing/2014/main" id="{8F51CB40-2772-A444-818F-D80F50C4A07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0781912" y="5096878"/>
            <a:ext cx="1143776" cy="1143776"/>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058DF4E2-2ACD-CA4C-BE88-0FEBEAF8FE02}"/>
              </a:ext>
            </a:extLst>
          </p:cNvPr>
          <p:cNvSpPr/>
          <p:nvPr/>
        </p:nvSpPr>
        <p:spPr>
          <a:xfrm>
            <a:off x="33025" y="6488668"/>
            <a:ext cx="12027489" cy="369332"/>
          </a:xfrm>
          <a:prstGeom prst="rect">
            <a:avLst/>
          </a:prstGeom>
        </p:spPr>
        <p:txBody>
          <a:bodyPr wrap="square">
            <a:spAutoFit/>
          </a:bodyPr>
          <a:lstStyle/>
          <a:p>
            <a:r>
              <a:rPr lang="en-US" dirty="0">
                <a:solidFill>
                  <a:srgbClr val="00395C"/>
                </a:solidFill>
                <a:latin typeface="Roboto" panose="02000000000000000000" pitchFamily="2" charset="0"/>
              </a:rPr>
              <a:t>Ramachandran   </a:t>
            </a:r>
            <a:r>
              <a:rPr lang="en-US" dirty="0" err="1">
                <a:solidFill>
                  <a:srgbClr val="00395C"/>
                </a:solidFill>
                <a:latin typeface="Roboto" panose="02000000000000000000" pitchFamily="2" charset="0"/>
              </a:rPr>
              <a:t>Jih</a:t>
            </a:r>
            <a:r>
              <a:rPr lang="en-US" dirty="0">
                <a:solidFill>
                  <a:srgbClr val="00395C"/>
                </a:solidFill>
                <a:latin typeface="Roboto" panose="02000000000000000000" pitchFamily="2" charset="0"/>
              </a:rPr>
              <a:t>            Cogburn    Chung    </a:t>
            </a:r>
            <a:r>
              <a:rPr lang="en-US" dirty="0" err="1">
                <a:solidFill>
                  <a:srgbClr val="00395C"/>
                </a:solidFill>
                <a:latin typeface="Roboto" panose="02000000000000000000" pitchFamily="2" charset="0"/>
              </a:rPr>
              <a:t>Canavera</a:t>
            </a:r>
            <a:r>
              <a:rPr lang="en-US" dirty="0">
                <a:solidFill>
                  <a:srgbClr val="00395C"/>
                </a:solidFill>
                <a:latin typeface="Roboto" panose="02000000000000000000" pitchFamily="2" charset="0"/>
              </a:rPr>
              <a:t>         Amin    Balakrishnan   Thomas     Thompson      Manor</a:t>
            </a:r>
            <a:endParaRPr lang="en-US" dirty="0">
              <a:solidFill>
                <a:srgbClr val="00395C"/>
              </a:solidFill>
            </a:endParaRPr>
          </a:p>
        </p:txBody>
      </p:sp>
      <p:pic>
        <p:nvPicPr>
          <p:cNvPr id="1050" name="Picture 26" descr="Home | Century Therapeutics">
            <a:extLst>
              <a:ext uri="{FF2B5EF4-FFF2-40B4-BE49-F238E27FC236}">
                <a16:creationId xmlns:a16="http://schemas.microsoft.com/office/drawing/2014/main" id="{AE306EC5-05C3-E14E-B88F-319A6657C399}"/>
              </a:ext>
            </a:extLst>
          </p:cNvPr>
          <p:cNvPicPr>
            <a:picLocks noChangeAspect="1" noChangeArrowheads="1"/>
          </p:cNvPicPr>
          <p:nvPr/>
        </p:nvPicPr>
        <p:blipFill rotWithShape="1">
          <a:blip r:embed="rId15">
            <a:clrChange>
              <a:clrFrom>
                <a:srgbClr val="FFFFFF"/>
              </a:clrFrom>
              <a:clrTo>
                <a:srgbClr val="FFFFFF">
                  <a:alpha val="0"/>
                </a:srgbClr>
              </a:clrTo>
            </a:clrChange>
            <a:extLst>
              <a:ext uri="{28A0092B-C50C-407E-A947-70E740481C1C}">
                <a14:useLocalDpi xmlns:a14="http://schemas.microsoft.com/office/drawing/2010/main" val="0"/>
              </a:ext>
            </a:extLst>
          </a:blip>
          <a:srcRect r="72279"/>
          <a:stretch/>
        </p:blipFill>
        <p:spPr bwMode="auto">
          <a:xfrm>
            <a:off x="2586990" y="3401894"/>
            <a:ext cx="1129436" cy="114350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descr="Century Therapeutics Launches With USD 250M Financing for Induced  Pluripotent Stem Cell (iPSC) Allogeneic Cell Therapy Platform | Business  Wire">
            <a:extLst>
              <a:ext uri="{FF2B5EF4-FFF2-40B4-BE49-F238E27FC236}">
                <a16:creationId xmlns:a16="http://schemas.microsoft.com/office/drawing/2014/main" id="{BFA600F4-A02E-BA49-9942-688935858F23}"/>
              </a:ext>
            </a:extLst>
          </p:cNvPr>
          <p:cNvPicPr>
            <a:picLocks noChangeAspect="1" noChangeArrowheads="1"/>
          </p:cNvPicPr>
          <p:nvPr/>
        </p:nvPicPr>
        <p:blipFill rotWithShape="1">
          <a:blip r:embed="rId16">
            <a:clrChange>
              <a:clrFrom>
                <a:srgbClr val="FFFFFF"/>
              </a:clrFrom>
              <a:clrTo>
                <a:srgbClr val="FFFFFF">
                  <a:alpha val="0"/>
                </a:srgbClr>
              </a:clrTo>
            </a:clrChange>
            <a:extLst>
              <a:ext uri="{28A0092B-C50C-407E-A947-70E740481C1C}">
                <a14:useLocalDpi xmlns:a14="http://schemas.microsoft.com/office/drawing/2010/main" val="0"/>
              </a:ext>
            </a:extLst>
          </a:blip>
          <a:srcRect l="30082" t="19348" b="21976"/>
          <a:stretch/>
        </p:blipFill>
        <p:spPr bwMode="auto">
          <a:xfrm>
            <a:off x="7837635" y="3406321"/>
            <a:ext cx="3253352" cy="136511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B9C91E15-761A-6B4F-8F41-55CF65721E23}"/>
              </a:ext>
            </a:extLst>
          </p:cNvPr>
          <p:cNvSpPr/>
          <p:nvPr/>
        </p:nvSpPr>
        <p:spPr>
          <a:xfrm>
            <a:off x="8445893" y="3416303"/>
            <a:ext cx="1944443" cy="400110"/>
          </a:xfrm>
          <a:prstGeom prst="rect">
            <a:avLst/>
          </a:prstGeom>
        </p:spPr>
        <p:txBody>
          <a:bodyPr wrap="none">
            <a:spAutoFit/>
          </a:bodyPr>
          <a:lstStyle/>
          <a:p>
            <a:r>
              <a:rPr lang="en-US" sz="2000" dirty="0">
                <a:solidFill>
                  <a:srgbClr val="00395C"/>
                </a:solidFill>
              </a:rPr>
              <a:t>For audiences in </a:t>
            </a:r>
          </a:p>
        </p:txBody>
      </p:sp>
    </p:spTree>
    <p:extLst>
      <p:ext uri="{BB962C8B-B14F-4D97-AF65-F5344CB8AC3E}">
        <p14:creationId xmlns:p14="http://schemas.microsoft.com/office/powerpoint/2010/main" val="21209573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5F611958-19C0-4D75-B12C-BDC071F5B80E}"/>
              </a:ext>
            </a:extLst>
          </p:cNvPr>
          <p:cNvSpPr>
            <a:spLocks noGrp="1"/>
          </p:cNvSpPr>
          <p:nvPr>
            <p:ph type="sldNum" sz="quarter" idx="12"/>
          </p:nvPr>
        </p:nvSpPr>
        <p:spPr/>
        <p:txBody>
          <a:bodyPr/>
          <a:lstStyle/>
          <a:p>
            <a:fld id="{DBA6DB61-4362-44D1-BB09-4F1914041657}" type="slidenum">
              <a:rPr lang="en-US" smtClean="0"/>
              <a:t>9</a:t>
            </a:fld>
            <a:endParaRPr lang="en-US"/>
          </a:p>
        </p:txBody>
      </p:sp>
      <p:sp>
        <p:nvSpPr>
          <p:cNvPr id="7" name="Title 1">
            <a:extLst>
              <a:ext uri="{FF2B5EF4-FFF2-40B4-BE49-F238E27FC236}">
                <a16:creationId xmlns:a16="http://schemas.microsoft.com/office/drawing/2014/main" id="{E81E5FD7-657C-4D3A-90F4-6E4EF58EC216}"/>
              </a:ext>
            </a:extLst>
          </p:cNvPr>
          <p:cNvSpPr txBox="1">
            <a:spLocks/>
          </p:cNvSpPr>
          <p:nvPr/>
        </p:nvSpPr>
        <p:spPr>
          <a:xfrm>
            <a:off x="0" y="2482850"/>
            <a:ext cx="12192000" cy="1892300"/>
          </a:xfrm>
          <a:prstGeom prst="rect">
            <a:avLst/>
          </a:prstGeom>
          <a:solidFill>
            <a:srgbClr val="F9F2E0"/>
          </a:solid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400" dirty="0">
                <a:solidFill>
                  <a:srgbClr val="00395C"/>
                </a:solidFill>
              </a:rPr>
              <a:t>Transcriptome Analysis (RNA-seq) shows</a:t>
            </a:r>
            <a:br>
              <a:rPr lang="en-US" sz="4400" dirty="0">
                <a:solidFill>
                  <a:srgbClr val="00395C"/>
                </a:solidFill>
              </a:rPr>
            </a:br>
            <a:r>
              <a:rPr lang="en-US" sz="4400" dirty="0">
                <a:solidFill>
                  <a:srgbClr val="00395C"/>
                </a:solidFill>
              </a:rPr>
              <a:t>Tcf1/Lef1 maintain CD8 T cell identity</a:t>
            </a:r>
            <a:endParaRPr lang="en-US" dirty="0">
              <a:solidFill>
                <a:srgbClr val="00395C"/>
              </a:solidFill>
            </a:endParaRPr>
          </a:p>
        </p:txBody>
      </p:sp>
    </p:spTree>
    <p:extLst>
      <p:ext uri="{BB962C8B-B14F-4D97-AF65-F5344CB8AC3E}">
        <p14:creationId xmlns:p14="http://schemas.microsoft.com/office/powerpoint/2010/main" val="8230243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42761</TotalTime>
  <Words>11399</Words>
  <Application>Microsoft Macintosh PowerPoint</Application>
  <PresentationFormat>Widescreen</PresentationFormat>
  <Paragraphs>1233</Paragraphs>
  <Slides>89</Slides>
  <Notes>70</Notes>
  <HiddenSlides>4</HiddenSlides>
  <MMClips>0</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89</vt:i4>
      </vt:variant>
    </vt:vector>
  </HeadingPairs>
  <TitlesOfParts>
    <vt:vector size="109" baseType="lpstr">
      <vt:lpstr>DIN Next</vt:lpstr>
      <vt:lpstr>HardingText-Regular2</vt:lpstr>
      <vt:lpstr>HelveticaNeueLTStd-Lt</vt:lpstr>
      <vt:lpstr>Muli</vt:lpstr>
      <vt:lpstr>proxima-nova</vt:lpstr>
      <vt:lpstr>TimesNewRomanPS-ItalicMT</vt:lpstr>
      <vt:lpstr>TimesNewRomanPSMT</vt:lpstr>
      <vt:lpstr>Univers55Roman</vt:lpstr>
      <vt:lpstr>Arial</vt:lpstr>
      <vt:lpstr>Calibri</vt:lpstr>
      <vt:lpstr>Calibri Light</vt:lpstr>
      <vt:lpstr>Cambria Math</vt:lpstr>
      <vt:lpstr>Georgia</vt:lpstr>
      <vt:lpstr>Helvetica Neue</vt:lpstr>
      <vt:lpstr>Helvetica Neue Light</vt:lpstr>
      <vt:lpstr>Noto Serif</vt:lpstr>
      <vt:lpstr>Roboto</vt:lpstr>
      <vt:lpstr>Times New Roman</vt:lpstr>
      <vt:lpstr>Wingdings</vt:lpstr>
      <vt:lpstr>Office Theme</vt:lpstr>
      <vt:lpstr>Study of Transcriptional and Post-transcriptional Regulation in Immune Systems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Tcf1/Lef1 are required for promoting T signature genes</vt:lpstr>
      <vt:lpstr>Tcf1/Lef1 are required for repressing non-T signature genes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Introduction of Analysis Workflow</vt:lpstr>
      <vt:lpstr>Hub interaction changes vs gene expression changes</vt:lpstr>
      <vt:lpstr>Tcf1 promote T cell signature Myb through WT specific Hub</vt:lpstr>
      <vt:lpstr>PowerPoint Presentation</vt:lpstr>
      <vt:lpstr>PowerPoint Presentation</vt:lpstr>
      <vt:lpstr>PowerPoint Presentation</vt:lpstr>
      <vt:lpstr>Summary</vt:lpstr>
      <vt:lpstr>PowerPoint Presentation</vt:lpstr>
      <vt:lpstr>Introduction of HiCHub Workflow</vt:lpstr>
      <vt:lpstr>Machine Learning Framework for Regulatory Network Flat Version</vt:lpstr>
      <vt:lpstr>Some Failed Exploration (HMM)</vt:lpstr>
      <vt:lpstr>From contact matrix to graph</vt:lpstr>
      <vt:lpstr>Normalization Balances different samples</vt:lpstr>
      <vt:lpstr>Workflow of identifying differential hubs</vt:lpstr>
      <vt:lpstr>PowerPoint Presentation</vt:lpstr>
      <vt:lpstr>Functional genomic evidence supporting HiCHub</vt:lpstr>
      <vt:lpstr>Application of HicHub on MicroC </vt:lpstr>
      <vt:lpstr>PowerPoint Presentation</vt:lpstr>
      <vt:lpstr>PowerPoint Presentation</vt:lpstr>
      <vt:lpstr>PowerPoint Presentation</vt:lpstr>
      <vt:lpstr>PowerPoint Presentation</vt:lpstr>
      <vt:lpstr>PowerPoint Presentation</vt:lpstr>
      <vt:lpstr>Projects</vt:lpstr>
      <vt:lpstr>Prevalence of Non-human DNA in plasma</vt:lpstr>
      <vt:lpstr>Integration into BIP4.0 under bip-nonhumanfilter</vt:lpstr>
      <vt:lpstr>Tumor Fraction Prediction by cfDNA Fragment Size  ----Supervisor: Catalin Barbacioru</vt:lpstr>
      <vt:lpstr>Difference of size profile between healthy patients and cancer </vt:lpstr>
      <vt:lpstr>Simple setup of neural networks for test </vt:lpstr>
      <vt:lpstr>Preliminary setup outperforms study reported</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Tcf1 and Lef1 function as transcription activators</vt:lpstr>
      <vt:lpstr>Architecture in Transcription Regulation</vt:lpstr>
      <vt:lpstr>PowerPoint Presentation</vt:lpstr>
      <vt:lpstr>PowerPoint Presentation</vt:lpstr>
      <vt:lpstr>Cohesin</vt:lpstr>
      <vt:lpstr>Study of Transcriptional and Post-transcriptional Regulation in Immune Systems </vt:lpstr>
      <vt:lpstr>PowerPoint Presentation</vt:lpstr>
      <vt:lpstr>Study of Transcriptional and Post-transcriptional Regulation in Immune Systems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Intron Retention</dc:title>
  <dc:creator>Xiang Li</dc:creator>
  <cp:lastModifiedBy>Microsoft Office User</cp:lastModifiedBy>
  <cp:revision>1379</cp:revision>
  <dcterms:created xsi:type="dcterms:W3CDTF">2018-04-23T21:48:17Z</dcterms:created>
  <dcterms:modified xsi:type="dcterms:W3CDTF">2022-02-17T18:05:00Z</dcterms:modified>
</cp:coreProperties>
</file>